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notesMasterIdLst>
    <p:notesMasterId r:id="rId26"/>
  </p:notesMaster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image" Target="../media/image-1-2.png"/><Relationship Id="rId3" Type="http://schemas.openxmlformats.org/officeDocument/2006/relationships/image" Target="../media/image-1-3.png"/><Relationship Id="rId4" Type="http://schemas.openxmlformats.org/officeDocument/2006/relationships/image" Target="../media/image-1-4.png"/><Relationship Id="rId5" Type="http://schemas.openxmlformats.org/officeDocument/2006/relationships/image" Target="../media/image-1-5.png"/><Relationship Id="rId6" Type="http://schemas.openxmlformats.org/officeDocument/2006/relationships/image" Target="../media/image-1-6.png"/><Relationship Id="rId7" Type="http://schemas.openxmlformats.org/officeDocument/2006/relationships/image" Target="../media/image-1-7.png"/><Relationship Id="rId8" Type="http://schemas.openxmlformats.org/officeDocument/2006/relationships/image" Target="../media/image-1-8.png"/><Relationship Id="rId9" Type="http://schemas.openxmlformats.org/officeDocument/2006/relationships/slideLayout" Target="../slideLayouts/slideLayout1.xml"/><Relationship Id="rId10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image" Target="../media/image-10-3.png"/><Relationship Id="rId4" Type="http://schemas.openxmlformats.org/officeDocument/2006/relationships/image" Target="../media/image-10-4.png"/><Relationship Id="rId5" Type="http://schemas.openxmlformats.org/officeDocument/2006/relationships/image" Target="../media/image-10-5.png"/><Relationship Id="rId6" Type="http://schemas.openxmlformats.org/officeDocument/2006/relationships/image" Target="../media/image-10-6.png"/><Relationship Id="rId7" Type="http://schemas.openxmlformats.org/officeDocument/2006/relationships/image" Target="../media/image-10-7.png"/><Relationship Id="rId8" Type="http://schemas.openxmlformats.org/officeDocument/2006/relationships/image" Target="../media/image-10-8.png"/><Relationship Id="rId9" Type="http://schemas.openxmlformats.org/officeDocument/2006/relationships/image" Target="../media/image-10-9.png"/><Relationship Id="rId10" Type="http://schemas.openxmlformats.org/officeDocument/2006/relationships/image" Target="../media/image-10-10.png"/><Relationship Id="rId11" Type="http://schemas.openxmlformats.org/officeDocument/2006/relationships/image" Target="../media/image-10-11.png"/><Relationship Id="rId12" Type="http://schemas.openxmlformats.org/officeDocument/2006/relationships/image" Target="../media/image-10-12.png"/><Relationship Id="rId13" Type="http://schemas.openxmlformats.org/officeDocument/2006/relationships/image" Target="../media/image-10-13.png"/><Relationship Id="rId14" Type="http://schemas.openxmlformats.org/officeDocument/2006/relationships/image" Target="../media/image-10-14.png"/><Relationship Id="rId15" Type="http://schemas.openxmlformats.org/officeDocument/2006/relationships/image" Target="../media/image-10-15.png"/><Relationship Id="rId16" Type="http://schemas.openxmlformats.org/officeDocument/2006/relationships/slideLayout" Target="../slideLayouts/slideLayout1.xml"/><Relationship Id="rId17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image" Target="../media/image-11-2.png"/><Relationship Id="rId3" Type="http://schemas.openxmlformats.org/officeDocument/2006/relationships/image" Target="../media/image-11-3.png"/><Relationship Id="rId4" Type="http://schemas.openxmlformats.org/officeDocument/2006/relationships/image" Target="../media/image-11-4.png"/><Relationship Id="rId5" Type="http://schemas.openxmlformats.org/officeDocument/2006/relationships/image" Target="../media/image-11-5.png"/><Relationship Id="rId6" Type="http://schemas.openxmlformats.org/officeDocument/2006/relationships/image" Target="../media/image-11-6.png"/><Relationship Id="rId7" Type="http://schemas.openxmlformats.org/officeDocument/2006/relationships/image" Target="../media/image-11-7.png"/><Relationship Id="rId8" Type="http://schemas.openxmlformats.org/officeDocument/2006/relationships/image" Target="../media/image-11-8.png"/><Relationship Id="rId9" Type="http://schemas.openxmlformats.org/officeDocument/2006/relationships/image" Target="../media/image-11-9.png"/><Relationship Id="rId10" Type="http://schemas.openxmlformats.org/officeDocument/2006/relationships/image" Target="../media/image-11-10.png"/><Relationship Id="rId11" Type="http://schemas.openxmlformats.org/officeDocument/2006/relationships/image" Target="../media/image-11-11.png"/><Relationship Id="rId12" Type="http://schemas.openxmlformats.org/officeDocument/2006/relationships/slideLayout" Target="../slideLayouts/slideLayout1.xml"/><Relationship Id="rId13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image" Target="../media/image-12-2.png"/><Relationship Id="rId3" Type="http://schemas.openxmlformats.org/officeDocument/2006/relationships/image" Target="../media/image-12-3.png"/><Relationship Id="rId4" Type="http://schemas.openxmlformats.org/officeDocument/2006/relationships/image" Target="../media/image-12-4.png"/><Relationship Id="rId5" Type="http://schemas.openxmlformats.org/officeDocument/2006/relationships/image" Target="../media/image-12-5.png"/><Relationship Id="rId6" Type="http://schemas.openxmlformats.org/officeDocument/2006/relationships/image" Target="../media/image-12-6.png"/><Relationship Id="rId7" Type="http://schemas.openxmlformats.org/officeDocument/2006/relationships/image" Target="../media/image-12-7.png"/><Relationship Id="rId8" Type="http://schemas.openxmlformats.org/officeDocument/2006/relationships/image" Target="../media/image-12-8.png"/><Relationship Id="rId9" Type="http://schemas.openxmlformats.org/officeDocument/2006/relationships/image" Target="../media/image-12-9.png"/><Relationship Id="rId10" Type="http://schemas.openxmlformats.org/officeDocument/2006/relationships/image" Target="../media/image-12-10.png"/><Relationship Id="rId11" Type="http://schemas.openxmlformats.org/officeDocument/2006/relationships/image" Target="../media/image-12-11.png"/><Relationship Id="rId12" Type="http://schemas.openxmlformats.org/officeDocument/2006/relationships/image" Target="../media/image-12-12.png"/><Relationship Id="rId13" Type="http://schemas.openxmlformats.org/officeDocument/2006/relationships/image" Target="../media/image-12-13.png"/><Relationship Id="rId14" Type="http://schemas.openxmlformats.org/officeDocument/2006/relationships/image" Target="../media/image-12-14.png"/><Relationship Id="rId15" Type="http://schemas.openxmlformats.org/officeDocument/2006/relationships/image" Target="../media/image-12-15.png"/><Relationship Id="rId16" Type="http://schemas.openxmlformats.org/officeDocument/2006/relationships/image" Target="../media/image-12-16.png"/><Relationship Id="rId17" Type="http://schemas.openxmlformats.org/officeDocument/2006/relationships/image" Target="../media/image-12-17.png"/><Relationship Id="rId18" Type="http://schemas.openxmlformats.org/officeDocument/2006/relationships/image" Target="../media/image-12-18.png"/><Relationship Id="rId19" Type="http://schemas.openxmlformats.org/officeDocument/2006/relationships/image" Target="../media/image-12-19.png"/><Relationship Id="rId20" Type="http://schemas.openxmlformats.org/officeDocument/2006/relationships/image" Target="../media/image-12-20.png"/><Relationship Id="rId21" Type="http://schemas.openxmlformats.org/officeDocument/2006/relationships/image" Target="../media/image-12-21.png"/><Relationship Id="rId22" Type="http://schemas.openxmlformats.org/officeDocument/2006/relationships/image" Target="../media/image-12-22.png"/><Relationship Id="rId23" Type="http://schemas.openxmlformats.org/officeDocument/2006/relationships/image" Target="../media/image-12-23.png"/><Relationship Id="rId24" Type="http://schemas.openxmlformats.org/officeDocument/2006/relationships/image" Target="../media/image-12-24.png"/><Relationship Id="rId25" Type="http://schemas.openxmlformats.org/officeDocument/2006/relationships/image" Target="../media/image-12-25.png"/><Relationship Id="rId26" Type="http://schemas.openxmlformats.org/officeDocument/2006/relationships/image" Target="../media/image-12-26.png"/><Relationship Id="rId27" Type="http://schemas.openxmlformats.org/officeDocument/2006/relationships/image" Target="../media/image-12-27.png"/><Relationship Id="rId28" Type="http://schemas.openxmlformats.org/officeDocument/2006/relationships/image" Target="../media/image-12-28.png"/><Relationship Id="rId29" Type="http://schemas.openxmlformats.org/officeDocument/2006/relationships/image" Target="../media/image-12-29.png"/><Relationship Id="rId30" Type="http://schemas.openxmlformats.org/officeDocument/2006/relationships/image" Target="../media/image-12-30.png"/><Relationship Id="rId31" Type="http://schemas.openxmlformats.org/officeDocument/2006/relationships/image" Target="../media/image-12-31.png"/><Relationship Id="rId32" Type="http://schemas.openxmlformats.org/officeDocument/2006/relationships/image" Target="../media/image-12-32.png"/><Relationship Id="rId33" Type="http://schemas.openxmlformats.org/officeDocument/2006/relationships/image" Target="../media/image-12-33.png"/><Relationship Id="rId34" Type="http://schemas.openxmlformats.org/officeDocument/2006/relationships/image" Target="../media/image-12-34.png"/><Relationship Id="rId35" Type="http://schemas.openxmlformats.org/officeDocument/2006/relationships/slideLayout" Target="../slideLayouts/slideLayout1.xml"/><Relationship Id="rId36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png"/><Relationship Id="rId2" Type="http://schemas.openxmlformats.org/officeDocument/2006/relationships/image" Target="../media/image-13-2.png"/><Relationship Id="rId3" Type="http://schemas.openxmlformats.org/officeDocument/2006/relationships/image" Target="../media/image-13-3.png"/><Relationship Id="rId4" Type="http://schemas.openxmlformats.org/officeDocument/2006/relationships/image" Target="../media/image-13-4.png"/><Relationship Id="rId5" Type="http://schemas.openxmlformats.org/officeDocument/2006/relationships/image" Target="../media/image-13-5.png"/><Relationship Id="rId6" Type="http://schemas.openxmlformats.org/officeDocument/2006/relationships/image" Target="../media/image-13-6.png"/><Relationship Id="rId7" Type="http://schemas.openxmlformats.org/officeDocument/2006/relationships/image" Target="../media/image-13-7.png"/><Relationship Id="rId8" Type="http://schemas.openxmlformats.org/officeDocument/2006/relationships/image" Target="../media/image-13-8.png"/><Relationship Id="rId9" Type="http://schemas.openxmlformats.org/officeDocument/2006/relationships/slideLayout" Target="../slideLayouts/slideLayout1.xml"/><Relationship Id="rId10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png"/><Relationship Id="rId2" Type="http://schemas.openxmlformats.org/officeDocument/2006/relationships/image" Target="../media/image-14-2.png"/><Relationship Id="rId3" Type="http://schemas.openxmlformats.org/officeDocument/2006/relationships/image" Target="../media/image-14-3.png"/><Relationship Id="rId4" Type="http://schemas.openxmlformats.org/officeDocument/2006/relationships/image" Target="../media/image-14-4.png"/><Relationship Id="rId5" Type="http://schemas.openxmlformats.org/officeDocument/2006/relationships/image" Target="../media/image-14-5.png"/><Relationship Id="rId6" Type="http://schemas.openxmlformats.org/officeDocument/2006/relationships/image" Target="../media/image-14-6.png"/><Relationship Id="rId7" Type="http://schemas.openxmlformats.org/officeDocument/2006/relationships/image" Target="../media/image-14-7.png"/><Relationship Id="rId8" Type="http://schemas.openxmlformats.org/officeDocument/2006/relationships/image" Target="../media/image-14-8.png"/><Relationship Id="rId9" Type="http://schemas.openxmlformats.org/officeDocument/2006/relationships/slideLayout" Target="../slideLayouts/slideLayout1.xml"/><Relationship Id="rId10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5-1.png"/><Relationship Id="rId2" Type="http://schemas.openxmlformats.org/officeDocument/2006/relationships/image" Target="../media/image-15-2.png"/><Relationship Id="rId3" Type="http://schemas.openxmlformats.org/officeDocument/2006/relationships/image" Target="../media/image-15-3.png"/><Relationship Id="rId4" Type="http://schemas.openxmlformats.org/officeDocument/2006/relationships/image" Target="../media/image-15-4.png"/><Relationship Id="rId5" Type="http://schemas.openxmlformats.org/officeDocument/2006/relationships/image" Target="../media/image-15-5.png"/><Relationship Id="rId6" Type="http://schemas.openxmlformats.org/officeDocument/2006/relationships/image" Target="../media/image-15-6.png"/><Relationship Id="rId7" Type="http://schemas.openxmlformats.org/officeDocument/2006/relationships/image" Target="../media/image-15-7.png"/><Relationship Id="rId8" Type="http://schemas.openxmlformats.org/officeDocument/2006/relationships/image" Target="../media/image-15-8.png"/><Relationship Id="rId9" Type="http://schemas.openxmlformats.org/officeDocument/2006/relationships/image" Target="../media/image-15-9.png"/><Relationship Id="rId10" Type="http://schemas.openxmlformats.org/officeDocument/2006/relationships/image" Target="../media/image-15-10.png"/><Relationship Id="rId11" Type="http://schemas.openxmlformats.org/officeDocument/2006/relationships/image" Target="../media/image-15-11.png"/><Relationship Id="rId12" Type="http://schemas.openxmlformats.org/officeDocument/2006/relationships/image" Target="../media/image-15-12.png"/><Relationship Id="rId13" Type="http://schemas.openxmlformats.org/officeDocument/2006/relationships/slideLayout" Target="../slideLayouts/slideLayout1.xml"/><Relationship Id="rId1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6-1.png"/><Relationship Id="rId2" Type="http://schemas.openxmlformats.org/officeDocument/2006/relationships/image" Target="../media/image-16-2.png"/><Relationship Id="rId3" Type="http://schemas.openxmlformats.org/officeDocument/2006/relationships/image" Target="../media/image-16-3.png"/><Relationship Id="rId4" Type="http://schemas.openxmlformats.org/officeDocument/2006/relationships/image" Target="../media/image-16-4.png"/><Relationship Id="rId5" Type="http://schemas.openxmlformats.org/officeDocument/2006/relationships/image" Target="../media/image-16-5.png"/><Relationship Id="rId6" Type="http://schemas.openxmlformats.org/officeDocument/2006/relationships/image" Target="../media/image-16-6.png"/><Relationship Id="rId7" Type="http://schemas.openxmlformats.org/officeDocument/2006/relationships/image" Target="../media/image-16-7.png"/><Relationship Id="rId8" Type="http://schemas.openxmlformats.org/officeDocument/2006/relationships/image" Target="../media/image-16-8.png"/><Relationship Id="rId9" Type="http://schemas.openxmlformats.org/officeDocument/2006/relationships/image" Target="../media/image-16-9.png"/><Relationship Id="rId10" Type="http://schemas.openxmlformats.org/officeDocument/2006/relationships/image" Target="../media/image-16-10.png"/><Relationship Id="rId11" Type="http://schemas.openxmlformats.org/officeDocument/2006/relationships/image" Target="../media/image-16-11.png"/><Relationship Id="rId12" Type="http://schemas.openxmlformats.org/officeDocument/2006/relationships/slideLayout" Target="../slideLayouts/slideLayout1.xml"/><Relationship Id="rId13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7-1.png"/><Relationship Id="rId2" Type="http://schemas.openxmlformats.org/officeDocument/2006/relationships/image" Target="../media/image-17-2.png"/><Relationship Id="rId3" Type="http://schemas.openxmlformats.org/officeDocument/2006/relationships/image" Target="../media/image-17-3.png"/><Relationship Id="rId4" Type="http://schemas.openxmlformats.org/officeDocument/2006/relationships/image" Target="../media/image-17-4.png"/><Relationship Id="rId5" Type="http://schemas.openxmlformats.org/officeDocument/2006/relationships/image" Target="../media/image-17-5.png"/><Relationship Id="rId6" Type="http://schemas.openxmlformats.org/officeDocument/2006/relationships/image" Target="../media/image-17-6.png"/><Relationship Id="rId7" Type="http://schemas.openxmlformats.org/officeDocument/2006/relationships/slideLayout" Target="../slideLayouts/slideLayout1.xml"/><Relationship Id="rId8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8-1.png"/><Relationship Id="rId2" Type="http://schemas.openxmlformats.org/officeDocument/2006/relationships/image" Target="../media/image-18-2.png"/><Relationship Id="rId3" Type="http://schemas.openxmlformats.org/officeDocument/2006/relationships/image" Target="../media/image-18-3.png"/><Relationship Id="rId4" Type="http://schemas.openxmlformats.org/officeDocument/2006/relationships/image" Target="../media/image-18-4.png"/><Relationship Id="rId5" Type="http://schemas.openxmlformats.org/officeDocument/2006/relationships/image" Target="../media/image-18-5.png"/><Relationship Id="rId6" Type="http://schemas.openxmlformats.org/officeDocument/2006/relationships/image" Target="../media/image-18-6.png"/><Relationship Id="rId7" Type="http://schemas.openxmlformats.org/officeDocument/2006/relationships/image" Target="../media/image-18-7.png"/><Relationship Id="rId8" Type="http://schemas.openxmlformats.org/officeDocument/2006/relationships/image" Target="../media/image-18-8.png"/><Relationship Id="rId9" Type="http://schemas.openxmlformats.org/officeDocument/2006/relationships/image" Target="../media/image-18-9.png"/><Relationship Id="rId10" Type="http://schemas.openxmlformats.org/officeDocument/2006/relationships/image" Target="../media/image-18-10.png"/><Relationship Id="rId11" Type="http://schemas.openxmlformats.org/officeDocument/2006/relationships/image" Target="../media/image-18-11.png"/><Relationship Id="rId12" Type="http://schemas.openxmlformats.org/officeDocument/2006/relationships/image" Target="../media/image-18-12.png"/><Relationship Id="rId13" Type="http://schemas.openxmlformats.org/officeDocument/2006/relationships/image" Target="../media/image-18-13.png"/><Relationship Id="rId14" Type="http://schemas.openxmlformats.org/officeDocument/2006/relationships/image" Target="../media/image-18-14.png"/><Relationship Id="rId15" Type="http://schemas.openxmlformats.org/officeDocument/2006/relationships/image" Target="../media/image-18-15.png"/><Relationship Id="rId16" Type="http://schemas.openxmlformats.org/officeDocument/2006/relationships/slideLayout" Target="../slideLayouts/slideLayout1.xml"/><Relationship Id="rId17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9-1.png"/><Relationship Id="rId2" Type="http://schemas.openxmlformats.org/officeDocument/2006/relationships/image" Target="../media/image-19-2.png"/><Relationship Id="rId3" Type="http://schemas.openxmlformats.org/officeDocument/2006/relationships/image" Target="../media/image-19-3.png"/><Relationship Id="rId4" Type="http://schemas.openxmlformats.org/officeDocument/2006/relationships/image" Target="../media/image-19-4.png"/><Relationship Id="rId5" Type="http://schemas.openxmlformats.org/officeDocument/2006/relationships/image" Target="../media/image-19-5.png"/><Relationship Id="rId6" Type="http://schemas.openxmlformats.org/officeDocument/2006/relationships/image" Target="../media/image-19-6.png"/><Relationship Id="rId7" Type="http://schemas.openxmlformats.org/officeDocument/2006/relationships/image" Target="../media/image-19-7.png"/><Relationship Id="rId8" Type="http://schemas.openxmlformats.org/officeDocument/2006/relationships/image" Target="../media/image-19-8.png"/><Relationship Id="rId9" Type="http://schemas.openxmlformats.org/officeDocument/2006/relationships/image" Target="../media/image-19-9.png"/><Relationship Id="rId10" Type="http://schemas.openxmlformats.org/officeDocument/2006/relationships/image" Target="../media/image-19-10.png"/><Relationship Id="rId11" Type="http://schemas.openxmlformats.org/officeDocument/2006/relationships/image" Target="../media/image-19-11.png"/><Relationship Id="rId12" Type="http://schemas.openxmlformats.org/officeDocument/2006/relationships/slideLayout" Target="../slideLayouts/slideLayout1.xml"/><Relationship Id="rId13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png"/><Relationship Id="rId3" Type="http://schemas.openxmlformats.org/officeDocument/2006/relationships/image" Target="../media/image-2-3.png"/><Relationship Id="rId4" Type="http://schemas.openxmlformats.org/officeDocument/2006/relationships/image" Target="../media/image-2-4.png"/><Relationship Id="rId5" Type="http://schemas.openxmlformats.org/officeDocument/2006/relationships/image" Target="../media/image-2-5.png"/><Relationship Id="rId6" Type="http://schemas.openxmlformats.org/officeDocument/2006/relationships/image" Target="../media/image-2-6.png"/><Relationship Id="rId7" Type="http://schemas.openxmlformats.org/officeDocument/2006/relationships/slideLayout" Target="../slideLayouts/slideLayout1.xml"/><Relationship Id="rId8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0-1.png"/><Relationship Id="rId2" Type="http://schemas.openxmlformats.org/officeDocument/2006/relationships/image" Target="../media/image-20-2.png"/><Relationship Id="rId3" Type="http://schemas.openxmlformats.org/officeDocument/2006/relationships/image" Target="../media/image-20-3.png"/><Relationship Id="rId4" Type="http://schemas.openxmlformats.org/officeDocument/2006/relationships/image" Target="../media/image-20-4.png"/><Relationship Id="rId5" Type="http://schemas.openxmlformats.org/officeDocument/2006/relationships/image" Target="../media/image-20-5.png"/><Relationship Id="rId6" Type="http://schemas.openxmlformats.org/officeDocument/2006/relationships/image" Target="../media/image-20-6.png"/><Relationship Id="rId7" Type="http://schemas.openxmlformats.org/officeDocument/2006/relationships/image" Target="../media/image-20-7.png"/><Relationship Id="rId8" Type="http://schemas.openxmlformats.org/officeDocument/2006/relationships/image" Target="../media/image-20-8.png"/><Relationship Id="rId9" Type="http://schemas.openxmlformats.org/officeDocument/2006/relationships/image" Target="../media/image-20-9.png"/><Relationship Id="rId10" Type="http://schemas.openxmlformats.org/officeDocument/2006/relationships/slideLayout" Target="../slideLayouts/slideLayout1.xml"/><Relationship Id="rId11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1-1.png"/><Relationship Id="rId2" Type="http://schemas.openxmlformats.org/officeDocument/2006/relationships/image" Target="../media/image-21-2.png"/><Relationship Id="rId3" Type="http://schemas.openxmlformats.org/officeDocument/2006/relationships/image" Target="../media/image-21-3.png"/><Relationship Id="rId4" Type="http://schemas.openxmlformats.org/officeDocument/2006/relationships/image" Target="../media/image-21-4.png"/><Relationship Id="rId5" Type="http://schemas.openxmlformats.org/officeDocument/2006/relationships/image" Target="../media/image-21-5.png"/><Relationship Id="rId6" Type="http://schemas.openxmlformats.org/officeDocument/2006/relationships/image" Target="../media/image-21-6.png"/><Relationship Id="rId7" Type="http://schemas.openxmlformats.org/officeDocument/2006/relationships/image" Target="../media/image-21-7.png"/><Relationship Id="rId8" Type="http://schemas.openxmlformats.org/officeDocument/2006/relationships/image" Target="../media/image-21-8.png"/><Relationship Id="rId9" Type="http://schemas.openxmlformats.org/officeDocument/2006/relationships/image" Target="../media/image-21-9.png"/><Relationship Id="rId10" Type="http://schemas.openxmlformats.org/officeDocument/2006/relationships/image" Target="../media/image-21-10.png"/><Relationship Id="rId11" Type="http://schemas.openxmlformats.org/officeDocument/2006/relationships/slideLayout" Target="../slideLayouts/slideLayout1.xml"/><Relationship Id="rId1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2-1.png"/><Relationship Id="rId2" Type="http://schemas.openxmlformats.org/officeDocument/2006/relationships/image" Target="../media/image-22-2.png"/><Relationship Id="rId3" Type="http://schemas.openxmlformats.org/officeDocument/2006/relationships/image" Target="../media/image-22-3.png"/><Relationship Id="rId4" Type="http://schemas.openxmlformats.org/officeDocument/2006/relationships/image" Target="../media/image-22-4.png"/><Relationship Id="rId5" Type="http://schemas.openxmlformats.org/officeDocument/2006/relationships/image" Target="../media/image-22-5.png"/><Relationship Id="rId6" Type="http://schemas.openxmlformats.org/officeDocument/2006/relationships/image" Target="../media/image-22-6.png"/><Relationship Id="rId7" Type="http://schemas.openxmlformats.org/officeDocument/2006/relationships/image" Target="../media/image-22-7.png"/><Relationship Id="rId8" Type="http://schemas.openxmlformats.org/officeDocument/2006/relationships/image" Target="../media/image-22-8.png"/><Relationship Id="rId9" Type="http://schemas.openxmlformats.org/officeDocument/2006/relationships/image" Target="../media/image-22-9.png"/><Relationship Id="rId10" Type="http://schemas.openxmlformats.org/officeDocument/2006/relationships/slideLayout" Target="../slideLayouts/slideLayout1.xml"/><Relationship Id="rId11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3-1.png"/><Relationship Id="rId2" Type="http://schemas.openxmlformats.org/officeDocument/2006/relationships/image" Target="../media/image-23-2.png"/><Relationship Id="rId3" Type="http://schemas.openxmlformats.org/officeDocument/2006/relationships/image" Target="../media/image-23-3.png"/><Relationship Id="rId4" Type="http://schemas.openxmlformats.org/officeDocument/2006/relationships/image" Target="../media/image-23-4.png"/><Relationship Id="rId5" Type="http://schemas.openxmlformats.org/officeDocument/2006/relationships/image" Target="../media/image-23-5.png"/><Relationship Id="rId6" Type="http://schemas.openxmlformats.org/officeDocument/2006/relationships/image" Target="../media/image-23-6.png"/><Relationship Id="rId7" Type="http://schemas.openxmlformats.org/officeDocument/2006/relationships/image" Target="../media/image-23-7.png"/><Relationship Id="rId8" Type="http://schemas.openxmlformats.org/officeDocument/2006/relationships/image" Target="../media/image-23-8.png"/><Relationship Id="rId9" Type="http://schemas.openxmlformats.org/officeDocument/2006/relationships/image" Target="../media/image-23-9.png"/><Relationship Id="rId10" Type="http://schemas.openxmlformats.org/officeDocument/2006/relationships/slideLayout" Target="../slideLayouts/slideLayout1.xml"/><Relationship Id="rId11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4-1.png"/><Relationship Id="rId2" Type="http://schemas.openxmlformats.org/officeDocument/2006/relationships/image" Target="../media/image-24-2.png"/><Relationship Id="rId3" Type="http://schemas.openxmlformats.org/officeDocument/2006/relationships/image" Target="../media/image-24-3.png"/><Relationship Id="rId4" Type="http://schemas.openxmlformats.org/officeDocument/2006/relationships/image" Target="../media/image-24-4.png"/><Relationship Id="rId5" Type="http://schemas.openxmlformats.org/officeDocument/2006/relationships/image" Target="../media/image-24-5.png"/><Relationship Id="rId6" Type="http://schemas.openxmlformats.org/officeDocument/2006/relationships/image" Target="../media/image-24-6.png"/><Relationship Id="rId7" Type="http://schemas.openxmlformats.org/officeDocument/2006/relationships/image" Target="../media/image-24-7.png"/><Relationship Id="rId8" Type="http://schemas.openxmlformats.org/officeDocument/2006/relationships/image" Target="../media/image-24-8.png"/><Relationship Id="rId9" Type="http://schemas.openxmlformats.org/officeDocument/2006/relationships/image" Target="../media/image-24-9.png"/><Relationship Id="rId10" Type="http://schemas.openxmlformats.org/officeDocument/2006/relationships/image" Target="../media/image-24-10.png"/><Relationship Id="rId11" Type="http://schemas.openxmlformats.org/officeDocument/2006/relationships/image" Target="../media/image-24-11.png"/><Relationship Id="rId12" Type="http://schemas.openxmlformats.org/officeDocument/2006/relationships/slideLayout" Target="../slideLayouts/slideLayout1.xml"/><Relationship Id="rId13" Type="http://schemas.openxmlformats.org/officeDocument/2006/relationships/notesSlide" Target="../notesSlides/notesSlide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image" Target="../media/image-3-3.png"/><Relationship Id="rId4" Type="http://schemas.openxmlformats.org/officeDocument/2006/relationships/image" Target="../media/image-3-4.png"/><Relationship Id="rId5" Type="http://schemas.openxmlformats.org/officeDocument/2006/relationships/image" Target="../media/image-3-5.png"/><Relationship Id="rId6" Type="http://schemas.openxmlformats.org/officeDocument/2006/relationships/image" Target="../media/image-3-6.png"/><Relationship Id="rId7" Type="http://schemas.openxmlformats.org/officeDocument/2006/relationships/image" Target="../media/image-3-7.png"/><Relationship Id="rId8" Type="http://schemas.openxmlformats.org/officeDocument/2006/relationships/image" Target="../media/image-3-8.png"/><Relationship Id="rId9" Type="http://schemas.openxmlformats.org/officeDocument/2006/relationships/image" Target="../media/image-3-9.png"/><Relationship Id="rId10" Type="http://schemas.openxmlformats.org/officeDocument/2006/relationships/image" Target="../media/image-3-10.png"/><Relationship Id="rId11" Type="http://schemas.openxmlformats.org/officeDocument/2006/relationships/image" Target="../media/image-3-11.png"/><Relationship Id="rId12" Type="http://schemas.openxmlformats.org/officeDocument/2006/relationships/image" Target="../media/image-3-12.png"/><Relationship Id="rId13" Type="http://schemas.openxmlformats.org/officeDocument/2006/relationships/image" Target="../media/image-3-13.png"/><Relationship Id="rId14" Type="http://schemas.openxmlformats.org/officeDocument/2006/relationships/image" Target="../media/image-3-14.png"/><Relationship Id="rId15" Type="http://schemas.openxmlformats.org/officeDocument/2006/relationships/image" Target="../media/image-3-15.png"/><Relationship Id="rId16" Type="http://schemas.openxmlformats.org/officeDocument/2006/relationships/image" Target="../media/image-3-16.png"/><Relationship Id="rId17" Type="http://schemas.openxmlformats.org/officeDocument/2006/relationships/slideLayout" Target="../slideLayouts/slideLayout1.xml"/><Relationship Id="rId18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png"/><Relationship Id="rId4" Type="http://schemas.openxmlformats.org/officeDocument/2006/relationships/image" Target="../media/image-4-4.png"/><Relationship Id="rId5" Type="http://schemas.openxmlformats.org/officeDocument/2006/relationships/image" Target="../media/image-4-5.png"/><Relationship Id="rId6" Type="http://schemas.openxmlformats.org/officeDocument/2006/relationships/image" Target="../media/image-4-6.png"/><Relationship Id="rId7" Type="http://schemas.openxmlformats.org/officeDocument/2006/relationships/image" Target="../media/image-4-7.png"/><Relationship Id="rId8" Type="http://schemas.openxmlformats.org/officeDocument/2006/relationships/image" Target="../media/image-4-8.png"/><Relationship Id="rId9" Type="http://schemas.openxmlformats.org/officeDocument/2006/relationships/image" Target="../media/image-4-9.png"/><Relationship Id="rId10" Type="http://schemas.openxmlformats.org/officeDocument/2006/relationships/image" Target="../media/image-4-10.png"/><Relationship Id="rId11" Type="http://schemas.openxmlformats.org/officeDocument/2006/relationships/image" Target="../media/image-4-11.png"/><Relationship Id="rId12" Type="http://schemas.openxmlformats.org/officeDocument/2006/relationships/image" Target="../media/image-4-12.png"/><Relationship Id="rId13" Type="http://schemas.openxmlformats.org/officeDocument/2006/relationships/image" Target="../media/image-4-13.png"/><Relationship Id="rId14" Type="http://schemas.openxmlformats.org/officeDocument/2006/relationships/image" Target="../media/image-4-14.png"/><Relationship Id="rId15" Type="http://schemas.openxmlformats.org/officeDocument/2006/relationships/image" Target="../media/image-4-15.png"/><Relationship Id="rId16" Type="http://schemas.openxmlformats.org/officeDocument/2006/relationships/slideLayout" Target="../slideLayouts/slideLayout1.xml"/><Relationship Id="rId17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image" Target="../media/image-5-4.png"/><Relationship Id="rId5" Type="http://schemas.openxmlformats.org/officeDocument/2006/relationships/image" Target="../media/image-5-5.png"/><Relationship Id="rId6" Type="http://schemas.openxmlformats.org/officeDocument/2006/relationships/image" Target="../media/image-5-6.png"/><Relationship Id="rId7" Type="http://schemas.openxmlformats.org/officeDocument/2006/relationships/image" Target="../media/image-5-7.png"/><Relationship Id="rId8" Type="http://schemas.openxmlformats.org/officeDocument/2006/relationships/image" Target="../media/image-5-8.png"/><Relationship Id="rId9" Type="http://schemas.openxmlformats.org/officeDocument/2006/relationships/image" Target="../media/image-5-9.png"/><Relationship Id="rId10" Type="http://schemas.openxmlformats.org/officeDocument/2006/relationships/image" Target="../media/image-5-10.png"/><Relationship Id="rId11" Type="http://schemas.openxmlformats.org/officeDocument/2006/relationships/image" Target="../media/image-5-11.png"/><Relationship Id="rId12" Type="http://schemas.openxmlformats.org/officeDocument/2006/relationships/slideLayout" Target="../slideLayouts/slideLayout1.xml"/><Relationship Id="rId1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png"/><Relationship Id="rId4" Type="http://schemas.openxmlformats.org/officeDocument/2006/relationships/image" Target="../media/image-6-4.png"/><Relationship Id="rId5" Type="http://schemas.openxmlformats.org/officeDocument/2006/relationships/image" Target="../media/image-6-5.png"/><Relationship Id="rId6" Type="http://schemas.openxmlformats.org/officeDocument/2006/relationships/image" Target="../media/image-6-6.png"/><Relationship Id="rId7" Type="http://schemas.openxmlformats.org/officeDocument/2006/relationships/image" Target="../media/image-6-7.png"/><Relationship Id="rId8" Type="http://schemas.openxmlformats.org/officeDocument/2006/relationships/image" Target="../media/image-6-8.png"/><Relationship Id="rId9" Type="http://schemas.openxmlformats.org/officeDocument/2006/relationships/image" Target="../media/image-6-9.png"/><Relationship Id="rId10" Type="http://schemas.openxmlformats.org/officeDocument/2006/relationships/image" Target="../media/image-6-10.png"/><Relationship Id="rId11" Type="http://schemas.openxmlformats.org/officeDocument/2006/relationships/image" Target="../media/image-6-11.png"/><Relationship Id="rId12" Type="http://schemas.openxmlformats.org/officeDocument/2006/relationships/image" Target="../media/image-6-12.png"/><Relationship Id="rId13" Type="http://schemas.openxmlformats.org/officeDocument/2006/relationships/image" Target="../media/image-6-13.png"/><Relationship Id="rId14" Type="http://schemas.openxmlformats.org/officeDocument/2006/relationships/image" Target="../media/image-6-14.png"/><Relationship Id="rId15" Type="http://schemas.openxmlformats.org/officeDocument/2006/relationships/image" Target="../media/image-6-15.png"/><Relationship Id="rId16" Type="http://schemas.openxmlformats.org/officeDocument/2006/relationships/slideLayout" Target="../slideLayouts/slideLayout1.xml"/><Relationship Id="rId17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image" Target="../media/image-7-4.png"/><Relationship Id="rId5" Type="http://schemas.openxmlformats.org/officeDocument/2006/relationships/image" Target="../media/image-7-5.png"/><Relationship Id="rId6" Type="http://schemas.openxmlformats.org/officeDocument/2006/relationships/image" Target="../media/image-7-6.png"/><Relationship Id="rId7" Type="http://schemas.openxmlformats.org/officeDocument/2006/relationships/image" Target="../media/image-7-7.png"/><Relationship Id="rId8" Type="http://schemas.openxmlformats.org/officeDocument/2006/relationships/image" Target="../media/image-7-8.png"/><Relationship Id="rId9" Type="http://schemas.openxmlformats.org/officeDocument/2006/relationships/image" Target="../media/image-7-9.png"/><Relationship Id="rId10" Type="http://schemas.openxmlformats.org/officeDocument/2006/relationships/image" Target="../media/image-7-10.png"/><Relationship Id="rId11" Type="http://schemas.openxmlformats.org/officeDocument/2006/relationships/image" Target="../media/image-7-11.png"/><Relationship Id="rId12" Type="http://schemas.openxmlformats.org/officeDocument/2006/relationships/image" Target="../media/image-7-12.png"/><Relationship Id="rId13" Type="http://schemas.openxmlformats.org/officeDocument/2006/relationships/image" Target="../media/image-7-13.png"/><Relationship Id="rId14" Type="http://schemas.openxmlformats.org/officeDocument/2006/relationships/image" Target="../media/image-7-14.png"/><Relationship Id="rId15" Type="http://schemas.openxmlformats.org/officeDocument/2006/relationships/image" Target="../media/image-7-15.png"/><Relationship Id="rId16" Type="http://schemas.openxmlformats.org/officeDocument/2006/relationships/image" Target="../media/image-7-16.png"/><Relationship Id="rId17" Type="http://schemas.openxmlformats.org/officeDocument/2006/relationships/image" Target="../media/image-7-17.png"/><Relationship Id="rId18" Type="http://schemas.openxmlformats.org/officeDocument/2006/relationships/slideLayout" Target="../slideLayouts/slideLayout1.xml"/><Relationship Id="rId19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png"/><Relationship Id="rId4" Type="http://schemas.openxmlformats.org/officeDocument/2006/relationships/image" Target="../media/image-8-4.png"/><Relationship Id="rId5" Type="http://schemas.openxmlformats.org/officeDocument/2006/relationships/image" Target="../media/image-8-5.png"/><Relationship Id="rId6" Type="http://schemas.openxmlformats.org/officeDocument/2006/relationships/image" Target="../media/image-8-6.png"/><Relationship Id="rId7" Type="http://schemas.openxmlformats.org/officeDocument/2006/relationships/image" Target="../media/image-8-7.png"/><Relationship Id="rId8" Type="http://schemas.openxmlformats.org/officeDocument/2006/relationships/image" Target="../media/image-8-8.png"/><Relationship Id="rId9" Type="http://schemas.openxmlformats.org/officeDocument/2006/relationships/image" Target="../media/image-8-9.png"/><Relationship Id="rId10" Type="http://schemas.openxmlformats.org/officeDocument/2006/relationships/image" Target="../media/image-8-10.png"/><Relationship Id="rId11" Type="http://schemas.openxmlformats.org/officeDocument/2006/relationships/image" Target="../media/image-8-11.png"/><Relationship Id="rId12" Type="http://schemas.openxmlformats.org/officeDocument/2006/relationships/image" Target="../media/image-8-12.png"/><Relationship Id="rId13" Type="http://schemas.openxmlformats.org/officeDocument/2006/relationships/image" Target="../media/image-8-13.png"/><Relationship Id="rId14" Type="http://schemas.openxmlformats.org/officeDocument/2006/relationships/image" Target="../media/image-8-14.png"/><Relationship Id="rId15" Type="http://schemas.openxmlformats.org/officeDocument/2006/relationships/image" Target="../media/image-8-15.png"/><Relationship Id="rId16" Type="http://schemas.openxmlformats.org/officeDocument/2006/relationships/image" Target="../media/image-8-16.png"/><Relationship Id="rId17" Type="http://schemas.openxmlformats.org/officeDocument/2006/relationships/image" Target="../media/image-8-17.png"/><Relationship Id="rId18" Type="http://schemas.openxmlformats.org/officeDocument/2006/relationships/image" Target="../media/image-8-18.png"/><Relationship Id="rId19" Type="http://schemas.openxmlformats.org/officeDocument/2006/relationships/image" Target="../media/image-8-19.png"/><Relationship Id="rId20" Type="http://schemas.openxmlformats.org/officeDocument/2006/relationships/image" Target="../media/image-8-20.png"/><Relationship Id="rId21" Type="http://schemas.openxmlformats.org/officeDocument/2006/relationships/image" Target="../media/image-8-21.png"/><Relationship Id="rId22" Type="http://schemas.openxmlformats.org/officeDocument/2006/relationships/image" Target="../media/image-8-22.png"/><Relationship Id="rId23" Type="http://schemas.openxmlformats.org/officeDocument/2006/relationships/image" Target="../media/image-8-23.png"/><Relationship Id="rId24" Type="http://schemas.openxmlformats.org/officeDocument/2006/relationships/image" Target="../media/image-8-24.png"/><Relationship Id="rId25" Type="http://schemas.openxmlformats.org/officeDocument/2006/relationships/image" Target="../media/image-8-25.png"/><Relationship Id="rId26" Type="http://schemas.openxmlformats.org/officeDocument/2006/relationships/image" Target="../media/image-8-26.png"/><Relationship Id="rId27" Type="http://schemas.openxmlformats.org/officeDocument/2006/relationships/image" Target="../media/image-8-27.png"/><Relationship Id="rId28" Type="http://schemas.openxmlformats.org/officeDocument/2006/relationships/image" Target="../media/image-8-28.png"/><Relationship Id="rId29" Type="http://schemas.openxmlformats.org/officeDocument/2006/relationships/image" Target="../media/image-8-29.png"/><Relationship Id="rId30" Type="http://schemas.openxmlformats.org/officeDocument/2006/relationships/image" Target="../media/image-8-30.png"/><Relationship Id="rId31" Type="http://schemas.openxmlformats.org/officeDocument/2006/relationships/image" Target="../media/image-8-31.png"/><Relationship Id="rId32" Type="http://schemas.openxmlformats.org/officeDocument/2006/relationships/slideLayout" Target="../slideLayouts/slideLayout1.xml"/><Relationship Id="rId3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image" Target="../media/image-9-3.png"/><Relationship Id="rId4" Type="http://schemas.openxmlformats.org/officeDocument/2006/relationships/image" Target="../media/image-9-4.png"/><Relationship Id="rId5" Type="http://schemas.openxmlformats.org/officeDocument/2006/relationships/image" Target="../media/image-9-5.png"/><Relationship Id="rId6" Type="http://schemas.openxmlformats.org/officeDocument/2006/relationships/image" Target="../media/image-9-6.png"/><Relationship Id="rId7" Type="http://schemas.openxmlformats.org/officeDocument/2006/relationships/image" Target="../media/image-9-7.png"/><Relationship Id="rId8" Type="http://schemas.openxmlformats.org/officeDocument/2006/relationships/image" Target="../media/image-9-8.png"/><Relationship Id="rId9" Type="http://schemas.openxmlformats.org/officeDocument/2006/relationships/image" Target="../media/image-9-9.png"/><Relationship Id="rId10" Type="http://schemas.openxmlformats.org/officeDocument/2006/relationships/image" Target="../media/image-9-10.png"/><Relationship Id="rId11" Type="http://schemas.openxmlformats.org/officeDocument/2006/relationships/image" Target="../media/image-9-11.png"/><Relationship Id="rId12" Type="http://schemas.openxmlformats.org/officeDocument/2006/relationships/image" Target="../media/image-9-12.png"/><Relationship Id="rId13" Type="http://schemas.openxmlformats.org/officeDocument/2006/relationships/image" Target="../media/image-9-13.png"/><Relationship Id="rId14" Type="http://schemas.openxmlformats.org/officeDocument/2006/relationships/image" Target="../media/image-9-14.png"/><Relationship Id="rId15" Type="http://schemas.openxmlformats.org/officeDocument/2006/relationships/slideLayout" Target="../slideLayouts/slideLayout1.xml"/><Relationship Id="rId16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6F7F4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-1" b="-1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8382305" y="0"/>
            <a:ext cx="3810305" cy="6858000"/>
          </a:xfrm>
          <a:prstGeom prst="rect">
            <a:avLst/>
          </a:prstGeom>
          <a:solidFill>
            <a:srgbClr val="8C5A32">
              <a:alpha val="3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rcRect l="-408" r="-408" t="0" b="0"/>
          <a:stretch/>
        </p:blipFill>
        <p:spPr>
          <a:xfrm>
            <a:off x="0" y="952805"/>
            <a:ext cx="57607" cy="1904695"/>
          </a:xfrm>
          <a:prstGeom prst="rect">
            <a:avLst/>
          </a:prstGeom>
        </p:spPr>
      </p:pic>
      <p:sp>
        <p:nvSpPr>
          <p:cNvPr id="6" name="Text 2"/>
          <p:cNvSpPr txBox="1"/>
          <p:nvPr/>
        </p:nvSpPr>
        <p:spPr>
          <a:xfrm>
            <a:off x="571500" y="1333195"/>
            <a:ext cx="6847942" cy="5532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3900" b="1" dirty="0">
                <a:solidFill>
                  <a:srgbClr val="1F2937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Premium Sandwich Shop</a:t>
            </a:r>
            <a:endParaRPr lang="en-US" sz="3900" dirty="0"/>
          </a:p>
        </p:txBody>
      </p:sp>
      <p:sp>
        <p:nvSpPr>
          <p:cNvPr id="7" name="Text 3"/>
          <p:cNvSpPr txBox="1"/>
          <p:nvPr/>
        </p:nvSpPr>
        <p:spPr>
          <a:xfrm>
            <a:off x="6434633" y="1533449"/>
            <a:ext cx="3499409" cy="3721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900" dirty="0">
                <a:solidFill>
                  <a:srgbClr val="8C5A32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Bell Tower Strategic Plan</a:t>
            </a:r>
            <a:endParaRPr lang="en-US" sz="1900" dirty="0"/>
          </a:p>
        </p:txBody>
      </p:sp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3"/>
          <a:srcRect l="0" r="0" t="-412" b="-412"/>
          <a:stretch/>
        </p:blipFill>
        <p:spPr>
          <a:xfrm>
            <a:off x="571500" y="2018995"/>
            <a:ext cx="1333195" cy="38405"/>
          </a:xfrm>
          <a:prstGeom prst="rect">
            <a:avLst/>
          </a:prstGeom>
        </p:spPr>
      </p:pic>
      <p:sp>
        <p:nvSpPr>
          <p:cNvPr id="9" name="Text 4"/>
          <p:cNvSpPr txBox="1"/>
          <p:nvPr/>
        </p:nvSpPr>
        <p:spPr>
          <a:xfrm>
            <a:off x="571500" y="2247595"/>
            <a:ext cx="11049610" cy="2862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5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Pedway location feasibility assessment and go-to-market strategy for Edmonton, AB</a:t>
            </a:r>
            <a:endParaRPr lang="en-US" sz="1500" dirty="0"/>
          </a:p>
        </p:txBody>
      </p:sp>
      <p:sp>
        <p:nvSpPr>
          <p:cNvPr id="10" name="Shape 5"/>
          <p:cNvSpPr/>
          <p:nvPr/>
        </p:nvSpPr>
        <p:spPr>
          <a:xfrm>
            <a:off x="571500" y="2991002"/>
            <a:ext cx="3534156" cy="1524305"/>
          </a:xfrm>
          <a:prstGeom prst="roundRect">
            <a:avLst>
              <a:gd name="adj" fmla="val 5999"/>
            </a:avLst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</p:spPr>
      </p:sp>
      <p:pic>
        <p:nvPicPr>
          <p:cNvPr id="11" name="Image 3" descr="preencoded.png">    </p:cNvPr>
          <p:cNvPicPr>
            <a:picLocks noChangeAspect="1"/>
          </p:cNvPicPr>
          <p:nvPr/>
        </p:nvPicPr>
        <p:blipFill>
          <a:blip r:embed="rId4"/>
          <a:srcRect l="-2512" r="-2512" t="0" b="0"/>
          <a:stretch/>
        </p:blipFill>
        <p:spPr>
          <a:xfrm>
            <a:off x="809244" y="3240634"/>
            <a:ext cx="105156" cy="133502"/>
          </a:xfrm>
          <a:prstGeom prst="rect">
            <a:avLst/>
          </a:prstGeom>
        </p:spPr>
      </p:pic>
      <p:sp>
        <p:nvSpPr>
          <p:cNvPr id="12" name="Text 6"/>
          <p:cNvSpPr txBox="1"/>
          <p:nvPr/>
        </p:nvSpPr>
        <p:spPr>
          <a:xfrm>
            <a:off x="990295" y="3228746"/>
            <a:ext cx="409651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spc="38" kern="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Client</a:t>
            </a:r>
            <a:endParaRPr lang="en-US" sz="800" dirty="0"/>
          </a:p>
        </p:txBody>
      </p:sp>
      <p:sp>
        <p:nvSpPr>
          <p:cNvPr id="13" name="Text 7"/>
          <p:cNvSpPr txBox="1"/>
          <p:nvPr/>
        </p:nvSpPr>
        <p:spPr>
          <a:xfrm>
            <a:off x="809244" y="3500323"/>
            <a:ext cx="3057754" cy="2578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3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Premium Sandwich Shop</a:t>
            </a:r>
            <a:endParaRPr lang="en-US" sz="1300" dirty="0"/>
          </a:p>
        </p:txBody>
      </p:sp>
      <p:sp>
        <p:nvSpPr>
          <p:cNvPr id="14" name="Text 8"/>
          <p:cNvSpPr txBox="1"/>
          <p:nvPr/>
        </p:nvSpPr>
        <p:spPr>
          <a:xfrm>
            <a:off x="809244" y="3834079"/>
            <a:ext cx="3057754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1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Food &amp; Beverage</a:t>
            </a:r>
            <a:endParaRPr lang="en-US" sz="1100" dirty="0"/>
          </a:p>
        </p:txBody>
      </p:sp>
      <p:sp>
        <p:nvSpPr>
          <p:cNvPr id="15" name="Shape 9"/>
          <p:cNvSpPr/>
          <p:nvPr/>
        </p:nvSpPr>
        <p:spPr>
          <a:xfrm>
            <a:off x="4330598" y="2991002"/>
            <a:ext cx="3534156" cy="1524305"/>
          </a:xfrm>
          <a:prstGeom prst="roundRect">
            <a:avLst>
              <a:gd name="adj" fmla="val 5999"/>
            </a:avLst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</p:spPr>
      </p:sp>
      <p:pic>
        <p:nvPicPr>
          <p:cNvPr id="16" name="Image 4" descr="preencoded.png">    </p:cNvPr>
          <p:cNvPicPr>
            <a:picLocks noChangeAspect="1"/>
          </p:cNvPicPr>
          <p:nvPr/>
        </p:nvPicPr>
        <p:blipFill>
          <a:blip r:embed="rId5"/>
          <a:srcRect l="-2512" r="-2512" t="0" b="0"/>
          <a:stretch/>
        </p:blipFill>
        <p:spPr>
          <a:xfrm>
            <a:off x="4568342" y="3240634"/>
            <a:ext cx="105156" cy="133502"/>
          </a:xfrm>
          <a:prstGeom prst="rect">
            <a:avLst/>
          </a:prstGeom>
        </p:spPr>
      </p:pic>
      <p:sp>
        <p:nvSpPr>
          <p:cNvPr id="17" name="Text 10"/>
          <p:cNvSpPr txBox="1"/>
          <p:nvPr/>
        </p:nvSpPr>
        <p:spPr>
          <a:xfrm>
            <a:off x="4749394" y="3228746"/>
            <a:ext cx="571500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spc="38" kern="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Location</a:t>
            </a:r>
            <a:endParaRPr lang="en-US" sz="800" dirty="0"/>
          </a:p>
        </p:txBody>
      </p:sp>
      <p:sp>
        <p:nvSpPr>
          <p:cNvPr id="18" name="Text 11"/>
          <p:cNvSpPr txBox="1"/>
          <p:nvPr/>
        </p:nvSpPr>
        <p:spPr>
          <a:xfrm>
            <a:off x="4568342" y="3500323"/>
            <a:ext cx="3057754" cy="2578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3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Bell Tower Pedway</a:t>
            </a:r>
            <a:endParaRPr lang="en-US" sz="1300" dirty="0"/>
          </a:p>
        </p:txBody>
      </p:sp>
      <p:sp>
        <p:nvSpPr>
          <p:cNvPr id="19" name="Text 12"/>
          <p:cNvSpPr txBox="1"/>
          <p:nvPr/>
        </p:nvSpPr>
        <p:spPr>
          <a:xfrm>
            <a:off x="4568342" y="3834079"/>
            <a:ext cx="3057754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1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10104 103 Ave NW, Edmonton</a:t>
            </a:r>
            <a:endParaRPr lang="en-US" sz="1100" dirty="0"/>
          </a:p>
        </p:txBody>
      </p:sp>
      <p:sp>
        <p:nvSpPr>
          <p:cNvPr id="20" name="Shape 13"/>
          <p:cNvSpPr/>
          <p:nvPr/>
        </p:nvSpPr>
        <p:spPr>
          <a:xfrm>
            <a:off x="8089697" y="2991002"/>
            <a:ext cx="3534156" cy="1524305"/>
          </a:xfrm>
          <a:prstGeom prst="roundRect">
            <a:avLst>
              <a:gd name="adj" fmla="val 5999"/>
            </a:avLst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</p:spPr>
      </p:sp>
      <p:pic>
        <p:nvPicPr>
          <p:cNvPr id="21" name="Image 5" descr="preencoded.png">    </p:cNvPr>
          <p:cNvPicPr>
            <a:picLocks noChangeAspect="1"/>
          </p:cNvPicPr>
          <p:nvPr/>
        </p:nvPicPr>
        <p:blipFill>
          <a:blip r:embed="rId6"/>
          <a:srcRect l="0" r="0" t="-5544" b="-5544"/>
          <a:stretch/>
        </p:blipFill>
        <p:spPr>
          <a:xfrm>
            <a:off x="8328355" y="3240634"/>
            <a:ext cx="105156" cy="133502"/>
          </a:xfrm>
          <a:prstGeom prst="rect">
            <a:avLst/>
          </a:prstGeom>
        </p:spPr>
      </p:pic>
      <p:sp>
        <p:nvSpPr>
          <p:cNvPr id="22" name="Text 14"/>
          <p:cNvSpPr txBox="1"/>
          <p:nvPr/>
        </p:nvSpPr>
        <p:spPr>
          <a:xfrm>
            <a:off x="8509406" y="3228746"/>
            <a:ext cx="1124712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spc="38" kern="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Planning Horizon</a:t>
            </a:r>
            <a:endParaRPr lang="en-US" sz="800" dirty="0"/>
          </a:p>
        </p:txBody>
      </p:sp>
      <p:sp>
        <p:nvSpPr>
          <p:cNvPr id="23" name="Text 15"/>
          <p:cNvSpPr txBox="1"/>
          <p:nvPr/>
        </p:nvSpPr>
        <p:spPr>
          <a:xfrm>
            <a:off x="8328355" y="3500323"/>
            <a:ext cx="3057754" cy="2578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3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5 Years</a:t>
            </a:r>
            <a:endParaRPr lang="en-US" sz="1300" dirty="0"/>
          </a:p>
        </p:txBody>
      </p:sp>
      <p:sp>
        <p:nvSpPr>
          <p:cNvPr id="24" name="Text 16"/>
          <p:cNvSpPr txBox="1"/>
          <p:nvPr/>
        </p:nvSpPr>
        <p:spPr>
          <a:xfrm>
            <a:off x="8328355" y="3834079"/>
            <a:ext cx="3057754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1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Cash flow positive ASAP</a:t>
            </a:r>
            <a:endParaRPr lang="en-US" sz="1100" dirty="0"/>
          </a:p>
        </p:txBody>
      </p:sp>
      <p:sp>
        <p:nvSpPr>
          <p:cNvPr id="25" name="Shape 17"/>
          <p:cNvSpPr/>
          <p:nvPr/>
        </p:nvSpPr>
        <p:spPr>
          <a:xfrm>
            <a:off x="571500" y="4972507"/>
            <a:ext cx="11048695" cy="1114654"/>
          </a:xfrm>
          <a:prstGeom prst="roundRect">
            <a:avLst>
              <a:gd name="adj" fmla="val 11218"/>
            </a:avLst>
          </a:prstGeom>
          <a:solidFill>
            <a:srgbClr val="FEF3E2"/>
          </a:solidFill>
          <a:ln w="12700">
            <a:solidFill>
              <a:srgbClr val="FCD34D"/>
            </a:solidFill>
            <a:prstDash val="solid"/>
          </a:ln>
        </p:spPr>
      </p:sp>
      <p:sp>
        <p:nvSpPr>
          <p:cNvPr id="26" name="Shape 18"/>
          <p:cNvSpPr/>
          <p:nvPr/>
        </p:nvSpPr>
        <p:spPr>
          <a:xfrm>
            <a:off x="847649" y="5248656"/>
            <a:ext cx="457200" cy="457200"/>
          </a:xfrm>
          <a:prstGeom prst="roundRect">
            <a:avLst>
              <a:gd name="adj" fmla="val 66667"/>
            </a:avLst>
          </a:prstGeom>
          <a:solidFill>
            <a:srgbClr val="FCD34D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27" name="Image 6" descr="preencoded.png">    </p:cNvPr>
          <p:cNvPicPr>
            <a:picLocks noChangeAspect="1"/>
          </p:cNvPicPr>
          <p:nvPr/>
        </p:nvPicPr>
        <p:blipFill>
          <a:blip r:embed="rId7"/>
          <a:srcRect l="0" r="0" t="-12228" b="-12228"/>
          <a:stretch/>
        </p:blipFill>
        <p:spPr>
          <a:xfrm>
            <a:off x="1024128" y="5372100"/>
            <a:ext cx="105156" cy="209398"/>
          </a:xfrm>
          <a:prstGeom prst="rect">
            <a:avLst/>
          </a:prstGeom>
        </p:spPr>
      </p:pic>
      <p:sp>
        <p:nvSpPr>
          <p:cNvPr id="28" name="Text 19"/>
          <p:cNvSpPr txBox="1"/>
          <p:nvPr/>
        </p:nvSpPr>
        <p:spPr>
          <a:xfrm>
            <a:off x="1495044" y="5248656"/>
            <a:ext cx="5458054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92400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Decision Question</a:t>
            </a:r>
            <a:endParaRPr lang="en-US" sz="1200" dirty="0"/>
          </a:p>
        </p:txBody>
      </p:sp>
      <p:sp>
        <p:nvSpPr>
          <p:cNvPr id="29" name="Text 20"/>
          <p:cNvSpPr txBox="1"/>
          <p:nvPr/>
        </p:nvSpPr>
        <p:spPr>
          <a:xfrm>
            <a:off x="1495044" y="5553151"/>
            <a:ext cx="6143854" cy="2578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3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Should we open a new pedway location at Bell Tower in Edmonton?</a:t>
            </a:r>
            <a:endParaRPr lang="en-US" sz="1300" dirty="0"/>
          </a:p>
        </p:txBody>
      </p:sp>
      <p:sp>
        <p:nvSpPr>
          <p:cNvPr id="30" name="Shape 21"/>
          <p:cNvSpPr/>
          <p:nvPr/>
        </p:nvSpPr>
        <p:spPr>
          <a:xfrm>
            <a:off x="666598" y="6593738"/>
            <a:ext cx="114300" cy="114300"/>
          </a:xfrm>
          <a:prstGeom prst="ellipse">
            <a:avLst/>
          </a:prstGeom>
          <a:solidFill>
            <a:srgbClr val="10B981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1" name="Text 22"/>
          <p:cNvSpPr txBox="1"/>
          <p:nvPr/>
        </p:nvSpPr>
        <p:spPr>
          <a:xfrm>
            <a:off x="895198" y="6543446"/>
            <a:ext cx="3253435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100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Target: Cash flow positive by Month 7-9</a:t>
            </a:r>
            <a:endParaRPr lang="en-US" sz="1100" dirty="0"/>
          </a:p>
        </p:txBody>
      </p:sp>
      <p:sp>
        <p:nvSpPr>
          <p:cNvPr id="32" name="Shape 23"/>
          <p:cNvSpPr/>
          <p:nvPr/>
        </p:nvSpPr>
        <p:spPr>
          <a:xfrm>
            <a:off x="4196182" y="6593738"/>
            <a:ext cx="114300" cy="114300"/>
          </a:xfrm>
          <a:prstGeom prst="ellipse">
            <a:avLst/>
          </a:prstGeom>
          <a:solidFill>
            <a:srgbClr val="8C5A3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3" name="Text 24"/>
          <p:cNvSpPr txBox="1"/>
          <p:nvPr/>
        </p:nvSpPr>
        <p:spPr>
          <a:xfrm>
            <a:off x="4424782" y="6543446"/>
            <a:ext cx="1881835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100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Payback: 2.5-3.5 years</a:t>
            </a:r>
            <a:endParaRPr lang="en-US" sz="1100" dirty="0"/>
          </a:p>
        </p:txBody>
      </p:sp>
      <p:sp>
        <p:nvSpPr>
          <p:cNvPr id="34" name="Shape 25"/>
          <p:cNvSpPr/>
          <p:nvPr/>
        </p:nvSpPr>
        <p:spPr>
          <a:xfrm>
            <a:off x="6574536" y="6593738"/>
            <a:ext cx="114300" cy="114300"/>
          </a:xfrm>
          <a:prstGeom prst="ellipse">
            <a:avLst/>
          </a:prstGeom>
          <a:solidFill>
            <a:srgbClr val="3B82F6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5" name="Text 26"/>
          <p:cNvSpPr txBox="1"/>
          <p:nvPr/>
        </p:nvSpPr>
        <p:spPr>
          <a:xfrm>
            <a:off x="6803136" y="6543446"/>
            <a:ext cx="976579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100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AOV: $12-14</a:t>
            </a:r>
            <a:endParaRPr lang="en-US" sz="1100" dirty="0"/>
          </a:p>
        </p:txBody>
      </p:sp>
      <p:sp>
        <p:nvSpPr>
          <p:cNvPr id="36" name="Shape 27"/>
          <p:cNvSpPr/>
          <p:nvPr/>
        </p:nvSpPr>
        <p:spPr>
          <a:xfrm>
            <a:off x="0" y="0"/>
            <a:ext cx="12191695" cy="761695"/>
          </a:xfrm>
          <a:prstGeom prst="rect">
            <a:avLst/>
          </a:prstGeom>
          <a:solidFill>
            <a:srgbClr val="FFFFFF"/>
          </a:solidFill>
          <a:ln/>
        </p:spPr>
      </p:sp>
      <p:sp>
        <p:nvSpPr>
          <p:cNvPr id="37" name="Shape 28"/>
          <p:cNvSpPr/>
          <p:nvPr/>
        </p:nvSpPr>
        <p:spPr>
          <a:xfrm>
            <a:off x="0" y="752551"/>
            <a:ext cx="12191695" cy="9144"/>
          </a:xfrm>
          <a:prstGeom prst="rect">
            <a:avLst/>
          </a:prstGeom>
          <a:solidFill>
            <a:srgbClr val="E5E7EB"/>
          </a:solidFill>
          <a:ln w="12700">
            <a:solidFill>
              <a:srgbClr val="E5E7EB">
                <a:alpha val="0"/>
              </a:srgbClr>
            </a:solidFill>
            <a:prstDash val="solid"/>
          </a:ln>
        </p:spPr>
      </p:sp>
      <p:sp>
        <p:nvSpPr>
          <p:cNvPr id="38" name="Shape 29"/>
          <p:cNvSpPr/>
          <p:nvPr/>
        </p:nvSpPr>
        <p:spPr>
          <a:xfrm>
            <a:off x="571500" y="224028"/>
            <a:ext cx="304495" cy="304495"/>
          </a:xfrm>
          <a:prstGeom prst="roundRect">
            <a:avLst>
              <a:gd name="adj" fmla="val 75075"/>
            </a:avLst>
          </a:prstGeom>
          <a:solidFill>
            <a:srgbClr val="8C5A3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39" name="Image 7" descr="preencoded.png">    </p:cNvPr>
          <p:cNvPicPr>
            <a:picLocks noChangeAspect="1"/>
          </p:cNvPicPr>
          <p:nvPr/>
        </p:nvPicPr>
        <p:blipFill>
          <a:blip r:embed="rId8"/>
          <a:srcRect l="0" r="0" t="-13478" b="-13478"/>
          <a:stretch/>
        </p:blipFill>
        <p:spPr>
          <a:xfrm>
            <a:off x="671170" y="309982"/>
            <a:ext cx="105156" cy="133502"/>
          </a:xfrm>
          <a:prstGeom prst="rect">
            <a:avLst/>
          </a:prstGeom>
        </p:spPr>
      </p:pic>
      <p:sp>
        <p:nvSpPr>
          <p:cNvPr id="40" name="Text 30"/>
          <p:cNvSpPr txBox="1"/>
          <p:nvPr/>
        </p:nvSpPr>
        <p:spPr>
          <a:xfrm>
            <a:off x="990295" y="276149"/>
            <a:ext cx="2220163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THRESHLD STRATEGIC PLANNING</a:t>
            </a:r>
            <a:endParaRPr lang="en-US" sz="1000" dirty="0"/>
          </a:p>
        </p:txBody>
      </p:sp>
      <p:sp>
        <p:nvSpPr>
          <p:cNvPr id="41" name="Text 31"/>
          <p:cNvSpPr txBox="1"/>
          <p:nvPr/>
        </p:nvSpPr>
        <p:spPr>
          <a:xfrm>
            <a:off x="9740189" y="290779"/>
            <a:ext cx="553212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May 2026</a:t>
            </a:r>
            <a:endParaRPr lang="en-US" sz="900" dirty="0"/>
          </a:p>
        </p:txBody>
      </p:sp>
      <p:sp>
        <p:nvSpPr>
          <p:cNvPr id="42" name="Text 32"/>
          <p:cNvSpPr txBox="1"/>
          <p:nvPr/>
        </p:nvSpPr>
        <p:spPr>
          <a:xfrm>
            <a:off x="10512857" y="290779"/>
            <a:ext cx="63094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|</a:t>
            </a:r>
            <a:endParaRPr lang="en-US" sz="900" dirty="0"/>
          </a:p>
        </p:txBody>
      </p:sp>
      <p:sp>
        <p:nvSpPr>
          <p:cNvPr id="43" name="Text 33"/>
          <p:cNvSpPr txBox="1"/>
          <p:nvPr/>
        </p:nvSpPr>
        <p:spPr>
          <a:xfrm>
            <a:off x="10779862" y="290779"/>
            <a:ext cx="848563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CONFIDENTIAL</a:t>
            </a:r>
            <a:endParaRPr lang="en-US" sz="900" dirty="0"/>
          </a:p>
        </p:txBody>
      </p:sp>
      <p:sp>
        <p:nvSpPr>
          <p:cNvPr id="44" name="Shape 34"/>
          <p:cNvSpPr/>
          <p:nvPr/>
        </p:nvSpPr>
        <p:spPr>
          <a:xfrm>
            <a:off x="0" y="6286500"/>
            <a:ext cx="12191695" cy="571500"/>
          </a:xfrm>
          <a:prstGeom prst="rect">
            <a:avLst/>
          </a:prstGeom>
          <a:solidFill>
            <a:srgbClr val="FFFFFF"/>
          </a:solidFill>
          <a:ln/>
        </p:spPr>
      </p:sp>
      <p:sp>
        <p:nvSpPr>
          <p:cNvPr id="45" name="Shape 35"/>
          <p:cNvSpPr/>
          <p:nvPr/>
        </p:nvSpPr>
        <p:spPr>
          <a:xfrm>
            <a:off x="0" y="6286500"/>
            <a:ext cx="12191695" cy="9144"/>
          </a:xfrm>
          <a:prstGeom prst="rect">
            <a:avLst/>
          </a:prstGeom>
          <a:solidFill>
            <a:srgbClr val="E5E7EB"/>
          </a:solidFill>
          <a:ln w="12700">
            <a:solidFill>
              <a:srgbClr val="E5E7EB">
                <a:alpha val="0"/>
              </a:srgbClr>
            </a:solidFill>
            <a:prstDash val="solid"/>
          </a:ln>
        </p:spPr>
      </p:sp>
      <p:sp>
        <p:nvSpPr>
          <p:cNvPr id="46" name="Text 36"/>
          <p:cNvSpPr txBox="1"/>
          <p:nvPr/>
        </p:nvSpPr>
        <p:spPr>
          <a:xfrm>
            <a:off x="571500" y="6491326"/>
            <a:ext cx="1870862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Strategic Planning Document</a:t>
            </a:r>
            <a:endParaRPr lang="en-US" sz="900" dirty="0"/>
          </a:p>
        </p:txBody>
      </p:sp>
      <p:sp>
        <p:nvSpPr>
          <p:cNvPr id="47" name="Text 37"/>
          <p:cNvSpPr txBox="1"/>
          <p:nvPr/>
        </p:nvSpPr>
        <p:spPr>
          <a:xfrm>
            <a:off x="2369210" y="6491326"/>
            <a:ext cx="63094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|</a:t>
            </a:r>
            <a:endParaRPr lang="en-US" sz="900" dirty="0"/>
          </a:p>
        </p:txBody>
      </p:sp>
      <p:sp>
        <p:nvSpPr>
          <p:cNvPr id="48" name="Text 38"/>
          <p:cNvSpPr txBox="1"/>
          <p:nvPr/>
        </p:nvSpPr>
        <p:spPr>
          <a:xfrm>
            <a:off x="2636215" y="6491326"/>
            <a:ext cx="924458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Page 1 of 24</a:t>
            </a:r>
            <a:endParaRPr lang="en-US" sz="900" dirty="0"/>
          </a:p>
        </p:txBody>
      </p:sp>
      <p:sp>
        <p:nvSpPr>
          <p:cNvPr id="49" name="Text 39"/>
          <p:cNvSpPr txBox="1"/>
          <p:nvPr/>
        </p:nvSpPr>
        <p:spPr>
          <a:xfrm>
            <a:off x="9967874" y="6519672"/>
            <a:ext cx="197236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Prepared by Threshld Strategy</a:t>
            </a:r>
            <a:endParaRPr lang="en-US" sz="9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6F7F4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-1" b="-1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4" name="Text 1"/>
          <p:cNvSpPr txBox="1"/>
          <p:nvPr/>
        </p:nvSpPr>
        <p:spPr>
          <a:xfrm>
            <a:off x="571500" y="1218895"/>
            <a:ext cx="4543654" cy="6007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3100" b="1" dirty="0">
                <a:solidFill>
                  <a:srgbClr val="1F2937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Audience Strategy</a:t>
            </a:r>
            <a:endParaRPr lang="en-US" sz="3100" dirty="0"/>
          </a:p>
        </p:txBody>
      </p:sp>
      <p:sp>
        <p:nvSpPr>
          <p:cNvPr id="5" name="Text 2"/>
          <p:cNvSpPr txBox="1"/>
          <p:nvPr/>
        </p:nvSpPr>
        <p:spPr>
          <a:xfrm>
            <a:off x="9909353" y="1350569"/>
            <a:ext cx="1714500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spc="60" kern="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Target Segments </a:t>
            </a:r>
            <a:endParaRPr lang="en-US" sz="900" dirty="0"/>
          </a:p>
        </p:txBody>
      </p:sp>
      <p:sp>
        <p:nvSpPr>
          <p:cNvPr id="6" name="Text 3"/>
          <p:cNvSpPr txBox="1"/>
          <p:nvPr/>
        </p:nvSpPr>
        <p:spPr>
          <a:xfrm>
            <a:off x="571500" y="1933956"/>
            <a:ext cx="9525305" cy="5532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3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Three primary customer segments drive the Premium Sandwich Shop pedway location strategy, each with distinct needs and value propositions.</a:t>
            </a:r>
            <a:endParaRPr lang="en-US" sz="1300" dirty="0"/>
          </a:p>
        </p:txBody>
      </p:sp>
      <p:sp>
        <p:nvSpPr>
          <p:cNvPr id="7" name="Shape 4"/>
          <p:cNvSpPr/>
          <p:nvPr/>
        </p:nvSpPr>
        <p:spPr>
          <a:xfrm>
            <a:off x="571500" y="2787091"/>
            <a:ext cx="3534156" cy="1714500"/>
          </a:xfrm>
          <a:prstGeom prst="roundRect">
            <a:avLst>
              <a:gd name="adj" fmla="val 7111"/>
            </a:avLst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8" name="Shape 5"/>
          <p:cNvSpPr/>
          <p:nvPr/>
        </p:nvSpPr>
        <p:spPr>
          <a:xfrm>
            <a:off x="809244" y="3024835"/>
            <a:ext cx="418795" cy="418795"/>
          </a:xfrm>
          <a:prstGeom prst="ellipse">
            <a:avLst/>
          </a:prstGeom>
          <a:solidFill>
            <a:srgbClr val="FEF3E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9" name="Image 1" descr="preencoded.png">    </p:cNvPr>
          <p:cNvPicPr>
            <a:picLocks noChangeAspect="1"/>
          </p:cNvPicPr>
          <p:nvPr/>
        </p:nvPicPr>
        <p:blipFill>
          <a:blip r:embed="rId2"/>
          <a:srcRect l="-1773" r="-1773" t="0" b="0"/>
          <a:stretch/>
        </p:blipFill>
        <p:spPr>
          <a:xfrm>
            <a:off x="952805" y="3149194"/>
            <a:ext cx="133502" cy="171907"/>
          </a:xfrm>
          <a:prstGeom prst="rect">
            <a:avLst/>
          </a:prstGeom>
        </p:spPr>
      </p:pic>
      <p:sp>
        <p:nvSpPr>
          <p:cNvPr id="10" name="Text 6"/>
          <p:cNvSpPr txBox="1"/>
          <p:nvPr/>
        </p:nvSpPr>
        <p:spPr>
          <a:xfrm>
            <a:off x="1362456" y="3024835"/>
            <a:ext cx="1286561" cy="2478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Office Core</a:t>
            </a:r>
            <a:endParaRPr lang="en-US" sz="1200" dirty="0"/>
          </a:p>
        </p:txBody>
      </p:sp>
      <p:sp>
        <p:nvSpPr>
          <p:cNvPr id="11" name="Text 7"/>
          <p:cNvSpPr txBox="1"/>
          <p:nvPr/>
        </p:nvSpPr>
        <p:spPr>
          <a:xfrm>
            <a:off x="1362456" y="3306470"/>
            <a:ext cx="1677010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Financial/Government</a:t>
            </a:r>
            <a:endParaRPr lang="en-US" sz="900" dirty="0"/>
          </a:p>
        </p:txBody>
      </p:sp>
      <p:sp>
        <p:nvSpPr>
          <p:cNvPr id="12" name="Shape 8"/>
          <p:cNvSpPr/>
          <p:nvPr/>
        </p:nvSpPr>
        <p:spPr>
          <a:xfrm>
            <a:off x="809244" y="3615538"/>
            <a:ext cx="1218895" cy="286207"/>
          </a:xfrm>
          <a:prstGeom prst="roundRect">
            <a:avLst>
              <a:gd name="adj" fmla="val 85197"/>
            </a:avLst>
          </a:prstGeom>
          <a:solidFill>
            <a:srgbClr val="F3F4F6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13" name="Text 9"/>
          <p:cNvSpPr txBox="1"/>
          <p:nvPr/>
        </p:nvSpPr>
        <p:spPr>
          <a:xfrm>
            <a:off x="809244" y="3615538"/>
            <a:ext cx="1219810" cy="286207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101600" tIns="63500" rIns="101600" bIns="6350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Fast lunch combos</a:t>
            </a:r>
            <a:endParaRPr lang="en-US" sz="900" dirty="0"/>
          </a:p>
        </p:txBody>
      </p:sp>
      <p:sp>
        <p:nvSpPr>
          <p:cNvPr id="14" name="Shape 10"/>
          <p:cNvSpPr/>
          <p:nvPr/>
        </p:nvSpPr>
        <p:spPr>
          <a:xfrm>
            <a:off x="2095805" y="3615538"/>
            <a:ext cx="961949" cy="286207"/>
          </a:xfrm>
          <a:prstGeom prst="roundRect">
            <a:avLst>
              <a:gd name="adj" fmla="val 85197"/>
            </a:avLst>
          </a:prstGeom>
          <a:solidFill>
            <a:srgbClr val="F3F4F6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15" name="Text 11"/>
          <p:cNvSpPr txBox="1"/>
          <p:nvPr/>
        </p:nvSpPr>
        <p:spPr>
          <a:xfrm>
            <a:off x="2095805" y="3615538"/>
            <a:ext cx="962863" cy="286207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101600" tIns="63500" rIns="101600" bIns="6350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App pre-order</a:t>
            </a:r>
            <a:endParaRPr lang="en-US" sz="900" dirty="0"/>
          </a:p>
        </p:txBody>
      </p:sp>
      <p:sp>
        <p:nvSpPr>
          <p:cNvPr id="16" name="Shape 12"/>
          <p:cNvSpPr/>
          <p:nvPr/>
        </p:nvSpPr>
        <p:spPr>
          <a:xfrm>
            <a:off x="809244" y="3977640"/>
            <a:ext cx="1162202" cy="286207"/>
          </a:xfrm>
          <a:prstGeom prst="roundRect">
            <a:avLst>
              <a:gd name="adj" fmla="val 85197"/>
            </a:avLst>
          </a:prstGeom>
          <a:solidFill>
            <a:srgbClr val="F3F4F6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17" name="Text 13"/>
          <p:cNvSpPr txBox="1"/>
          <p:nvPr/>
        </p:nvSpPr>
        <p:spPr>
          <a:xfrm>
            <a:off x="809244" y="3977640"/>
            <a:ext cx="1162202" cy="286207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101600" tIns="63500" rIns="101600" bIns="6350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Receipt-to-loyalty</a:t>
            </a:r>
            <a:endParaRPr lang="en-US" sz="900" dirty="0"/>
          </a:p>
        </p:txBody>
      </p:sp>
      <p:sp>
        <p:nvSpPr>
          <p:cNvPr id="18" name="Shape 14"/>
          <p:cNvSpPr/>
          <p:nvPr/>
        </p:nvSpPr>
        <p:spPr>
          <a:xfrm>
            <a:off x="4330598" y="2787091"/>
            <a:ext cx="3534156" cy="1714500"/>
          </a:xfrm>
          <a:prstGeom prst="roundRect">
            <a:avLst>
              <a:gd name="adj" fmla="val 7111"/>
            </a:avLst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19" name="Shape 15"/>
          <p:cNvSpPr/>
          <p:nvPr/>
        </p:nvSpPr>
        <p:spPr>
          <a:xfrm>
            <a:off x="4568342" y="3024835"/>
            <a:ext cx="418795" cy="418795"/>
          </a:xfrm>
          <a:prstGeom prst="ellipse">
            <a:avLst/>
          </a:prstGeom>
          <a:solidFill>
            <a:srgbClr val="FEF3E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20" name="Image 2" descr="preencoded.png">    </p:cNvPr>
          <p:cNvPicPr>
            <a:picLocks noChangeAspect="1"/>
          </p:cNvPicPr>
          <p:nvPr/>
        </p:nvPicPr>
        <p:blipFill>
          <a:blip r:embed="rId3"/>
          <a:srcRect l="0" r="0" t="-30480" b="-30480"/>
          <a:stretch/>
        </p:blipFill>
        <p:spPr>
          <a:xfrm>
            <a:off x="4711903" y="3149194"/>
            <a:ext cx="133502" cy="171907"/>
          </a:xfrm>
          <a:prstGeom prst="rect">
            <a:avLst/>
          </a:prstGeom>
        </p:spPr>
      </p:pic>
      <p:sp>
        <p:nvSpPr>
          <p:cNvPr id="21" name="Text 16"/>
          <p:cNvSpPr txBox="1"/>
          <p:nvPr/>
        </p:nvSpPr>
        <p:spPr>
          <a:xfrm>
            <a:off x="5121554" y="3024835"/>
            <a:ext cx="1773022" cy="2478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Morning Commuters</a:t>
            </a:r>
            <a:endParaRPr lang="en-US" sz="1200" dirty="0"/>
          </a:p>
        </p:txBody>
      </p:sp>
      <p:sp>
        <p:nvSpPr>
          <p:cNvPr id="22" name="Text 17"/>
          <p:cNvSpPr txBox="1"/>
          <p:nvPr/>
        </p:nvSpPr>
        <p:spPr>
          <a:xfrm>
            <a:off x="5121554" y="3306470"/>
            <a:ext cx="1950415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Coffee + breakfast bundles</a:t>
            </a:r>
            <a:endParaRPr lang="en-US" sz="900" dirty="0"/>
          </a:p>
        </p:txBody>
      </p:sp>
      <p:sp>
        <p:nvSpPr>
          <p:cNvPr id="23" name="Shape 18"/>
          <p:cNvSpPr/>
          <p:nvPr/>
        </p:nvSpPr>
        <p:spPr>
          <a:xfrm>
            <a:off x="4568342" y="3977640"/>
            <a:ext cx="923544" cy="286207"/>
          </a:xfrm>
          <a:prstGeom prst="roundRect">
            <a:avLst>
              <a:gd name="adj" fmla="val 85197"/>
            </a:avLst>
          </a:prstGeom>
          <a:solidFill>
            <a:srgbClr val="F3F4F6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24" name="Text 19"/>
          <p:cNvSpPr txBox="1"/>
          <p:nvPr/>
        </p:nvSpPr>
        <p:spPr>
          <a:xfrm>
            <a:off x="4568342" y="3977640"/>
            <a:ext cx="924458" cy="286207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101600" tIns="63500" rIns="101600" bIns="6350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Under $10-12</a:t>
            </a:r>
            <a:endParaRPr lang="en-US" sz="900" dirty="0"/>
          </a:p>
        </p:txBody>
      </p:sp>
      <p:sp>
        <p:nvSpPr>
          <p:cNvPr id="25" name="Shape 20"/>
          <p:cNvSpPr/>
          <p:nvPr/>
        </p:nvSpPr>
        <p:spPr>
          <a:xfrm>
            <a:off x="5560466" y="3977640"/>
            <a:ext cx="933602" cy="286207"/>
          </a:xfrm>
          <a:prstGeom prst="roundRect">
            <a:avLst>
              <a:gd name="adj" fmla="val 85197"/>
            </a:avLst>
          </a:prstGeom>
          <a:solidFill>
            <a:srgbClr val="F3F4F6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26" name="Text 21"/>
          <p:cNvSpPr txBox="1"/>
          <p:nvPr/>
        </p:nvSpPr>
        <p:spPr>
          <a:xfrm>
            <a:off x="5560466" y="3977640"/>
            <a:ext cx="933602" cy="286207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101600" tIns="63500" rIns="101600" bIns="6350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Quick service</a:t>
            </a:r>
            <a:endParaRPr lang="en-US" sz="900" dirty="0"/>
          </a:p>
        </p:txBody>
      </p:sp>
      <p:sp>
        <p:nvSpPr>
          <p:cNvPr id="27" name="Shape 22"/>
          <p:cNvSpPr/>
          <p:nvPr/>
        </p:nvSpPr>
        <p:spPr>
          <a:xfrm>
            <a:off x="6565392" y="3977640"/>
            <a:ext cx="676656" cy="286207"/>
          </a:xfrm>
          <a:prstGeom prst="roundRect">
            <a:avLst>
              <a:gd name="adj" fmla="val 85197"/>
            </a:avLst>
          </a:prstGeom>
          <a:solidFill>
            <a:srgbClr val="F3F4F6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28" name="Text 23"/>
          <p:cNvSpPr txBox="1"/>
          <p:nvPr/>
        </p:nvSpPr>
        <p:spPr>
          <a:xfrm>
            <a:off x="6565392" y="3977640"/>
            <a:ext cx="676656" cy="286207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101600" tIns="63500" rIns="101600" bIns="6350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AM peak</a:t>
            </a:r>
            <a:endParaRPr lang="en-US" sz="900" dirty="0"/>
          </a:p>
        </p:txBody>
      </p:sp>
      <p:sp>
        <p:nvSpPr>
          <p:cNvPr id="29" name="Shape 24"/>
          <p:cNvSpPr/>
          <p:nvPr/>
        </p:nvSpPr>
        <p:spPr>
          <a:xfrm>
            <a:off x="8089697" y="2787091"/>
            <a:ext cx="3534156" cy="1714500"/>
          </a:xfrm>
          <a:prstGeom prst="roundRect">
            <a:avLst>
              <a:gd name="adj" fmla="val 7111"/>
            </a:avLst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30" name="Shape 25"/>
          <p:cNvSpPr/>
          <p:nvPr/>
        </p:nvSpPr>
        <p:spPr>
          <a:xfrm>
            <a:off x="8328355" y="3024835"/>
            <a:ext cx="418795" cy="418795"/>
          </a:xfrm>
          <a:prstGeom prst="ellipse">
            <a:avLst/>
          </a:prstGeom>
          <a:solidFill>
            <a:srgbClr val="FEF3E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31" name="Image 3" descr="preencoded.png">    </p:cNvPr>
          <p:cNvPicPr>
            <a:picLocks noChangeAspect="1"/>
          </p:cNvPicPr>
          <p:nvPr/>
        </p:nvPicPr>
        <p:blipFill>
          <a:blip r:embed="rId4"/>
          <a:srcRect l="0" r="0" t="-6336" b="-6336"/>
          <a:stretch/>
        </p:blipFill>
        <p:spPr>
          <a:xfrm>
            <a:off x="8471002" y="3149194"/>
            <a:ext cx="133502" cy="171907"/>
          </a:xfrm>
          <a:prstGeom prst="rect">
            <a:avLst/>
          </a:prstGeom>
        </p:spPr>
      </p:pic>
      <p:sp>
        <p:nvSpPr>
          <p:cNvPr id="32" name="Text 26"/>
          <p:cNvSpPr txBox="1"/>
          <p:nvPr/>
        </p:nvSpPr>
        <p:spPr>
          <a:xfrm>
            <a:off x="8880653" y="3024835"/>
            <a:ext cx="1534363" cy="2478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Event-Goers</a:t>
            </a:r>
            <a:endParaRPr lang="en-US" sz="1200" dirty="0"/>
          </a:p>
        </p:txBody>
      </p:sp>
      <p:sp>
        <p:nvSpPr>
          <p:cNvPr id="33" name="Text 27"/>
          <p:cNvSpPr txBox="1"/>
          <p:nvPr/>
        </p:nvSpPr>
        <p:spPr>
          <a:xfrm>
            <a:off x="8880653" y="3306470"/>
            <a:ext cx="1770278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Pre-game hot sandwiches</a:t>
            </a:r>
            <a:endParaRPr lang="en-US" sz="900" dirty="0"/>
          </a:p>
        </p:txBody>
      </p:sp>
      <p:sp>
        <p:nvSpPr>
          <p:cNvPr id="34" name="Shape 28"/>
          <p:cNvSpPr/>
          <p:nvPr/>
        </p:nvSpPr>
        <p:spPr>
          <a:xfrm>
            <a:off x="8328355" y="3977640"/>
            <a:ext cx="1009498" cy="286207"/>
          </a:xfrm>
          <a:prstGeom prst="roundRect">
            <a:avLst>
              <a:gd name="adj" fmla="val 85197"/>
            </a:avLst>
          </a:prstGeom>
          <a:solidFill>
            <a:srgbClr val="F3F4F6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5" name="Text 29"/>
          <p:cNvSpPr txBox="1"/>
          <p:nvPr/>
        </p:nvSpPr>
        <p:spPr>
          <a:xfrm>
            <a:off x="8328355" y="3977640"/>
            <a:ext cx="1010412" cy="286207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101600" tIns="63500" rIns="101600" bIns="6350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Beverage LTOs</a:t>
            </a:r>
            <a:endParaRPr lang="en-US" sz="900" dirty="0"/>
          </a:p>
        </p:txBody>
      </p:sp>
      <p:sp>
        <p:nvSpPr>
          <p:cNvPr id="36" name="Shape 30"/>
          <p:cNvSpPr/>
          <p:nvPr/>
        </p:nvSpPr>
        <p:spPr>
          <a:xfrm>
            <a:off x="9410090" y="3977640"/>
            <a:ext cx="1047902" cy="286207"/>
          </a:xfrm>
          <a:prstGeom prst="roundRect">
            <a:avLst>
              <a:gd name="adj" fmla="val 85197"/>
            </a:avLst>
          </a:prstGeom>
          <a:solidFill>
            <a:srgbClr val="F3F4F6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7" name="Text 31"/>
          <p:cNvSpPr txBox="1"/>
          <p:nvPr/>
        </p:nvSpPr>
        <p:spPr>
          <a:xfrm>
            <a:off x="9410090" y="3977640"/>
            <a:ext cx="1047902" cy="286207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101600" tIns="63500" rIns="101600" bIns="6350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Extended hours</a:t>
            </a:r>
            <a:endParaRPr lang="en-US" sz="900" dirty="0"/>
          </a:p>
        </p:txBody>
      </p:sp>
      <p:sp>
        <p:nvSpPr>
          <p:cNvPr id="38" name="Shape 32"/>
          <p:cNvSpPr/>
          <p:nvPr/>
        </p:nvSpPr>
        <p:spPr>
          <a:xfrm>
            <a:off x="10526573" y="3977640"/>
            <a:ext cx="857707" cy="286207"/>
          </a:xfrm>
          <a:prstGeom prst="roundRect">
            <a:avLst>
              <a:gd name="adj" fmla="val 85197"/>
            </a:avLst>
          </a:prstGeom>
          <a:solidFill>
            <a:srgbClr val="F3F4F6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9" name="Text 33"/>
          <p:cNvSpPr txBox="1"/>
          <p:nvPr/>
        </p:nvSpPr>
        <p:spPr>
          <a:xfrm>
            <a:off x="10526573" y="3977640"/>
            <a:ext cx="857707" cy="286207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101600" tIns="63500" rIns="101600" bIns="6350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Event nights</a:t>
            </a:r>
            <a:endParaRPr lang="en-US" sz="900" dirty="0"/>
          </a:p>
        </p:txBody>
      </p:sp>
      <p:sp>
        <p:nvSpPr>
          <p:cNvPr id="40" name="Shape 34"/>
          <p:cNvSpPr/>
          <p:nvPr/>
        </p:nvSpPr>
        <p:spPr>
          <a:xfrm>
            <a:off x="571500" y="4806086"/>
            <a:ext cx="5410505" cy="1714500"/>
          </a:xfrm>
          <a:prstGeom prst="roundRect">
            <a:avLst>
              <a:gd name="adj" fmla="val 7111"/>
            </a:avLst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41" name="Shape 35"/>
          <p:cNvSpPr/>
          <p:nvPr/>
        </p:nvSpPr>
        <p:spPr>
          <a:xfrm>
            <a:off x="809244" y="5044745"/>
            <a:ext cx="304495" cy="304495"/>
          </a:xfrm>
          <a:prstGeom prst="roundRect">
            <a:avLst>
              <a:gd name="adj" fmla="val 112613"/>
            </a:avLst>
          </a:prstGeom>
          <a:solidFill>
            <a:srgbClr val="FEF3E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42" name="Image 4" descr="preencoded.png">    </p:cNvPr>
          <p:cNvPicPr>
            <a:picLocks noChangeAspect="1"/>
          </p:cNvPicPr>
          <p:nvPr/>
        </p:nvPicPr>
        <p:blipFill>
          <a:blip r:embed="rId5"/>
          <a:srcRect l="0" r="0" t="-21413" b="-21413"/>
          <a:stretch/>
        </p:blipFill>
        <p:spPr>
          <a:xfrm>
            <a:off x="909828" y="5129784"/>
            <a:ext cx="105156" cy="133502"/>
          </a:xfrm>
          <a:prstGeom prst="rect">
            <a:avLst/>
          </a:prstGeom>
        </p:spPr>
      </p:pic>
      <p:sp>
        <p:nvSpPr>
          <p:cNvPr id="43" name="Text 36"/>
          <p:cNvSpPr txBox="1"/>
          <p:nvPr/>
        </p:nvSpPr>
        <p:spPr>
          <a:xfrm>
            <a:off x="1228954" y="5068519"/>
            <a:ext cx="1870862" cy="2578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3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Value Propositions</a:t>
            </a:r>
            <a:endParaRPr lang="en-US" sz="1300" dirty="0"/>
          </a:p>
        </p:txBody>
      </p:sp>
      <p:sp>
        <p:nvSpPr>
          <p:cNvPr id="44" name="Shape 37"/>
          <p:cNvSpPr/>
          <p:nvPr/>
        </p:nvSpPr>
        <p:spPr>
          <a:xfrm>
            <a:off x="809244" y="5539435"/>
            <a:ext cx="2391156" cy="629107"/>
          </a:xfrm>
          <a:prstGeom prst="roundRect">
            <a:avLst>
              <a:gd name="adj" fmla="val 17618"/>
            </a:avLst>
          </a:prstGeom>
          <a:solidFill>
            <a:srgbClr val="8C5A32">
              <a:alpha val="5000"/>
            </a:srgbClr>
          </a:solidFill>
          <a:ln/>
        </p:spPr>
      </p:sp>
      <p:sp>
        <p:nvSpPr>
          <p:cNvPr id="45" name="Shape 38"/>
          <p:cNvSpPr/>
          <p:nvPr/>
        </p:nvSpPr>
        <p:spPr>
          <a:xfrm>
            <a:off x="809244" y="5539435"/>
            <a:ext cx="28346" cy="629107"/>
          </a:xfrm>
          <a:prstGeom prst="roundRect">
            <a:avLst>
              <a:gd name="adj" fmla="val 391012"/>
            </a:avLst>
          </a:prstGeom>
          <a:solidFill>
            <a:srgbClr val="8C5A32"/>
          </a:solidFill>
          <a:ln w="12700">
            <a:solidFill>
              <a:srgbClr val="8C5A32">
                <a:alpha val="0"/>
              </a:srgbClr>
            </a:solidFill>
            <a:prstDash val="solid"/>
          </a:ln>
        </p:spPr>
      </p:sp>
      <p:pic>
        <p:nvPicPr>
          <p:cNvPr id="46" name="Image 5" descr="preencoded.png">    </p:cNvPr>
          <p:cNvPicPr>
            <a:picLocks noChangeAspect="1"/>
          </p:cNvPicPr>
          <p:nvPr/>
        </p:nvPicPr>
        <p:blipFill>
          <a:blip r:embed="rId6"/>
          <a:srcRect l="0" r="0" t="-8178" b="-8178"/>
          <a:stretch/>
        </p:blipFill>
        <p:spPr>
          <a:xfrm>
            <a:off x="990295" y="5689397"/>
            <a:ext cx="85954" cy="114300"/>
          </a:xfrm>
          <a:prstGeom prst="rect">
            <a:avLst/>
          </a:prstGeom>
        </p:spPr>
      </p:pic>
      <p:sp>
        <p:nvSpPr>
          <p:cNvPr id="47" name="Text 39"/>
          <p:cNvSpPr txBox="1"/>
          <p:nvPr/>
        </p:nvSpPr>
        <p:spPr>
          <a:xfrm>
            <a:off x="1152144" y="5653735"/>
            <a:ext cx="391363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Speed</a:t>
            </a:r>
            <a:endParaRPr lang="en-US" sz="900" dirty="0"/>
          </a:p>
        </p:txBody>
      </p:sp>
      <p:sp>
        <p:nvSpPr>
          <p:cNvPr id="48" name="Text 40"/>
          <p:cNvSpPr txBox="1"/>
          <p:nvPr/>
        </p:nvSpPr>
        <p:spPr>
          <a:xfrm>
            <a:off x="990295" y="5877763"/>
            <a:ext cx="2057400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&lt;5 min service</a:t>
            </a:r>
            <a:endParaRPr lang="en-US" sz="900" dirty="0"/>
          </a:p>
        </p:txBody>
      </p:sp>
      <p:sp>
        <p:nvSpPr>
          <p:cNvPr id="49" name="Shape 41"/>
          <p:cNvSpPr/>
          <p:nvPr/>
        </p:nvSpPr>
        <p:spPr>
          <a:xfrm>
            <a:off x="3353105" y="5539435"/>
            <a:ext cx="2391156" cy="629107"/>
          </a:xfrm>
          <a:prstGeom prst="roundRect">
            <a:avLst>
              <a:gd name="adj" fmla="val 17618"/>
            </a:avLst>
          </a:prstGeom>
          <a:solidFill>
            <a:srgbClr val="8C5A32">
              <a:alpha val="5000"/>
            </a:srgbClr>
          </a:solidFill>
          <a:ln/>
        </p:spPr>
      </p:sp>
      <p:sp>
        <p:nvSpPr>
          <p:cNvPr id="50" name="Shape 42"/>
          <p:cNvSpPr/>
          <p:nvPr/>
        </p:nvSpPr>
        <p:spPr>
          <a:xfrm>
            <a:off x="3353105" y="5539435"/>
            <a:ext cx="28346" cy="629107"/>
          </a:xfrm>
          <a:prstGeom prst="roundRect">
            <a:avLst>
              <a:gd name="adj" fmla="val 391012"/>
            </a:avLst>
          </a:prstGeom>
          <a:solidFill>
            <a:srgbClr val="8C5A32"/>
          </a:solidFill>
          <a:ln w="12700">
            <a:solidFill>
              <a:srgbClr val="8C5A32">
                <a:alpha val="0"/>
              </a:srgbClr>
            </a:solidFill>
            <a:prstDash val="solid"/>
          </a:ln>
        </p:spPr>
      </p:sp>
      <p:pic>
        <p:nvPicPr>
          <p:cNvPr id="51" name="Image 6" descr="preencoded.png">    </p:cNvPr>
          <p:cNvPicPr>
            <a:picLocks noChangeAspect="1"/>
          </p:cNvPicPr>
          <p:nvPr/>
        </p:nvPicPr>
        <p:blipFill>
          <a:blip r:embed="rId7"/>
          <a:srcRect l="0" r="0" t="-24800" b="-24800"/>
          <a:stretch/>
        </p:blipFill>
        <p:spPr>
          <a:xfrm>
            <a:off x="3534156" y="5689397"/>
            <a:ext cx="85954" cy="114300"/>
          </a:xfrm>
          <a:prstGeom prst="rect">
            <a:avLst/>
          </a:prstGeom>
        </p:spPr>
      </p:pic>
      <p:sp>
        <p:nvSpPr>
          <p:cNvPr id="52" name="Text 43"/>
          <p:cNvSpPr txBox="1"/>
          <p:nvPr/>
        </p:nvSpPr>
        <p:spPr>
          <a:xfrm>
            <a:off x="3696005" y="5653735"/>
            <a:ext cx="846734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Visibility</a:t>
            </a:r>
            <a:endParaRPr lang="en-US" sz="900" dirty="0"/>
          </a:p>
        </p:txBody>
      </p:sp>
      <p:sp>
        <p:nvSpPr>
          <p:cNvPr id="53" name="Text 44"/>
          <p:cNvSpPr txBox="1"/>
          <p:nvPr/>
        </p:nvSpPr>
        <p:spPr>
          <a:xfrm>
            <a:off x="3534156" y="5877763"/>
            <a:ext cx="2057400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Value tiers</a:t>
            </a:r>
            <a:endParaRPr lang="en-US" sz="900" dirty="0"/>
          </a:p>
        </p:txBody>
      </p:sp>
      <p:sp>
        <p:nvSpPr>
          <p:cNvPr id="54" name="Shape 45"/>
          <p:cNvSpPr/>
          <p:nvPr/>
        </p:nvSpPr>
        <p:spPr>
          <a:xfrm>
            <a:off x="809244" y="6315761"/>
            <a:ext cx="2391156" cy="629107"/>
          </a:xfrm>
          <a:prstGeom prst="roundRect">
            <a:avLst>
              <a:gd name="adj" fmla="val 17618"/>
            </a:avLst>
          </a:prstGeom>
          <a:solidFill>
            <a:srgbClr val="8C5A32">
              <a:alpha val="5000"/>
            </a:srgbClr>
          </a:solidFill>
          <a:ln/>
        </p:spPr>
      </p:sp>
      <p:sp>
        <p:nvSpPr>
          <p:cNvPr id="55" name="Shape 46"/>
          <p:cNvSpPr/>
          <p:nvPr/>
        </p:nvSpPr>
        <p:spPr>
          <a:xfrm>
            <a:off x="809244" y="6315761"/>
            <a:ext cx="28346" cy="629107"/>
          </a:xfrm>
          <a:prstGeom prst="roundRect">
            <a:avLst>
              <a:gd name="adj" fmla="val 391012"/>
            </a:avLst>
          </a:prstGeom>
          <a:solidFill>
            <a:srgbClr val="8C5A32"/>
          </a:solidFill>
          <a:ln w="12700">
            <a:solidFill>
              <a:srgbClr val="8C5A32">
                <a:alpha val="0"/>
              </a:srgbClr>
            </a:solidFill>
            <a:prstDash val="solid"/>
          </a:ln>
        </p:spPr>
      </p:sp>
      <p:pic>
        <p:nvPicPr>
          <p:cNvPr id="56" name="Image 7" descr="preencoded.png">    </p:cNvPr>
          <p:cNvPicPr>
            <a:picLocks noChangeAspect="1"/>
          </p:cNvPicPr>
          <p:nvPr/>
        </p:nvPicPr>
        <p:blipFill>
          <a:blip r:embed="rId8"/>
          <a:srcRect l="0" r="0" t="-16489" b="-16489"/>
          <a:stretch/>
        </p:blipFill>
        <p:spPr>
          <a:xfrm>
            <a:off x="990295" y="6465722"/>
            <a:ext cx="85954" cy="114300"/>
          </a:xfrm>
          <a:prstGeom prst="rect">
            <a:avLst/>
          </a:prstGeom>
        </p:spPr>
      </p:pic>
      <p:sp>
        <p:nvSpPr>
          <p:cNvPr id="57" name="Text 47"/>
          <p:cNvSpPr txBox="1"/>
          <p:nvPr/>
        </p:nvSpPr>
        <p:spPr>
          <a:xfrm>
            <a:off x="1152144" y="6430061"/>
            <a:ext cx="608990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Options</a:t>
            </a:r>
            <a:endParaRPr lang="en-US" sz="900" dirty="0"/>
          </a:p>
        </p:txBody>
      </p:sp>
      <p:sp>
        <p:nvSpPr>
          <p:cNvPr id="58" name="Text 48"/>
          <p:cNvSpPr txBox="1"/>
          <p:nvPr/>
        </p:nvSpPr>
        <p:spPr>
          <a:xfrm>
            <a:off x="990295" y="6654089"/>
            <a:ext cx="2057400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Vegan available</a:t>
            </a:r>
            <a:endParaRPr lang="en-US" sz="900" dirty="0"/>
          </a:p>
        </p:txBody>
      </p:sp>
      <p:sp>
        <p:nvSpPr>
          <p:cNvPr id="59" name="Shape 49"/>
          <p:cNvSpPr/>
          <p:nvPr/>
        </p:nvSpPr>
        <p:spPr>
          <a:xfrm>
            <a:off x="3353105" y="6315761"/>
            <a:ext cx="2391156" cy="629107"/>
          </a:xfrm>
          <a:prstGeom prst="roundRect">
            <a:avLst>
              <a:gd name="adj" fmla="val 17618"/>
            </a:avLst>
          </a:prstGeom>
          <a:solidFill>
            <a:srgbClr val="8C5A32">
              <a:alpha val="5000"/>
            </a:srgbClr>
          </a:solidFill>
          <a:ln/>
        </p:spPr>
      </p:sp>
      <p:sp>
        <p:nvSpPr>
          <p:cNvPr id="60" name="Shape 50"/>
          <p:cNvSpPr/>
          <p:nvPr/>
        </p:nvSpPr>
        <p:spPr>
          <a:xfrm>
            <a:off x="3353105" y="6315761"/>
            <a:ext cx="28346" cy="629107"/>
          </a:xfrm>
          <a:prstGeom prst="roundRect">
            <a:avLst>
              <a:gd name="adj" fmla="val 391012"/>
            </a:avLst>
          </a:prstGeom>
          <a:solidFill>
            <a:srgbClr val="8C5A32"/>
          </a:solidFill>
          <a:ln w="12700">
            <a:solidFill>
              <a:srgbClr val="8C5A32">
                <a:alpha val="0"/>
              </a:srgbClr>
            </a:solidFill>
            <a:prstDash val="solid"/>
          </a:ln>
        </p:spPr>
      </p:sp>
      <p:pic>
        <p:nvPicPr>
          <p:cNvPr id="61" name="Image 8" descr="preencoded.png">    </p:cNvPr>
          <p:cNvPicPr>
            <a:picLocks noChangeAspect="1"/>
          </p:cNvPicPr>
          <p:nvPr/>
        </p:nvPicPr>
        <p:blipFill>
          <a:blip r:embed="rId9"/>
          <a:srcRect l="0" r="0" t="-98809" b="-98809"/>
          <a:stretch/>
        </p:blipFill>
        <p:spPr>
          <a:xfrm>
            <a:off x="3534156" y="6465722"/>
            <a:ext cx="38405" cy="114300"/>
          </a:xfrm>
          <a:prstGeom prst="rect">
            <a:avLst/>
          </a:prstGeom>
        </p:spPr>
      </p:pic>
      <p:sp>
        <p:nvSpPr>
          <p:cNvPr id="62" name="Text 51"/>
          <p:cNvSpPr txBox="1"/>
          <p:nvPr/>
        </p:nvSpPr>
        <p:spPr>
          <a:xfrm>
            <a:off x="3648456" y="6430061"/>
            <a:ext cx="602590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Quality</a:t>
            </a:r>
            <a:endParaRPr lang="en-US" sz="900" dirty="0"/>
          </a:p>
        </p:txBody>
      </p:sp>
      <p:sp>
        <p:nvSpPr>
          <p:cNvPr id="63" name="Text 52"/>
          <p:cNvSpPr txBox="1"/>
          <p:nvPr/>
        </p:nvSpPr>
        <p:spPr>
          <a:xfrm>
            <a:off x="3534156" y="6654089"/>
            <a:ext cx="2057400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Craveable SKUs</a:t>
            </a:r>
            <a:endParaRPr lang="en-US" sz="900" dirty="0"/>
          </a:p>
        </p:txBody>
      </p:sp>
      <p:sp>
        <p:nvSpPr>
          <p:cNvPr id="64" name="Shape 53"/>
          <p:cNvSpPr/>
          <p:nvPr/>
        </p:nvSpPr>
        <p:spPr>
          <a:xfrm>
            <a:off x="6210605" y="4806086"/>
            <a:ext cx="5410505" cy="1714500"/>
          </a:xfrm>
          <a:prstGeom prst="roundRect">
            <a:avLst>
              <a:gd name="adj" fmla="val 7111"/>
            </a:avLst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65" name="Shape 54"/>
          <p:cNvSpPr/>
          <p:nvPr/>
        </p:nvSpPr>
        <p:spPr>
          <a:xfrm>
            <a:off x="6448349" y="5044745"/>
            <a:ext cx="304495" cy="304495"/>
          </a:xfrm>
          <a:prstGeom prst="roundRect">
            <a:avLst>
              <a:gd name="adj" fmla="val 112613"/>
            </a:avLst>
          </a:prstGeom>
          <a:solidFill>
            <a:srgbClr val="FEF3E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66" name="Image 9" descr="preencoded.png">    </p:cNvPr>
          <p:cNvPicPr>
            <a:picLocks noChangeAspect="1"/>
          </p:cNvPicPr>
          <p:nvPr/>
        </p:nvPicPr>
        <p:blipFill>
          <a:blip r:embed="rId10"/>
          <a:srcRect l="0" r="0" t="-21413" b="-21413"/>
          <a:stretch/>
        </p:blipFill>
        <p:spPr>
          <a:xfrm>
            <a:off x="6548018" y="5129784"/>
            <a:ext cx="105156" cy="133502"/>
          </a:xfrm>
          <a:prstGeom prst="rect">
            <a:avLst/>
          </a:prstGeom>
        </p:spPr>
      </p:pic>
      <p:sp>
        <p:nvSpPr>
          <p:cNvPr id="67" name="Text 55"/>
          <p:cNvSpPr txBox="1"/>
          <p:nvPr/>
        </p:nvSpPr>
        <p:spPr>
          <a:xfrm>
            <a:off x="6867144" y="5068519"/>
            <a:ext cx="882396" cy="2578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3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Channels</a:t>
            </a:r>
            <a:endParaRPr lang="en-US" sz="1300" dirty="0"/>
          </a:p>
        </p:txBody>
      </p:sp>
      <p:sp>
        <p:nvSpPr>
          <p:cNvPr id="68" name="Shape 56"/>
          <p:cNvSpPr/>
          <p:nvPr/>
        </p:nvSpPr>
        <p:spPr>
          <a:xfrm>
            <a:off x="6448349" y="5539435"/>
            <a:ext cx="2391156" cy="437998"/>
          </a:xfrm>
          <a:prstGeom prst="roundRect">
            <a:avLst>
              <a:gd name="adj" fmla="val 54461"/>
            </a:avLst>
          </a:prstGeom>
          <a:solidFill>
            <a:srgbClr val="F9FAFB"/>
          </a:solidFill>
          <a:ln w="12700">
            <a:solidFill>
              <a:srgbClr val="F3F4F6"/>
            </a:solidFill>
            <a:prstDash val="solid"/>
          </a:ln>
        </p:spPr>
      </p:sp>
      <p:pic>
        <p:nvPicPr>
          <p:cNvPr id="69" name="Image 10" descr="preencoded.png">    </p:cNvPr>
          <p:cNvPicPr>
            <a:picLocks noChangeAspect="1"/>
          </p:cNvPicPr>
          <p:nvPr/>
        </p:nvPicPr>
        <p:blipFill>
          <a:blip r:embed="rId11"/>
          <a:srcRect l="0" r="0" t="-13478" b="-13478"/>
          <a:stretch/>
        </p:blipFill>
        <p:spPr>
          <a:xfrm>
            <a:off x="6610198" y="5689397"/>
            <a:ext cx="105156" cy="133502"/>
          </a:xfrm>
          <a:prstGeom prst="rect">
            <a:avLst/>
          </a:prstGeom>
        </p:spPr>
      </p:pic>
      <p:sp>
        <p:nvSpPr>
          <p:cNvPr id="70" name="Text 57"/>
          <p:cNvSpPr txBox="1"/>
          <p:nvPr/>
        </p:nvSpPr>
        <p:spPr>
          <a:xfrm>
            <a:off x="6810451" y="5539435"/>
            <a:ext cx="962863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Pedway signage</a:t>
            </a:r>
            <a:endParaRPr lang="en-US" sz="900" dirty="0"/>
          </a:p>
        </p:txBody>
      </p:sp>
      <p:sp>
        <p:nvSpPr>
          <p:cNvPr id="71" name="Shape 58"/>
          <p:cNvSpPr/>
          <p:nvPr/>
        </p:nvSpPr>
        <p:spPr>
          <a:xfrm>
            <a:off x="8991295" y="5539435"/>
            <a:ext cx="2391156" cy="437998"/>
          </a:xfrm>
          <a:prstGeom prst="roundRect">
            <a:avLst>
              <a:gd name="adj" fmla="val 54461"/>
            </a:avLst>
          </a:prstGeom>
          <a:solidFill>
            <a:srgbClr val="F9FAFB"/>
          </a:solidFill>
          <a:ln w="12700">
            <a:solidFill>
              <a:srgbClr val="F3F4F6"/>
            </a:solidFill>
            <a:prstDash val="solid"/>
          </a:ln>
        </p:spPr>
      </p:sp>
      <p:pic>
        <p:nvPicPr>
          <p:cNvPr id="72" name="Image 11" descr="preencoded.png">    </p:cNvPr>
          <p:cNvPicPr>
            <a:picLocks noChangeAspect="1"/>
          </p:cNvPicPr>
          <p:nvPr/>
        </p:nvPicPr>
        <p:blipFill>
          <a:blip r:embed="rId12"/>
          <a:srcRect l="-2512" r="-2512" t="0" b="0"/>
          <a:stretch/>
        </p:blipFill>
        <p:spPr>
          <a:xfrm>
            <a:off x="9153144" y="5689397"/>
            <a:ext cx="105156" cy="133502"/>
          </a:xfrm>
          <a:prstGeom prst="rect">
            <a:avLst/>
          </a:prstGeom>
        </p:spPr>
      </p:pic>
      <p:sp>
        <p:nvSpPr>
          <p:cNvPr id="73" name="Text 59"/>
          <p:cNvSpPr txBox="1"/>
          <p:nvPr/>
        </p:nvSpPr>
        <p:spPr>
          <a:xfrm>
            <a:off x="9353398" y="5539435"/>
            <a:ext cx="933602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Building comms</a:t>
            </a:r>
            <a:endParaRPr lang="en-US" sz="900" dirty="0"/>
          </a:p>
        </p:txBody>
      </p:sp>
      <p:sp>
        <p:nvSpPr>
          <p:cNvPr id="74" name="Shape 60"/>
          <p:cNvSpPr/>
          <p:nvPr/>
        </p:nvSpPr>
        <p:spPr>
          <a:xfrm>
            <a:off x="6448349" y="6125566"/>
            <a:ext cx="2391156" cy="437998"/>
          </a:xfrm>
          <a:prstGeom prst="roundRect">
            <a:avLst>
              <a:gd name="adj" fmla="val 54461"/>
            </a:avLst>
          </a:prstGeom>
          <a:solidFill>
            <a:srgbClr val="F9FAFB"/>
          </a:solidFill>
          <a:ln w="12700">
            <a:solidFill>
              <a:srgbClr val="F3F4F6"/>
            </a:solidFill>
            <a:prstDash val="solid"/>
          </a:ln>
        </p:spPr>
      </p:sp>
      <p:pic>
        <p:nvPicPr>
          <p:cNvPr id="75" name="Image 12" descr="preencoded.png">    </p:cNvPr>
          <p:cNvPicPr>
            <a:picLocks noChangeAspect="1"/>
          </p:cNvPicPr>
          <p:nvPr/>
        </p:nvPicPr>
        <p:blipFill>
          <a:blip r:embed="rId13"/>
          <a:srcRect l="-2512" r="-2512" t="0" b="0"/>
          <a:stretch/>
        </p:blipFill>
        <p:spPr>
          <a:xfrm>
            <a:off x="6610198" y="6275527"/>
            <a:ext cx="105156" cy="133502"/>
          </a:xfrm>
          <a:prstGeom prst="rect">
            <a:avLst/>
          </a:prstGeom>
        </p:spPr>
      </p:pic>
      <p:sp>
        <p:nvSpPr>
          <p:cNvPr id="76" name="Text 61"/>
          <p:cNvSpPr txBox="1"/>
          <p:nvPr/>
        </p:nvSpPr>
        <p:spPr>
          <a:xfrm>
            <a:off x="6810451" y="6125566"/>
            <a:ext cx="771754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App ordering</a:t>
            </a:r>
            <a:endParaRPr lang="en-US" sz="900" dirty="0"/>
          </a:p>
        </p:txBody>
      </p:sp>
      <p:sp>
        <p:nvSpPr>
          <p:cNvPr id="77" name="Shape 62"/>
          <p:cNvSpPr/>
          <p:nvPr/>
        </p:nvSpPr>
        <p:spPr>
          <a:xfrm>
            <a:off x="8991295" y="6125566"/>
            <a:ext cx="2391156" cy="437998"/>
          </a:xfrm>
          <a:prstGeom prst="roundRect">
            <a:avLst>
              <a:gd name="adj" fmla="val 54461"/>
            </a:avLst>
          </a:prstGeom>
          <a:solidFill>
            <a:srgbClr val="F9FAFB"/>
          </a:solidFill>
          <a:ln w="12700">
            <a:solidFill>
              <a:srgbClr val="F3F4F6"/>
            </a:solidFill>
            <a:prstDash val="solid"/>
          </a:ln>
        </p:spPr>
      </p:sp>
      <p:pic>
        <p:nvPicPr>
          <p:cNvPr id="78" name="Image 13" descr="preencoded.png">    </p:cNvPr>
          <p:cNvPicPr>
            <a:picLocks noChangeAspect="1"/>
          </p:cNvPicPr>
          <p:nvPr/>
        </p:nvPicPr>
        <p:blipFill>
          <a:blip r:embed="rId14"/>
          <a:srcRect l="0" r="0" t="-5544" b="-5544"/>
          <a:stretch/>
        </p:blipFill>
        <p:spPr>
          <a:xfrm>
            <a:off x="9153144" y="6275527"/>
            <a:ext cx="105156" cy="133502"/>
          </a:xfrm>
          <a:prstGeom prst="rect">
            <a:avLst/>
          </a:prstGeom>
        </p:spPr>
      </p:pic>
      <p:sp>
        <p:nvSpPr>
          <p:cNvPr id="79" name="Text 63"/>
          <p:cNvSpPr txBox="1"/>
          <p:nvPr/>
        </p:nvSpPr>
        <p:spPr>
          <a:xfrm>
            <a:off x="9353398" y="6125566"/>
            <a:ext cx="857707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Catering pilots</a:t>
            </a:r>
            <a:endParaRPr lang="en-US" sz="900" dirty="0"/>
          </a:p>
        </p:txBody>
      </p:sp>
      <p:sp>
        <p:nvSpPr>
          <p:cNvPr id="80" name="Shape 64"/>
          <p:cNvSpPr/>
          <p:nvPr/>
        </p:nvSpPr>
        <p:spPr>
          <a:xfrm>
            <a:off x="0" y="0"/>
            <a:ext cx="12191695" cy="761695"/>
          </a:xfrm>
          <a:prstGeom prst="rect">
            <a:avLst/>
          </a:prstGeom>
          <a:solidFill>
            <a:srgbClr val="FFFFFF"/>
          </a:solidFill>
          <a:ln/>
        </p:spPr>
      </p:sp>
      <p:sp>
        <p:nvSpPr>
          <p:cNvPr id="81" name="Shape 65"/>
          <p:cNvSpPr/>
          <p:nvPr/>
        </p:nvSpPr>
        <p:spPr>
          <a:xfrm>
            <a:off x="0" y="752551"/>
            <a:ext cx="12191695" cy="9144"/>
          </a:xfrm>
          <a:prstGeom prst="rect">
            <a:avLst/>
          </a:prstGeom>
          <a:solidFill>
            <a:srgbClr val="E5E7EB"/>
          </a:solidFill>
          <a:ln w="12700">
            <a:solidFill>
              <a:srgbClr val="E5E7EB">
                <a:alpha val="0"/>
              </a:srgbClr>
            </a:solidFill>
            <a:prstDash val="solid"/>
          </a:ln>
        </p:spPr>
      </p:sp>
      <p:sp>
        <p:nvSpPr>
          <p:cNvPr id="82" name="Shape 66"/>
          <p:cNvSpPr/>
          <p:nvPr/>
        </p:nvSpPr>
        <p:spPr>
          <a:xfrm>
            <a:off x="571500" y="224028"/>
            <a:ext cx="304495" cy="304495"/>
          </a:xfrm>
          <a:prstGeom prst="roundRect">
            <a:avLst>
              <a:gd name="adj" fmla="val 75075"/>
            </a:avLst>
          </a:prstGeom>
          <a:solidFill>
            <a:srgbClr val="8C5A3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83" name="Image 14" descr="preencoded.png">    </p:cNvPr>
          <p:cNvPicPr>
            <a:picLocks noChangeAspect="1"/>
          </p:cNvPicPr>
          <p:nvPr/>
        </p:nvPicPr>
        <p:blipFill>
          <a:blip r:embed="rId15"/>
          <a:srcRect l="0" r="0" t="-29348" b="-29348"/>
          <a:stretch/>
        </p:blipFill>
        <p:spPr>
          <a:xfrm>
            <a:off x="671170" y="309982"/>
            <a:ext cx="105156" cy="133502"/>
          </a:xfrm>
          <a:prstGeom prst="rect">
            <a:avLst/>
          </a:prstGeom>
        </p:spPr>
      </p:pic>
      <p:sp>
        <p:nvSpPr>
          <p:cNvPr id="84" name="Text 67"/>
          <p:cNvSpPr txBox="1"/>
          <p:nvPr/>
        </p:nvSpPr>
        <p:spPr>
          <a:xfrm>
            <a:off x="990295" y="276149"/>
            <a:ext cx="2220163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THRESHLD STRATEGIC PLANNING</a:t>
            </a:r>
            <a:endParaRPr lang="en-US" sz="1000" dirty="0"/>
          </a:p>
        </p:txBody>
      </p:sp>
      <p:sp>
        <p:nvSpPr>
          <p:cNvPr id="85" name="Text 68"/>
          <p:cNvSpPr txBox="1"/>
          <p:nvPr/>
        </p:nvSpPr>
        <p:spPr>
          <a:xfrm>
            <a:off x="9740189" y="290779"/>
            <a:ext cx="553212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May 2026</a:t>
            </a:r>
            <a:endParaRPr lang="en-US" sz="900" dirty="0"/>
          </a:p>
        </p:txBody>
      </p:sp>
      <p:sp>
        <p:nvSpPr>
          <p:cNvPr id="86" name="Text 69"/>
          <p:cNvSpPr txBox="1"/>
          <p:nvPr/>
        </p:nvSpPr>
        <p:spPr>
          <a:xfrm>
            <a:off x="10512857" y="290779"/>
            <a:ext cx="63094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|</a:t>
            </a:r>
            <a:endParaRPr lang="en-US" sz="900" dirty="0"/>
          </a:p>
        </p:txBody>
      </p:sp>
      <p:sp>
        <p:nvSpPr>
          <p:cNvPr id="87" name="Text 70"/>
          <p:cNvSpPr txBox="1"/>
          <p:nvPr/>
        </p:nvSpPr>
        <p:spPr>
          <a:xfrm>
            <a:off x="10779862" y="290779"/>
            <a:ext cx="848563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CONFIDENTIAL</a:t>
            </a:r>
            <a:endParaRPr lang="en-US" sz="900" dirty="0"/>
          </a:p>
        </p:txBody>
      </p:sp>
      <p:sp>
        <p:nvSpPr>
          <p:cNvPr id="88" name="Shape 71"/>
          <p:cNvSpPr/>
          <p:nvPr/>
        </p:nvSpPr>
        <p:spPr>
          <a:xfrm>
            <a:off x="0" y="6286500"/>
            <a:ext cx="12191695" cy="571500"/>
          </a:xfrm>
          <a:prstGeom prst="rect">
            <a:avLst/>
          </a:prstGeom>
          <a:solidFill>
            <a:srgbClr val="FFFFFF"/>
          </a:solidFill>
          <a:ln/>
        </p:spPr>
      </p:sp>
      <p:sp>
        <p:nvSpPr>
          <p:cNvPr id="89" name="Shape 72"/>
          <p:cNvSpPr/>
          <p:nvPr/>
        </p:nvSpPr>
        <p:spPr>
          <a:xfrm>
            <a:off x="0" y="6286500"/>
            <a:ext cx="12191695" cy="9144"/>
          </a:xfrm>
          <a:prstGeom prst="rect">
            <a:avLst/>
          </a:prstGeom>
          <a:solidFill>
            <a:srgbClr val="E5E7EB"/>
          </a:solidFill>
          <a:ln w="12700">
            <a:solidFill>
              <a:srgbClr val="E5E7EB">
                <a:alpha val="0"/>
              </a:srgbClr>
            </a:solidFill>
            <a:prstDash val="solid"/>
          </a:ln>
        </p:spPr>
      </p:sp>
      <p:sp>
        <p:nvSpPr>
          <p:cNvPr id="90" name="Text 73"/>
          <p:cNvSpPr txBox="1"/>
          <p:nvPr/>
        </p:nvSpPr>
        <p:spPr>
          <a:xfrm>
            <a:off x="571500" y="6491326"/>
            <a:ext cx="1870862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Strategic Planning Document</a:t>
            </a:r>
            <a:endParaRPr lang="en-US" sz="900" dirty="0"/>
          </a:p>
        </p:txBody>
      </p:sp>
      <p:sp>
        <p:nvSpPr>
          <p:cNvPr id="91" name="Text 74"/>
          <p:cNvSpPr txBox="1"/>
          <p:nvPr/>
        </p:nvSpPr>
        <p:spPr>
          <a:xfrm>
            <a:off x="2369210" y="6491326"/>
            <a:ext cx="63094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|</a:t>
            </a:r>
            <a:endParaRPr lang="en-US" sz="900" dirty="0"/>
          </a:p>
        </p:txBody>
      </p:sp>
      <p:sp>
        <p:nvSpPr>
          <p:cNvPr id="92" name="Text 75"/>
          <p:cNvSpPr txBox="1"/>
          <p:nvPr/>
        </p:nvSpPr>
        <p:spPr>
          <a:xfrm>
            <a:off x="2636215" y="6491326"/>
            <a:ext cx="1003097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Page 10 of 24</a:t>
            </a:r>
            <a:endParaRPr lang="en-US" sz="900" dirty="0"/>
          </a:p>
        </p:txBody>
      </p:sp>
      <p:sp>
        <p:nvSpPr>
          <p:cNvPr id="93" name="Text 76"/>
          <p:cNvSpPr txBox="1"/>
          <p:nvPr/>
        </p:nvSpPr>
        <p:spPr>
          <a:xfrm>
            <a:off x="9967874" y="6519672"/>
            <a:ext cx="197236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Prepared by Threshld Strategy</a:t>
            </a:r>
            <a:endParaRPr lang="en-US" sz="9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6F7F4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-1" b="-1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4" name="Text 1"/>
          <p:cNvSpPr txBox="1"/>
          <p:nvPr/>
        </p:nvSpPr>
        <p:spPr>
          <a:xfrm>
            <a:off x="571500" y="952805"/>
            <a:ext cx="8639251" cy="9720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2500" b="1" dirty="0">
                <a:solidFill>
                  <a:srgbClr val="1F2937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Strategic Concept: Premium Sandwich Shop Pedway Express</a:t>
            </a:r>
            <a:endParaRPr lang="en-US" sz="2500" dirty="0"/>
          </a:p>
        </p:txBody>
      </p:sp>
      <p:sp>
        <p:nvSpPr>
          <p:cNvPr id="5" name="Shape 2"/>
          <p:cNvSpPr/>
          <p:nvPr/>
        </p:nvSpPr>
        <p:spPr>
          <a:xfrm>
            <a:off x="9203436" y="1242670"/>
            <a:ext cx="1152144" cy="390449"/>
          </a:xfrm>
          <a:prstGeom prst="roundRect">
            <a:avLst>
              <a:gd name="adj" fmla="val 45696"/>
            </a:avLst>
          </a:prstGeom>
          <a:solidFill>
            <a:srgbClr val="DEF7EC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6" name="Text 3"/>
          <p:cNvSpPr txBox="1"/>
          <p:nvPr/>
        </p:nvSpPr>
        <p:spPr>
          <a:xfrm>
            <a:off x="9203436" y="1242670"/>
            <a:ext cx="1153058" cy="391363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101600" tIns="38100" rIns="101600" bIns="38100" rtlCol="0" anchor="ctr"/>
          <a:lstStyle/>
          <a:p>
            <a:pPr algn="l" indent="0" marL="0">
              <a:buNone/>
            </a:pPr>
            <a:r>
              <a:rPr lang="en-US" sz="800" b="1" spc="38" kern="0" dirty="0">
                <a:solidFill>
                  <a:srgbClr val="0354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Express Format</a:t>
            </a:r>
            <a:endParaRPr lang="en-US" sz="800" dirty="0"/>
          </a:p>
        </p:txBody>
      </p:sp>
      <p:sp>
        <p:nvSpPr>
          <p:cNvPr id="7" name="Shape 4"/>
          <p:cNvSpPr/>
          <p:nvPr/>
        </p:nvSpPr>
        <p:spPr>
          <a:xfrm>
            <a:off x="10451592" y="1242670"/>
            <a:ext cx="1171346" cy="390449"/>
          </a:xfrm>
          <a:prstGeom prst="roundRect">
            <a:avLst>
              <a:gd name="adj" fmla="val 45696"/>
            </a:avLst>
          </a:prstGeom>
          <a:solidFill>
            <a:srgbClr val="FEF3E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8" name="Text 5"/>
          <p:cNvSpPr txBox="1"/>
          <p:nvPr/>
        </p:nvSpPr>
        <p:spPr>
          <a:xfrm>
            <a:off x="10451592" y="1242670"/>
            <a:ext cx="1172261" cy="391363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101600" tIns="38100" rIns="101600" bIns="38100" rtlCol="0" anchor="ctr"/>
          <a:lstStyle/>
          <a:p>
            <a:pPr algn="l" indent="0" marL="0">
              <a:buNone/>
            </a:pPr>
            <a:r>
              <a:rPr lang="en-US" sz="800" b="1" spc="38" kern="0" dirty="0">
                <a:solidFill>
                  <a:srgbClr val="92400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1,400-1,800 sq ft</a:t>
            </a:r>
            <a:endParaRPr lang="en-US" sz="800" dirty="0"/>
          </a:p>
        </p:txBody>
      </p:sp>
      <p:sp>
        <p:nvSpPr>
          <p:cNvPr id="9" name="Text 6"/>
          <p:cNvSpPr txBox="1"/>
          <p:nvPr/>
        </p:nvSpPr>
        <p:spPr>
          <a:xfrm>
            <a:off x="571500" y="2038198"/>
            <a:ext cx="11270894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Optimized pedway location with dual-line assembly, sub-5 minute service promise, and value-focused menu for office workers</a:t>
            </a:r>
            <a:endParaRPr lang="en-US" sz="1200" dirty="0"/>
          </a:p>
        </p:txBody>
      </p:sp>
      <p:sp>
        <p:nvSpPr>
          <p:cNvPr id="10" name="Shape 7"/>
          <p:cNvSpPr/>
          <p:nvPr/>
        </p:nvSpPr>
        <p:spPr>
          <a:xfrm>
            <a:off x="571500" y="2572207"/>
            <a:ext cx="3534156" cy="2152498"/>
          </a:xfrm>
          <a:prstGeom prst="roundRect">
            <a:avLst>
              <a:gd name="adj" fmla="val 4511"/>
            </a:avLst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11" name="Shape 8"/>
          <p:cNvSpPr/>
          <p:nvPr/>
        </p:nvSpPr>
        <p:spPr>
          <a:xfrm>
            <a:off x="809244" y="2824582"/>
            <a:ext cx="342900" cy="342900"/>
          </a:xfrm>
          <a:prstGeom prst="roundRect">
            <a:avLst>
              <a:gd name="adj" fmla="val 88889"/>
            </a:avLst>
          </a:prstGeom>
          <a:solidFill>
            <a:srgbClr val="FEF3E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12" name="Image 1" descr="preencoded.png">    </p:cNvPr>
          <p:cNvPicPr>
            <a:picLocks noChangeAspect="1"/>
          </p:cNvPicPr>
          <p:nvPr/>
        </p:nvPicPr>
        <p:blipFill>
          <a:blip r:embed="rId2"/>
          <a:srcRect l="-33" r="-33" t="0" b="0"/>
          <a:stretch/>
        </p:blipFill>
        <p:spPr>
          <a:xfrm>
            <a:off x="895198" y="2919679"/>
            <a:ext cx="171907" cy="152705"/>
          </a:xfrm>
          <a:prstGeom prst="rect">
            <a:avLst/>
          </a:prstGeom>
        </p:spPr>
      </p:pic>
      <p:sp>
        <p:nvSpPr>
          <p:cNvPr id="13" name="Text 9"/>
          <p:cNvSpPr txBox="1"/>
          <p:nvPr/>
        </p:nvSpPr>
        <p:spPr>
          <a:xfrm>
            <a:off x="1266444" y="2809951"/>
            <a:ext cx="1349654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1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Format &amp; Layout</a:t>
            </a:r>
            <a:endParaRPr lang="en-US" sz="1100" dirty="0"/>
          </a:p>
        </p:txBody>
      </p:sp>
      <p:sp>
        <p:nvSpPr>
          <p:cNvPr id="14" name="Text 10"/>
          <p:cNvSpPr txBox="1"/>
          <p:nvPr/>
        </p:nvSpPr>
        <p:spPr>
          <a:xfrm>
            <a:off x="1266444" y="3023921"/>
            <a:ext cx="1349654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Express configuration</a:t>
            </a:r>
            <a:endParaRPr lang="en-US" sz="800" dirty="0"/>
          </a:p>
        </p:txBody>
      </p:sp>
      <p:sp>
        <p:nvSpPr>
          <p:cNvPr id="15" name="Shape 11"/>
          <p:cNvSpPr/>
          <p:nvPr/>
        </p:nvSpPr>
        <p:spPr>
          <a:xfrm>
            <a:off x="809244" y="3715207"/>
            <a:ext cx="3057754" cy="9144"/>
          </a:xfrm>
          <a:prstGeom prst="rect">
            <a:avLst/>
          </a:prstGeom>
          <a:solidFill>
            <a:srgbClr val="F3F4F6"/>
          </a:solidFill>
          <a:ln w="12700">
            <a:solidFill>
              <a:srgbClr val="F3F4F6">
                <a:alpha val="0"/>
              </a:srgbClr>
            </a:solidFill>
            <a:prstDash val="solid"/>
          </a:ln>
        </p:spPr>
      </p:sp>
      <p:sp>
        <p:nvSpPr>
          <p:cNvPr id="16" name="Text 12"/>
          <p:cNvSpPr txBox="1"/>
          <p:nvPr/>
        </p:nvSpPr>
        <p:spPr>
          <a:xfrm>
            <a:off x="809244" y="3429000"/>
            <a:ext cx="336499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Size</a:t>
            </a:r>
            <a:endParaRPr lang="en-US" sz="900" dirty="0"/>
          </a:p>
        </p:txBody>
      </p:sp>
      <p:sp>
        <p:nvSpPr>
          <p:cNvPr id="17" name="Text 13"/>
          <p:cNvSpPr txBox="1"/>
          <p:nvPr/>
        </p:nvSpPr>
        <p:spPr>
          <a:xfrm>
            <a:off x="2842870" y="3429000"/>
            <a:ext cx="1460297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1,400-1,800 sq ft</a:t>
            </a:r>
            <a:endParaRPr lang="en-US" sz="900" dirty="0"/>
          </a:p>
        </p:txBody>
      </p:sp>
      <p:sp>
        <p:nvSpPr>
          <p:cNvPr id="18" name="Shape 14"/>
          <p:cNvSpPr/>
          <p:nvPr/>
        </p:nvSpPr>
        <p:spPr>
          <a:xfrm>
            <a:off x="809244" y="4101084"/>
            <a:ext cx="3057754" cy="9144"/>
          </a:xfrm>
          <a:prstGeom prst="rect">
            <a:avLst/>
          </a:prstGeom>
          <a:solidFill>
            <a:srgbClr val="F3F4F6"/>
          </a:solidFill>
          <a:ln w="12700">
            <a:solidFill>
              <a:srgbClr val="F3F4F6">
                <a:alpha val="0"/>
              </a:srgbClr>
            </a:solidFill>
            <a:prstDash val="solid"/>
          </a:ln>
        </p:spPr>
      </p:sp>
      <p:sp>
        <p:nvSpPr>
          <p:cNvPr id="19" name="Text 15"/>
          <p:cNvSpPr txBox="1"/>
          <p:nvPr/>
        </p:nvSpPr>
        <p:spPr>
          <a:xfrm>
            <a:off x="809244" y="3814877"/>
            <a:ext cx="1086307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Configuration</a:t>
            </a:r>
            <a:endParaRPr lang="en-US" sz="900" dirty="0"/>
          </a:p>
        </p:txBody>
      </p:sp>
      <p:sp>
        <p:nvSpPr>
          <p:cNvPr id="20" name="Text 16"/>
          <p:cNvSpPr txBox="1"/>
          <p:nvPr/>
        </p:nvSpPr>
        <p:spPr>
          <a:xfrm>
            <a:off x="2716682" y="3814877"/>
            <a:ext cx="1555394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Dual-line assembly</a:t>
            </a:r>
            <a:endParaRPr lang="en-US" sz="900" dirty="0"/>
          </a:p>
        </p:txBody>
      </p:sp>
      <p:sp>
        <p:nvSpPr>
          <p:cNvPr id="21" name="Text 17"/>
          <p:cNvSpPr txBox="1"/>
          <p:nvPr/>
        </p:nvSpPr>
        <p:spPr>
          <a:xfrm>
            <a:off x="809244" y="4200754"/>
            <a:ext cx="672998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Capacity</a:t>
            </a:r>
            <a:endParaRPr lang="en-US" sz="900" dirty="0"/>
          </a:p>
        </p:txBody>
      </p:sp>
      <p:sp>
        <p:nvSpPr>
          <p:cNvPr id="22" name="Text 18"/>
          <p:cNvSpPr txBox="1"/>
          <p:nvPr/>
        </p:nvSpPr>
        <p:spPr>
          <a:xfrm>
            <a:off x="2919679" y="4200754"/>
            <a:ext cx="1217981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200-260 tx/day</a:t>
            </a:r>
            <a:endParaRPr lang="en-US" sz="900" dirty="0"/>
          </a:p>
        </p:txBody>
      </p:sp>
      <p:sp>
        <p:nvSpPr>
          <p:cNvPr id="23" name="Shape 19"/>
          <p:cNvSpPr/>
          <p:nvPr/>
        </p:nvSpPr>
        <p:spPr>
          <a:xfrm>
            <a:off x="4330598" y="2572207"/>
            <a:ext cx="3534156" cy="2152498"/>
          </a:xfrm>
          <a:prstGeom prst="roundRect">
            <a:avLst>
              <a:gd name="adj" fmla="val 4511"/>
            </a:avLst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24" name="Shape 20"/>
          <p:cNvSpPr/>
          <p:nvPr/>
        </p:nvSpPr>
        <p:spPr>
          <a:xfrm>
            <a:off x="4568342" y="2824582"/>
            <a:ext cx="342900" cy="342900"/>
          </a:xfrm>
          <a:prstGeom prst="roundRect">
            <a:avLst>
              <a:gd name="adj" fmla="val 88889"/>
            </a:avLst>
          </a:prstGeom>
          <a:solidFill>
            <a:srgbClr val="FEF3E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25" name="Image 2" descr="preencoded.png">    </p:cNvPr>
          <p:cNvPicPr>
            <a:picLocks noChangeAspect="1"/>
          </p:cNvPicPr>
          <p:nvPr/>
        </p:nvPicPr>
        <p:blipFill>
          <a:blip r:embed="rId3"/>
          <a:srcRect l="0" r="0" t="0" b="0"/>
          <a:stretch/>
        </p:blipFill>
        <p:spPr>
          <a:xfrm>
            <a:off x="4664354" y="2919679"/>
            <a:ext cx="152705" cy="152705"/>
          </a:xfrm>
          <a:prstGeom prst="rect">
            <a:avLst/>
          </a:prstGeom>
        </p:spPr>
      </p:pic>
      <p:sp>
        <p:nvSpPr>
          <p:cNvPr id="26" name="Text 21"/>
          <p:cNvSpPr txBox="1"/>
          <p:nvPr/>
        </p:nvSpPr>
        <p:spPr>
          <a:xfrm>
            <a:off x="5025542" y="2809951"/>
            <a:ext cx="1360627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1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Service Promise</a:t>
            </a:r>
            <a:endParaRPr lang="en-US" sz="1100" dirty="0"/>
          </a:p>
        </p:txBody>
      </p:sp>
      <p:sp>
        <p:nvSpPr>
          <p:cNvPr id="27" name="Text 22"/>
          <p:cNvSpPr txBox="1"/>
          <p:nvPr/>
        </p:nvSpPr>
        <p:spPr>
          <a:xfrm>
            <a:off x="5025542" y="3023921"/>
            <a:ext cx="1143000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&lt;5 min ticket time</a:t>
            </a:r>
            <a:endParaRPr lang="en-US" sz="800" dirty="0"/>
          </a:p>
        </p:txBody>
      </p:sp>
      <p:sp>
        <p:nvSpPr>
          <p:cNvPr id="28" name="Shape 23"/>
          <p:cNvSpPr/>
          <p:nvPr/>
        </p:nvSpPr>
        <p:spPr>
          <a:xfrm>
            <a:off x="4568342" y="3715207"/>
            <a:ext cx="3057754" cy="9144"/>
          </a:xfrm>
          <a:prstGeom prst="rect">
            <a:avLst/>
          </a:prstGeom>
          <a:solidFill>
            <a:srgbClr val="F3F4F6"/>
          </a:solidFill>
          <a:ln w="12700">
            <a:solidFill>
              <a:srgbClr val="F3F4F6">
                <a:alpha val="0"/>
              </a:srgbClr>
            </a:solidFill>
            <a:prstDash val="solid"/>
          </a:ln>
        </p:spPr>
      </p:sp>
      <p:sp>
        <p:nvSpPr>
          <p:cNvPr id="29" name="Text 24"/>
          <p:cNvSpPr txBox="1"/>
          <p:nvPr/>
        </p:nvSpPr>
        <p:spPr>
          <a:xfrm>
            <a:off x="4568342" y="3429000"/>
            <a:ext cx="1340510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Order-to-handoff</a:t>
            </a:r>
            <a:endParaRPr lang="en-US" sz="900" dirty="0"/>
          </a:p>
        </p:txBody>
      </p:sp>
      <p:sp>
        <p:nvSpPr>
          <p:cNvPr id="30" name="Text 25"/>
          <p:cNvSpPr txBox="1"/>
          <p:nvPr/>
        </p:nvSpPr>
        <p:spPr>
          <a:xfrm>
            <a:off x="6953098" y="3429000"/>
            <a:ext cx="869594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10B98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&lt;5 minutes</a:t>
            </a:r>
            <a:endParaRPr lang="en-US" sz="900" dirty="0"/>
          </a:p>
        </p:txBody>
      </p:sp>
      <p:sp>
        <p:nvSpPr>
          <p:cNvPr id="31" name="Shape 26"/>
          <p:cNvSpPr/>
          <p:nvPr/>
        </p:nvSpPr>
        <p:spPr>
          <a:xfrm>
            <a:off x="4568342" y="4101084"/>
            <a:ext cx="3057754" cy="9144"/>
          </a:xfrm>
          <a:prstGeom prst="rect">
            <a:avLst/>
          </a:prstGeom>
          <a:solidFill>
            <a:srgbClr val="F3F4F6"/>
          </a:solidFill>
          <a:ln w="12700">
            <a:solidFill>
              <a:srgbClr val="F3F4F6">
                <a:alpha val="0"/>
              </a:srgbClr>
            </a:solidFill>
            <a:prstDash val="solid"/>
          </a:ln>
        </p:spPr>
      </p:sp>
      <p:sp>
        <p:nvSpPr>
          <p:cNvPr id="32" name="Text 27"/>
          <p:cNvSpPr txBox="1"/>
          <p:nvPr/>
        </p:nvSpPr>
        <p:spPr>
          <a:xfrm>
            <a:off x="4568342" y="3814877"/>
            <a:ext cx="1339596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Pre-order pickup</a:t>
            </a:r>
            <a:endParaRPr lang="en-US" sz="900" dirty="0"/>
          </a:p>
        </p:txBody>
      </p:sp>
      <p:sp>
        <p:nvSpPr>
          <p:cNvPr id="33" name="Text 28"/>
          <p:cNvSpPr txBox="1"/>
          <p:nvPr/>
        </p:nvSpPr>
        <p:spPr>
          <a:xfrm>
            <a:off x="6837883" y="3814877"/>
            <a:ext cx="963778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10B98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&lt;60 seconds</a:t>
            </a:r>
            <a:endParaRPr lang="en-US" sz="900" dirty="0"/>
          </a:p>
        </p:txBody>
      </p:sp>
      <p:sp>
        <p:nvSpPr>
          <p:cNvPr id="34" name="Text 29"/>
          <p:cNvSpPr txBox="1"/>
          <p:nvPr/>
        </p:nvSpPr>
        <p:spPr>
          <a:xfrm>
            <a:off x="4568342" y="4200754"/>
            <a:ext cx="1090879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Peak capacity</a:t>
            </a:r>
            <a:endParaRPr lang="en-US" sz="900" dirty="0"/>
          </a:p>
        </p:txBody>
      </p:sp>
      <p:sp>
        <p:nvSpPr>
          <p:cNvPr id="35" name="Text 30"/>
          <p:cNvSpPr txBox="1"/>
          <p:nvPr/>
        </p:nvSpPr>
        <p:spPr>
          <a:xfrm>
            <a:off x="6999732" y="4200754"/>
            <a:ext cx="862279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85 tx/hour</a:t>
            </a:r>
            <a:endParaRPr lang="en-US" sz="900" dirty="0"/>
          </a:p>
        </p:txBody>
      </p:sp>
      <p:sp>
        <p:nvSpPr>
          <p:cNvPr id="36" name="Shape 31"/>
          <p:cNvSpPr/>
          <p:nvPr/>
        </p:nvSpPr>
        <p:spPr>
          <a:xfrm>
            <a:off x="8089697" y="2572207"/>
            <a:ext cx="3534156" cy="2152498"/>
          </a:xfrm>
          <a:prstGeom prst="roundRect">
            <a:avLst>
              <a:gd name="adj" fmla="val 4511"/>
            </a:avLst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37" name="Shape 32"/>
          <p:cNvSpPr/>
          <p:nvPr/>
        </p:nvSpPr>
        <p:spPr>
          <a:xfrm>
            <a:off x="8328355" y="2824582"/>
            <a:ext cx="342900" cy="342900"/>
          </a:xfrm>
          <a:prstGeom prst="roundRect">
            <a:avLst>
              <a:gd name="adj" fmla="val 88889"/>
            </a:avLst>
          </a:prstGeom>
          <a:solidFill>
            <a:srgbClr val="FEF3E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38" name="Image 3" descr="preencoded.png">    </p:cNvPr>
          <p:cNvPicPr>
            <a:picLocks noChangeAspect="1"/>
          </p:cNvPicPr>
          <p:nvPr/>
        </p:nvPicPr>
        <p:blipFill>
          <a:blip r:embed="rId4"/>
          <a:srcRect l="0" r="0" t="-180" b="-180"/>
          <a:stretch/>
        </p:blipFill>
        <p:spPr>
          <a:xfrm>
            <a:off x="8451799" y="2919679"/>
            <a:ext cx="95098" cy="152705"/>
          </a:xfrm>
          <a:prstGeom prst="rect">
            <a:avLst/>
          </a:prstGeom>
        </p:spPr>
      </p:pic>
      <p:sp>
        <p:nvSpPr>
          <p:cNvPr id="39" name="Text 33"/>
          <p:cNvSpPr txBox="1"/>
          <p:nvPr/>
        </p:nvSpPr>
        <p:spPr>
          <a:xfrm>
            <a:off x="8785555" y="2809951"/>
            <a:ext cx="1224382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1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Value Strategy</a:t>
            </a:r>
            <a:endParaRPr lang="en-US" sz="1100" dirty="0"/>
          </a:p>
        </p:txBody>
      </p:sp>
      <p:sp>
        <p:nvSpPr>
          <p:cNvPr id="40" name="Text 34"/>
          <p:cNvSpPr txBox="1"/>
          <p:nvPr/>
        </p:nvSpPr>
        <p:spPr>
          <a:xfrm>
            <a:off x="8785555" y="3023921"/>
            <a:ext cx="1028700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$10-12 bundles</a:t>
            </a:r>
            <a:endParaRPr lang="en-US" sz="800" dirty="0"/>
          </a:p>
        </p:txBody>
      </p:sp>
      <p:sp>
        <p:nvSpPr>
          <p:cNvPr id="41" name="Shape 35"/>
          <p:cNvSpPr/>
          <p:nvPr/>
        </p:nvSpPr>
        <p:spPr>
          <a:xfrm>
            <a:off x="8328355" y="3715207"/>
            <a:ext cx="3057754" cy="9144"/>
          </a:xfrm>
          <a:prstGeom prst="rect">
            <a:avLst/>
          </a:prstGeom>
          <a:solidFill>
            <a:srgbClr val="F3F4F6"/>
          </a:solidFill>
          <a:ln w="12700">
            <a:solidFill>
              <a:srgbClr val="F3F4F6">
                <a:alpha val="0"/>
              </a:srgbClr>
            </a:solidFill>
            <a:prstDash val="solid"/>
          </a:ln>
        </p:spPr>
      </p:sp>
      <p:sp>
        <p:nvSpPr>
          <p:cNvPr id="42" name="Text 36"/>
          <p:cNvSpPr txBox="1"/>
          <p:nvPr/>
        </p:nvSpPr>
        <p:spPr>
          <a:xfrm>
            <a:off x="8328355" y="3429000"/>
            <a:ext cx="843077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AOV Target</a:t>
            </a:r>
            <a:endParaRPr lang="en-US" sz="900" dirty="0"/>
          </a:p>
        </p:txBody>
      </p:sp>
      <p:sp>
        <p:nvSpPr>
          <p:cNvPr id="43" name="Text 37"/>
          <p:cNvSpPr txBox="1"/>
          <p:nvPr/>
        </p:nvSpPr>
        <p:spPr>
          <a:xfrm>
            <a:off x="10979201" y="3429000"/>
            <a:ext cx="522122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$12-14</a:t>
            </a:r>
            <a:endParaRPr lang="en-US" sz="900" dirty="0"/>
          </a:p>
        </p:txBody>
      </p:sp>
      <p:sp>
        <p:nvSpPr>
          <p:cNvPr id="44" name="Shape 38"/>
          <p:cNvSpPr/>
          <p:nvPr/>
        </p:nvSpPr>
        <p:spPr>
          <a:xfrm>
            <a:off x="8328355" y="4101084"/>
            <a:ext cx="3057754" cy="9144"/>
          </a:xfrm>
          <a:prstGeom prst="rect">
            <a:avLst/>
          </a:prstGeom>
          <a:solidFill>
            <a:srgbClr val="F3F4F6"/>
          </a:solidFill>
          <a:ln w="12700">
            <a:solidFill>
              <a:srgbClr val="F3F4F6">
                <a:alpha val="0"/>
              </a:srgbClr>
            </a:solidFill>
            <a:prstDash val="solid"/>
          </a:ln>
        </p:spPr>
      </p:sp>
      <p:sp>
        <p:nvSpPr>
          <p:cNvPr id="45" name="Text 39"/>
          <p:cNvSpPr txBox="1"/>
          <p:nvPr/>
        </p:nvSpPr>
        <p:spPr>
          <a:xfrm>
            <a:off x="8328355" y="3814877"/>
            <a:ext cx="1167689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Bundle pricing</a:t>
            </a:r>
            <a:endParaRPr lang="en-US" sz="900" dirty="0"/>
          </a:p>
        </p:txBody>
      </p:sp>
      <p:sp>
        <p:nvSpPr>
          <p:cNvPr id="46" name="Text 40"/>
          <p:cNvSpPr txBox="1"/>
          <p:nvPr/>
        </p:nvSpPr>
        <p:spPr>
          <a:xfrm>
            <a:off x="10980115" y="3814877"/>
            <a:ext cx="522122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$10-12</a:t>
            </a:r>
            <a:endParaRPr lang="en-US" sz="900" dirty="0"/>
          </a:p>
        </p:txBody>
      </p:sp>
      <p:sp>
        <p:nvSpPr>
          <p:cNvPr id="47" name="Text 41"/>
          <p:cNvSpPr txBox="1"/>
          <p:nvPr/>
        </p:nvSpPr>
        <p:spPr>
          <a:xfrm>
            <a:off x="8328355" y="4200754"/>
            <a:ext cx="924458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Value meals</a:t>
            </a:r>
            <a:endParaRPr lang="en-US" sz="900" dirty="0"/>
          </a:p>
        </p:txBody>
      </p:sp>
      <p:sp>
        <p:nvSpPr>
          <p:cNvPr id="48" name="Text 42"/>
          <p:cNvSpPr txBox="1"/>
          <p:nvPr/>
        </p:nvSpPr>
        <p:spPr>
          <a:xfrm>
            <a:off x="10804550" y="4200754"/>
            <a:ext cx="701345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4-6 SKUs</a:t>
            </a:r>
            <a:endParaRPr lang="en-US" sz="900" dirty="0"/>
          </a:p>
        </p:txBody>
      </p:sp>
      <p:sp>
        <p:nvSpPr>
          <p:cNvPr id="49" name="Shape 43"/>
          <p:cNvSpPr/>
          <p:nvPr/>
        </p:nvSpPr>
        <p:spPr>
          <a:xfrm>
            <a:off x="571500" y="4657954"/>
            <a:ext cx="7220102" cy="3286354"/>
          </a:xfrm>
          <a:prstGeom prst="roundRect">
            <a:avLst>
              <a:gd name="adj" fmla="val 1936"/>
            </a:avLst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</p:spPr>
      </p:sp>
      <p:pic>
        <p:nvPicPr>
          <p:cNvPr id="50" name="Image 4" descr="preencoded.png">    </p:cNvPr>
          <p:cNvPicPr>
            <a:picLocks noChangeAspect="1"/>
          </p:cNvPicPr>
          <p:nvPr/>
        </p:nvPicPr>
        <p:blipFill>
          <a:blip r:embed="rId5"/>
          <a:srcRect l="0" r="0" t="-43" b="-43"/>
          <a:stretch/>
        </p:blipFill>
        <p:spPr>
          <a:xfrm>
            <a:off x="809244" y="4935931"/>
            <a:ext cx="133502" cy="152705"/>
          </a:xfrm>
          <a:prstGeom prst="rect">
            <a:avLst/>
          </a:prstGeom>
        </p:spPr>
      </p:pic>
      <p:sp>
        <p:nvSpPr>
          <p:cNvPr id="51" name="Text 44"/>
          <p:cNvSpPr txBox="1"/>
          <p:nvPr/>
        </p:nvSpPr>
        <p:spPr>
          <a:xfrm>
            <a:off x="1037844" y="4905756"/>
            <a:ext cx="1553566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1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Menu Architecture</a:t>
            </a:r>
            <a:endParaRPr lang="en-US" sz="1100" dirty="0"/>
          </a:p>
        </p:txBody>
      </p:sp>
      <p:sp>
        <p:nvSpPr>
          <p:cNvPr id="52" name="Shape 45"/>
          <p:cNvSpPr/>
          <p:nvPr/>
        </p:nvSpPr>
        <p:spPr>
          <a:xfrm>
            <a:off x="5406847" y="4895698"/>
            <a:ext cx="1076249" cy="237744"/>
          </a:xfrm>
          <a:prstGeom prst="roundRect">
            <a:avLst>
              <a:gd name="adj" fmla="val 123077"/>
            </a:avLst>
          </a:prstGeom>
          <a:solidFill>
            <a:srgbClr val="DEF7EC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53" name="Text 46"/>
          <p:cNvSpPr txBox="1"/>
          <p:nvPr/>
        </p:nvSpPr>
        <p:spPr>
          <a:xfrm>
            <a:off x="5406847" y="4895698"/>
            <a:ext cx="1077163" cy="238658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101600" tIns="38100" rIns="101600" bIns="38100" rtlCol="0" anchor="ctr"/>
          <a:lstStyle/>
          <a:p>
            <a:pPr algn="l" indent="0" marL="0">
              <a:buNone/>
            </a:pPr>
            <a:r>
              <a:rPr lang="en-US" sz="800" b="1" spc="38" kern="0" dirty="0">
                <a:solidFill>
                  <a:srgbClr val="0354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4-6 Core SKUs</a:t>
            </a:r>
            <a:endParaRPr lang="en-US" sz="800" dirty="0"/>
          </a:p>
        </p:txBody>
      </p:sp>
      <p:sp>
        <p:nvSpPr>
          <p:cNvPr id="54" name="Shape 47"/>
          <p:cNvSpPr/>
          <p:nvPr/>
        </p:nvSpPr>
        <p:spPr>
          <a:xfrm>
            <a:off x="6550762" y="4895698"/>
            <a:ext cx="1000354" cy="237744"/>
          </a:xfrm>
          <a:prstGeom prst="roundRect">
            <a:avLst>
              <a:gd name="adj" fmla="val 123077"/>
            </a:avLst>
          </a:prstGeom>
          <a:solidFill>
            <a:srgbClr val="FEF3E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55" name="Text 48"/>
          <p:cNvSpPr txBox="1"/>
          <p:nvPr/>
        </p:nvSpPr>
        <p:spPr>
          <a:xfrm>
            <a:off x="6550762" y="4895698"/>
            <a:ext cx="1000354" cy="238658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101600" tIns="38100" rIns="101600" bIns="38100" rtlCol="0" anchor="ctr"/>
          <a:lstStyle/>
          <a:p>
            <a:pPr algn="l" indent="0" marL="0">
              <a:buNone/>
            </a:pPr>
            <a:r>
              <a:rPr lang="en-US" sz="800" b="1" spc="38" kern="0" dirty="0">
                <a:solidFill>
                  <a:srgbClr val="92400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Monthly LTO</a:t>
            </a:r>
            <a:endParaRPr lang="en-US" sz="800" dirty="0"/>
          </a:p>
        </p:txBody>
      </p:sp>
      <p:sp>
        <p:nvSpPr>
          <p:cNvPr id="56" name="Shape 49"/>
          <p:cNvSpPr/>
          <p:nvPr/>
        </p:nvSpPr>
        <p:spPr>
          <a:xfrm>
            <a:off x="809244" y="5319979"/>
            <a:ext cx="2152498" cy="1781251"/>
          </a:xfrm>
          <a:prstGeom prst="roundRect">
            <a:avLst>
              <a:gd name="adj" fmla="val 4392"/>
            </a:avLst>
          </a:prstGeom>
          <a:solidFill>
            <a:srgbClr val="F9FAFB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57" name="Text 50"/>
          <p:cNvSpPr txBox="1"/>
          <p:nvPr/>
        </p:nvSpPr>
        <p:spPr>
          <a:xfrm>
            <a:off x="972007" y="5481828"/>
            <a:ext cx="1115568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Grick Middle</a:t>
            </a:r>
            <a:endParaRPr lang="en-US" sz="1000" dirty="0"/>
          </a:p>
        </p:txBody>
      </p:sp>
      <p:sp>
        <p:nvSpPr>
          <p:cNvPr id="58" name="Text 51"/>
          <p:cNvSpPr txBox="1"/>
          <p:nvPr/>
        </p:nvSpPr>
        <p:spPr>
          <a:xfrm>
            <a:off x="2467051" y="5495544"/>
            <a:ext cx="405079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10B98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$9.50</a:t>
            </a:r>
            <a:endParaRPr lang="en-US" sz="900" dirty="0"/>
          </a:p>
        </p:txBody>
      </p:sp>
      <p:sp>
        <p:nvSpPr>
          <p:cNvPr id="59" name="Text 52"/>
          <p:cNvSpPr txBox="1"/>
          <p:nvPr/>
        </p:nvSpPr>
        <p:spPr>
          <a:xfrm>
            <a:off x="972007" y="5738774"/>
            <a:ext cx="2084832" cy="1527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Fried egg, bacon, rosemary aioli</a:t>
            </a:r>
            <a:endParaRPr lang="en-US" sz="800" dirty="0"/>
          </a:p>
        </p:txBody>
      </p:sp>
      <p:sp>
        <p:nvSpPr>
          <p:cNvPr id="60" name="Shape 53"/>
          <p:cNvSpPr/>
          <p:nvPr/>
        </p:nvSpPr>
        <p:spPr>
          <a:xfrm>
            <a:off x="972007" y="6687007"/>
            <a:ext cx="1828800" cy="9144"/>
          </a:xfrm>
          <a:prstGeom prst="rect">
            <a:avLst/>
          </a:prstGeom>
          <a:solidFill>
            <a:srgbClr val="E5E7EB"/>
          </a:solidFill>
          <a:ln w="12700">
            <a:solidFill>
              <a:srgbClr val="E5E7EB">
                <a:alpha val="0"/>
              </a:srgbClr>
            </a:solidFill>
            <a:prstDash val="solid"/>
          </a:ln>
        </p:spPr>
      </p:sp>
      <p:sp>
        <p:nvSpPr>
          <p:cNvPr id="61" name="Text 54"/>
          <p:cNvSpPr txBox="1"/>
          <p:nvPr/>
        </p:nvSpPr>
        <p:spPr>
          <a:xfrm>
            <a:off x="972007" y="6791249"/>
            <a:ext cx="580644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Breakfast</a:t>
            </a:r>
            <a:endParaRPr lang="en-US" sz="800" dirty="0"/>
          </a:p>
        </p:txBody>
      </p:sp>
      <p:sp>
        <p:nvSpPr>
          <p:cNvPr id="62" name="Text 55"/>
          <p:cNvSpPr txBox="1"/>
          <p:nvPr/>
        </p:nvSpPr>
        <p:spPr>
          <a:xfrm>
            <a:off x="1482242" y="6791249"/>
            <a:ext cx="63094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D1D5DB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|</a:t>
            </a:r>
            <a:endParaRPr lang="en-US" sz="800" dirty="0"/>
          </a:p>
        </p:txBody>
      </p:sp>
      <p:sp>
        <p:nvSpPr>
          <p:cNvPr id="63" name="Text 56"/>
          <p:cNvSpPr txBox="1"/>
          <p:nvPr/>
        </p:nvSpPr>
        <p:spPr>
          <a:xfrm>
            <a:off x="1590142" y="6791249"/>
            <a:ext cx="64648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Veg option</a:t>
            </a:r>
            <a:endParaRPr lang="en-US" sz="800" dirty="0"/>
          </a:p>
        </p:txBody>
      </p:sp>
      <p:sp>
        <p:nvSpPr>
          <p:cNvPr id="64" name="Shape 57"/>
          <p:cNvSpPr/>
          <p:nvPr/>
        </p:nvSpPr>
        <p:spPr>
          <a:xfrm>
            <a:off x="3106217" y="5319979"/>
            <a:ext cx="2152498" cy="1781251"/>
          </a:xfrm>
          <a:prstGeom prst="roundRect">
            <a:avLst>
              <a:gd name="adj" fmla="val 4392"/>
            </a:avLst>
          </a:prstGeom>
          <a:solidFill>
            <a:srgbClr val="F9FAFB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65" name="Text 58"/>
          <p:cNvSpPr txBox="1"/>
          <p:nvPr/>
        </p:nvSpPr>
        <p:spPr>
          <a:xfrm>
            <a:off x="3268066" y="5481828"/>
            <a:ext cx="841248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Chef Beef</a:t>
            </a:r>
            <a:endParaRPr lang="en-US" sz="1000" dirty="0"/>
          </a:p>
        </p:txBody>
      </p:sp>
      <p:sp>
        <p:nvSpPr>
          <p:cNvPr id="66" name="Text 59"/>
          <p:cNvSpPr txBox="1"/>
          <p:nvPr/>
        </p:nvSpPr>
        <p:spPr>
          <a:xfrm>
            <a:off x="4713732" y="5495544"/>
            <a:ext cx="482803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10B98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$12.50</a:t>
            </a:r>
            <a:endParaRPr lang="en-US" sz="900" dirty="0"/>
          </a:p>
        </p:txBody>
      </p:sp>
      <p:sp>
        <p:nvSpPr>
          <p:cNvPr id="67" name="Text 60"/>
          <p:cNvSpPr txBox="1"/>
          <p:nvPr/>
        </p:nvSpPr>
        <p:spPr>
          <a:xfrm>
            <a:off x="3268066" y="5738774"/>
            <a:ext cx="1828800" cy="1527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Roast beef, horseradish aioli</a:t>
            </a:r>
            <a:endParaRPr lang="en-US" sz="800" dirty="0"/>
          </a:p>
        </p:txBody>
      </p:sp>
      <p:sp>
        <p:nvSpPr>
          <p:cNvPr id="68" name="Shape 61"/>
          <p:cNvSpPr/>
          <p:nvPr/>
        </p:nvSpPr>
        <p:spPr>
          <a:xfrm>
            <a:off x="3268066" y="6687007"/>
            <a:ext cx="1828800" cy="9144"/>
          </a:xfrm>
          <a:prstGeom prst="rect">
            <a:avLst/>
          </a:prstGeom>
          <a:solidFill>
            <a:srgbClr val="E5E7EB"/>
          </a:solidFill>
          <a:ln w="12700">
            <a:solidFill>
              <a:srgbClr val="E5E7EB">
                <a:alpha val="0"/>
              </a:srgbClr>
            </a:solidFill>
            <a:prstDash val="solid"/>
          </a:ln>
        </p:spPr>
      </p:sp>
      <p:sp>
        <p:nvSpPr>
          <p:cNvPr id="69" name="Text 62"/>
          <p:cNvSpPr txBox="1"/>
          <p:nvPr/>
        </p:nvSpPr>
        <p:spPr>
          <a:xfrm>
            <a:off x="3268066" y="6791249"/>
            <a:ext cx="286207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Lunch</a:t>
            </a:r>
            <a:endParaRPr lang="en-US" sz="800" dirty="0"/>
          </a:p>
        </p:txBody>
      </p:sp>
      <p:sp>
        <p:nvSpPr>
          <p:cNvPr id="70" name="Text 63"/>
          <p:cNvSpPr txBox="1"/>
          <p:nvPr/>
        </p:nvSpPr>
        <p:spPr>
          <a:xfrm>
            <a:off x="3625596" y="6791249"/>
            <a:ext cx="63094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D1D5DB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|</a:t>
            </a:r>
            <a:endParaRPr lang="en-US" sz="800" dirty="0"/>
          </a:p>
        </p:txBody>
      </p:sp>
      <p:sp>
        <p:nvSpPr>
          <p:cNvPr id="71" name="Text 64"/>
          <p:cNvSpPr txBox="1"/>
          <p:nvPr/>
        </p:nvSpPr>
        <p:spPr>
          <a:xfrm>
            <a:off x="3733495" y="6791249"/>
            <a:ext cx="448970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Protein</a:t>
            </a:r>
            <a:endParaRPr lang="en-US" sz="800" dirty="0"/>
          </a:p>
        </p:txBody>
      </p:sp>
      <p:sp>
        <p:nvSpPr>
          <p:cNvPr id="72" name="Shape 65"/>
          <p:cNvSpPr/>
          <p:nvPr/>
        </p:nvSpPr>
        <p:spPr>
          <a:xfrm>
            <a:off x="5403190" y="5319979"/>
            <a:ext cx="2152498" cy="1781251"/>
          </a:xfrm>
          <a:prstGeom prst="roundRect">
            <a:avLst>
              <a:gd name="adj" fmla="val 4392"/>
            </a:avLst>
          </a:prstGeom>
          <a:solidFill>
            <a:srgbClr val="F9FAFB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73" name="Text 66"/>
          <p:cNvSpPr txBox="1"/>
          <p:nvPr/>
        </p:nvSpPr>
        <p:spPr>
          <a:xfrm>
            <a:off x="5565038" y="5481828"/>
            <a:ext cx="1023214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Vegan Jal's</a:t>
            </a:r>
            <a:endParaRPr lang="en-US" sz="1000" dirty="0"/>
          </a:p>
        </p:txBody>
      </p:sp>
      <p:sp>
        <p:nvSpPr>
          <p:cNvPr id="74" name="Text 67"/>
          <p:cNvSpPr txBox="1"/>
          <p:nvPr/>
        </p:nvSpPr>
        <p:spPr>
          <a:xfrm>
            <a:off x="7010705" y="5495544"/>
            <a:ext cx="482803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10B98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$13.50</a:t>
            </a:r>
            <a:endParaRPr lang="en-US" sz="900" dirty="0"/>
          </a:p>
        </p:txBody>
      </p:sp>
      <p:sp>
        <p:nvSpPr>
          <p:cNvPr id="75" name="Text 68"/>
          <p:cNvSpPr txBox="1"/>
          <p:nvPr/>
        </p:nvSpPr>
        <p:spPr>
          <a:xfrm>
            <a:off x="5565038" y="5738774"/>
            <a:ext cx="1828800" cy="1527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Sweet &amp; spicy vegan chicken</a:t>
            </a:r>
            <a:endParaRPr lang="en-US" sz="800" dirty="0"/>
          </a:p>
        </p:txBody>
      </p:sp>
      <p:sp>
        <p:nvSpPr>
          <p:cNvPr id="76" name="Shape 69"/>
          <p:cNvSpPr/>
          <p:nvPr/>
        </p:nvSpPr>
        <p:spPr>
          <a:xfrm>
            <a:off x="5565038" y="6687007"/>
            <a:ext cx="1828800" cy="9144"/>
          </a:xfrm>
          <a:prstGeom prst="rect">
            <a:avLst/>
          </a:prstGeom>
          <a:solidFill>
            <a:srgbClr val="E5E7EB"/>
          </a:solidFill>
          <a:ln w="12700">
            <a:solidFill>
              <a:srgbClr val="E5E7EB">
                <a:alpha val="0"/>
              </a:srgbClr>
            </a:solidFill>
            <a:prstDash val="solid"/>
          </a:ln>
        </p:spPr>
      </p:sp>
      <p:sp>
        <p:nvSpPr>
          <p:cNvPr id="77" name="Text 70"/>
          <p:cNvSpPr txBox="1"/>
          <p:nvPr/>
        </p:nvSpPr>
        <p:spPr>
          <a:xfrm>
            <a:off x="5565038" y="6791249"/>
            <a:ext cx="29535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Vegan</a:t>
            </a:r>
            <a:endParaRPr lang="en-US" sz="800" dirty="0"/>
          </a:p>
        </p:txBody>
      </p:sp>
      <p:sp>
        <p:nvSpPr>
          <p:cNvPr id="78" name="Text 71"/>
          <p:cNvSpPr txBox="1"/>
          <p:nvPr/>
        </p:nvSpPr>
        <p:spPr>
          <a:xfrm>
            <a:off x="5929884" y="6791249"/>
            <a:ext cx="63094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D1D5DB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|</a:t>
            </a:r>
            <a:endParaRPr lang="en-US" sz="800" dirty="0"/>
          </a:p>
        </p:txBody>
      </p:sp>
      <p:sp>
        <p:nvSpPr>
          <p:cNvPr id="79" name="Text 72"/>
          <p:cNvSpPr txBox="1"/>
          <p:nvPr/>
        </p:nvSpPr>
        <p:spPr>
          <a:xfrm>
            <a:off x="6037783" y="6791249"/>
            <a:ext cx="324612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Spicy</a:t>
            </a:r>
            <a:endParaRPr lang="en-US" sz="800" dirty="0"/>
          </a:p>
        </p:txBody>
      </p:sp>
      <p:sp>
        <p:nvSpPr>
          <p:cNvPr id="80" name="Shape 73"/>
          <p:cNvSpPr/>
          <p:nvPr/>
        </p:nvSpPr>
        <p:spPr>
          <a:xfrm>
            <a:off x="809244" y="7286854"/>
            <a:ext cx="6743700" cy="418795"/>
          </a:xfrm>
          <a:prstGeom prst="roundRect">
            <a:avLst>
              <a:gd name="adj" fmla="val 59547"/>
            </a:avLst>
          </a:prstGeom>
          <a:solidFill>
            <a:srgbClr val="F9FAFB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81" name="Image 5" descr="preencoded.png">    </p:cNvPr>
          <p:cNvPicPr>
            <a:picLocks noChangeAspect="1"/>
          </p:cNvPicPr>
          <p:nvPr/>
        </p:nvPicPr>
        <p:blipFill>
          <a:blip r:embed="rId6"/>
          <a:srcRect l="0" r="0" t="0" b="0"/>
          <a:stretch/>
        </p:blipFill>
        <p:spPr>
          <a:xfrm>
            <a:off x="981151" y="7426757"/>
            <a:ext cx="133502" cy="133502"/>
          </a:xfrm>
          <a:prstGeom prst="rect">
            <a:avLst/>
          </a:prstGeom>
        </p:spPr>
      </p:pic>
      <p:sp>
        <p:nvSpPr>
          <p:cNvPr id="82" name="Text 74"/>
          <p:cNvSpPr txBox="1"/>
          <p:nvPr/>
        </p:nvSpPr>
        <p:spPr>
          <a:xfrm>
            <a:off x="1209751" y="7408469"/>
            <a:ext cx="2925166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Menu rotates monthly with 1-2 seasonal LTOs</a:t>
            </a:r>
            <a:endParaRPr lang="en-US" sz="900" dirty="0"/>
          </a:p>
        </p:txBody>
      </p:sp>
      <p:sp>
        <p:nvSpPr>
          <p:cNvPr id="83" name="Text 75"/>
          <p:cNvSpPr txBox="1"/>
          <p:nvPr/>
        </p:nvSpPr>
        <p:spPr>
          <a:xfrm>
            <a:off x="6014923" y="7408469"/>
            <a:ext cx="1078078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Target margin:</a:t>
            </a:r>
            <a:endParaRPr lang="en-US" sz="900" dirty="0"/>
          </a:p>
        </p:txBody>
      </p:sp>
      <p:sp>
        <p:nvSpPr>
          <p:cNvPr id="84" name="Text 76"/>
          <p:cNvSpPr txBox="1"/>
          <p:nvPr/>
        </p:nvSpPr>
        <p:spPr>
          <a:xfrm>
            <a:off x="6890918" y="7401154"/>
            <a:ext cx="486461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65-70%</a:t>
            </a:r>
            <a:endParaRPr lang="en-US" sz="900" dirty="0"/>
          </a:p>
        </p:txBody>
      </p:sp>
      <p:sp>
        <p:nvSpPr>
          <p:cNvPr id="85" name="Shape 77"/>
          <p:cNvSpPr/>
          <p:nvPr/>
        </p:nvSpPr>
        <p:spPr>
          <a:xfrm>
            <a:off x="8013802" y="4657954"/>
            <a:ext cx="3610051" cy="3286354"/>
          </a:xfrm>
          <a:prstGeom prst="roundRect">
            <a:avLst>
              <a:gd name="adj" fmla="val 1936"/>
            </a:avLst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</p:spPr>
      </p:sp>
      <p:pic>
        <p:nvPicPr>
          <p:cNvPr id="86" name="Image 6" descr="preencoded.png">    </p:cNvPr>
          <p:cNvPicPr>
            <a:picLocks noChangeAspect="1"/>
          </p:cNvPicPr>
          <p:nvPr/>
        </p:nvPicPr>
        <p:blipFill>
          <a:blip r:embed="rId7"/>
          <a:srcRect l="0" r="0" t="0" b="0"/>
          <a:stretch/>
        </p:blipFill>
        <p:spPr>
          <a:xfrm>
            <a:off x="8251546" y="4926787"/>
            <a:ext cx="152705" cy="152705"/>
          </a:xfrm>
          <a:prstGeom prst="rect">
            <a:avLst/>
          </a:prstGeom>
        </p:spPr>
      </p:pic>
      <p:sp>
        <p:nvSpPr>
          <p:cNvPr id="87" name="Text 78"/>
          <p:cNvSpPr txBox="1"/>
          <p:nvPr/>
        </p:nvSpPr>
        <p:spPr>
          <a:xfrm>
            <a:off x="8499348" y="4895698"/>
            <a:ext cx="917143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1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Operations</a:t>
            </a:r>
            <a:endParaRPr lang="en-US" sz="1100" dirty="0"/>
          </a:p>
        </p:txBody>
      </p:sp>
      <p:sp>
        <p:nvSpPr>
          <p:cNvPr id="88" name="Shape 79"/>
          <p:cNvSpPr/>
          <p:nvPr/>
        </p:nvSpPr>
        <p:spPr>
          <a:xfrm>
            <a:off x="8251546" y="5300777"/>
            <a:ext cx="3133649" cy="724205"/>
          </a:xfrm>
          <a:prstGeom prst="roundRect">
            <a:avLst>
              <a:gd name="adj" fmla="val 19936"/>
            </a:avLst>
          </a:prstGeom>
          <a:solidFill>
            <a:srgbClr val="F9FAFB"/>
          </a:solidFill>
          <a:ln w="12700">
            <a:solidFill>
              <a:srgbClr val="F3F4F6"/>
            </a:solidFill>
            <a:prstDash val="solid"/>
          </a:ln>
        </p:spPr>
      </p:sp>
      <p:pic>
        <p:nvPicPr>
          <p:cNvPr id="89" name="Image 7" descr="preencoded.png">    </p:cNvPr>
          <p:cNvPicPr>
            <a:picLocks noChangeAspect="1"/>
          </p:cNvPicPr>
          <p:nvPr/>
        </p:nvPicPr>
        <p:blipFill>
          <a:blip r:embed="rId8"/>
          <a:srcRect l="0" r="0" t="-524" b="-524"/>
          <a:stretch/>
        </p:blipFill>
        <p:spPr>
          <a:xfrm>
            <a:off x="8413394" y="5486400"/>
            <a:ext cx="152705" cy="123444"/>
          </a:xfrm>
          <a:prstGeom prst="rect">
            <a:avLst/>
          </a:prstGeom>
        </p:spPr>
      </p:pic>
      <p:sp>
        <p:nvSpPr>
          <p:cNvPr id="90" name="Text 80"/>
          <p:cNvSpPr txBox="1"/>
          <p:nvPr/>
        </p:nvSpPr>
        <p:spPr>
          <a:xfrm>
            <a:off x="8661197" y="5462626"/>
            <a:ext cx="632765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Staffing</a:t>
            </a:r>
            <a:endParaRPr lang="en-US" sz="900" dirty="0"/>
          </a:p>
        </p:txBody>
      </p:sp>
      <p:sp>
        <p:nvSpPr>
          <p:cNvPr id="91" name="Text 81"/>
          <p:cNvSpPr txBox="1"/>
          <p:nvPr/>
        </p:nvSpPr>
        <p:spPr>
          <a:xfrm>
            <a:off x="8413394" y="5691226"/>
            <a:ext cx="545897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2-3 FTE</a:t>
            </a:r>
            <a:endParaRPr lang="en-US" sz="900" dirty="0"/>
          </a:p>
        </p:txBody>
      </p:sp>
      <p:sp>
        <p:nvSpPr>
          <p:cNvPr id="92" name="Text 82"/>
          <p:cNvSpPr txBox="1"/>
          <p:nvPr/>
        </p:nvSpPr>
        <p:spPr>
          <a:xfrm>
            <a:off x="10403129" y="5691226"/>
            <a:ext cx="1044245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Peak coverage</a:t>
            </a:r>
            <a:endParaRPr lang="en-US" sz="900" dirty="0"/>
          </a:p>
        </p:txBody>
      </p:sp>
      <p:sp>
        <p:nvSpPr>
          <p:cNvPr id="93" name="Shape 83"/>
          <p:cNvSpPr/>
          <p:nvPr/>
        </p:nvSpPr>
        <p:spPr>
          <a:xfrm>
            <a:off x="8251546" y="6139282"/>
            <a:ext cx="3133649" cy="724205"/>
          </a:xfrm>
          <a:prstGeom prst="roundRect">
            <a:avLst>
              <a:gd name="adj" fmla="val 19936"/>
            </a:avLst>
          </a:prstGeom>
          <a:solidFill>
            <a:srgbClr val="F9FAFB"/>
          </a:solidFill>
          <a:ln w="12700">
            <a:solidFill>
              <a:srgbClr val="F3F4F6"/>
            </a:solidFill>
            <a:prstDash val="solid"/>
          </a:ln>
        </p:spPr>
      </p:sp>
      <p:pic>
        <p:nvPicPr>
          <p:cNvPr id="94" name="Image 8" descr="preencoded.png">    </p:cNvPr>
          <p:cNvPicPr>
            <a:picLocks noChangeAspect="1"/>
          </p:cNvPicPr>
          <p:nvPr/>
        </p:nvPicPr>
        <p:blipFill>
          <a:blip r:embed="rId9"/>
          <a:srcRect l="0" r="0" t="0" b="0"/>
          <a:stretch/>
        </p:blipFill>
        <p:spPr>
          <a:xfrm>
            <a:off x="8413394" y="6324905"/>
            <a:ext cx="123444" cy="123444"/>
          </a:xfrm>
          <a:prstGeom prst="rect">
            <a:avLst/>
          </a:prstGeom>
        </p:spPr>
      </p:pic>
      <p:sp>
        <p:nvSpPr>
          <p:cNvPr id="95" name="Text 84"/>
          <p:cNvSpPr txBox="1"/>
          <p:nvPr/>
        </p:nvSpPr>
        <p:spPr>
          <a:xfrm>
            <a:off x="8632850" y="6301130"/>
            <a:ext cx="405079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Hours</a:t>
            </a:r>
            <a:endParaRPr lang="en-US" sz="900" dirty="0"/>
          </a:p>
        </p:txBody>
      </p:sp>
      <p:sp>
        <p:nvSpPr>
          <p:cNvPr id="96" name="Text 85"/>
          <p:cNvSpPr txBox="1"/>
          <p:nvPr/>
        </p:nvSpPr>
        <p:spPr>
          <a:xfrm>
            <a:off x="8413394" y="6529730"/>
            <a:ext cx="774497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7:00-16:30</a:t>
            </a:r>
            <a:endParaRPr lang="en-US" sz="900" dirty="0"/>
          </a:p>
        </p:txBody>
      </p:sp>
      <p:sp>
        <p:nvSpPr>
          <p:cNvPr id="97" name="Text 86"/>
          <p:cNvSpPr txBox="1"/>
          <p:nvPr/>
        </p:nvSpPr>
        <p:spPr>
          <a:xfrm>
            <a:off x="10781690" y="6529730"/>
            <a:ext cx="563270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Mon-Fri</a:t>
            </a:r>
            <a:endParaRPr lang="en-US" sz="900" dirty="0"/>
          </a:p>
        </p:txBody>
      </p:sp>
      <p:sp>
        <p:nvSpPr>
          <p:cNvPr id="98" name="Shape 87"/>
          <p:cNvSpPr/>
          <p:nvPr/>
        </p:nvSpPr>
        <p:spPr>
          <a:xfrm>
            <a:off x="8251546" y="6976872"/>
            <a:ext cx="3133649" cy="724205"/>
          </a:xfrm>
          <a:prstGeom prst="roundRect">
            <a:avLst>
              <a:gd name="adj" fmla="val 19936"/>
            </a:avLst>
          </a:prstGeom>
          <a:solidFill>
            <a:srgbClr val="F9FAFB"/>
          </a:solidFill>
          <a:ln w="12700">
            <a:solidFill>
              <a:srgbClr val="F3F4F6"/>
            </a:solidFill>
            <a:prstDash val="solid"/>
          </a:ln>
        </p:spPr>
      </p:sp>
      <p:pic>
        <p:nvPicPr>
          <p:cNvPr id="99" name="Image 9" descr="preencoded.png">    </p:cNvPr>
          <p:cNvPicPr>
            <a:picLocks noChangeAspect="1"/>
          </p:cNvPicPr>
          <p:nvPr/>
        </p:nvPicPr>
        <p:blipFill>
          <a:blip r:embed="rId10"/>
          <a:srcRect l="-1358" r="-1358" t="0" b="0"/>
          <a:stretch/>
        </p:blipFill>
        <p:spPr>
          <a:xfrm>
            <a:off x="8413394" y="7162495"/>
            <a:ext cx="95098" cy="123444"/>
          </a:xfrm>
          <a:prstGeom prst="rect">
            <a:avLst/>
          </a:prstGeom>
        </p:spPr>
      </p:pic>
      <p:sp>
        <p:nvSpPr>
          <p:cNvPr id="100" name="Text 88"/>
          <p:cNvSpPr txBox="1"/>
          <p:nvPr/>
        </p:nvSpPr>
        <p:spPr>
          <a:xfrm>
            <a:off x="8604504" y="7138721"/>
            <a:ext cx="325526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Tech</a:t>
            </a:r>
            <a:endParaRPr lang="en-US" sz="900" dirty="0"/>
          </a:p>
        </p:txBody>
      </p:sp>
      <p:sp>
        <p:nvSpPr>
          <p:cNvPr id="101" name="Text 89"/>
          <p:cNvSpPr txBox="1"/>
          <p:nvPr/>
        </p:nvSpPr>
        <p:spPr>
          <a:xfrm>
            <a:off x="8413394" y="7367321"/>
            <a:ext cx="708660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POS + KDS</a:t>
            </a:r>
            <a:endParaRPr lang="en-US" sz="900" dirty="0"/>
          </a:p>
        </p:txBody>
      </p:sp>
      <p:sp>
        <p:nvSpPr>
          <p:cNvPr id="102" name="Text 90"/>
          <p:cNvSpPr txBox="1"/>
          <p:nvPr/>
        </p:nvSpPr>
        <p:spPr>
          <a:xfrm>
            <a:off x="10614355" y="7367321"/>
            <a:ext cx="729691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Connected</a:t>
            </a:r>
            <a:endParaRPr lang="en-US" sz="900" dirty="0"/>
          </a:p>
        </p:txBody>
      </p:sp>
      <p:sp>
        <p:nvSpPr>
          <p:cNvPr id="103" name="Shape 91"/>
          <p:cNvSpPr/>
          <p:nvPr/>
        </p:nvSpPr>
        <p:spPr>
          <a:xfrm>
            <a:off x="0" y="0"/>
            <a:ext cx="12191695" cy="571500"/>
          </a:xfrm>
          <a:prstGeom prst="rect">
            <a:avLst/>
          </a:prstGeom>
          <a:solidFill>
            <a:srgbClr val="FFFFFF"/>
          </a:solidFill>
          <a:ln/>
        </p:spPr>
      </p:sp>
      <p:sp>
        <p:nvSpPr>
          <p:cNvPr id="104" name="Shape 92"/>
          <p:cNvSpPr/>
          <p:nvPr/>
        </p:nvSpPr>
        <p:spPr>
          <a:xfrm>
            <a:off x="0" y="562356"/>
            <a:ext cx="12191695" cy="9144"/>
          </a:xfrm>
          <a:prstGeom prst="rect">
            <a:avLst/>
          </a:prstGeom>
          <a:solidFill>
            <a:srgbClr val="E5E7EB"/>
          </a:solidFill>
          <a:ln w="12700">
            <a:solidFill>
              <a:srgbClr val="E5E7EB">
                <a:alpha val="0"/>
              </a:srgbClr>
            </a:solidFill>
            <a:prstDash val="solid"/>
          </a:ln>
        </p:spPr>
      </p:sp>
      <p:sp>
        <p:nvSpPr>
          <p:cNvPr id="105" name="Shape 93"/>
          <p:cNvSpPr/>
          <p:nvPr/>
        </p:nvSpPr>
        <p:spPr>
          <a:xfrm>
            <a:off x="571500" y="147218"/>
            <a:ext cx="267005" cy="267005"/>
          </a:xfrm>
          <a:prstGeom prst="roundRect">
            <a:avLst>
              <a:gd name="adj" fmla="val 97847"/>
            </a:avLst>
          </a:prstGeom>
          <a:solidFill>
            <a:srgbClr val="8C5A3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106" name="Image 10" descr="preencoded.png">    </p:cNvPr>
          <p:cNvPicPr>
            <a:picLocks noChangeAspect="1"/>
          </p:cNvPicPr>
          <p:nvPr/>
        </p:nvPicPr>
        <p:blipFill>
          <a:blip r:embed="rId11"/>
          <a:srcRect l="-1911" r="-1911" t="0" b="0"/>
          <a:stretch/>
        </p:blipFill>
        <p:spPr>
          <a:xfrm>
            <a:off x="638251" y="224028"/>
            <a:ext cx="133502" cy="114300"/>
          </a:xfrm>
          <a:prstGeom prst="rect">
            <a:avLst/>
          </a:prstGeom>
        </p:spPr>
      </p:pic>
      <p:sp>
        <p:nvSpPr>
          <p:cNvPr id="107" name="Text 94"/>
          <p:cNvSpPr txBox="1"/>
          <p:nvPr/>
        </p:nvSpPr>
        <p:spPr>
          <a:xfrm>
            <a:off x="952805" y="188366"/>
            <a:ext cx="2067458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THRESHLD STRATEGIC PLANNING</a:t>
            </a:r>
            <a:endParaRPr lang="en-US" sz="900" dirty="0"/>
          </a:p>
        </p:txBody>
      </p:sp>
      <p:sp>
        <p:nvSpPr>
          <p:cNvPr id="108" name="Text 95"/>
          <p:cNvSpPr txBox="1"/>
          <p:nvPr/>
        </p:nvSpPr>
        <p:spPr>
          <a:xfrm>
            <a:off x="9859061" y="202082"/>
            <a:ext cx="505663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May 2026</a:t>
            </a:r>
            <a:endParaRPr lang="en-US" sz="800" dirty="0"/>
          </a:p>
        </p:txBody>
      </p:sp>
      <p:sp>
        <p:nvSpPr>
          <p:cNvPr id="109" name="Text 96"/>
          <p:cNvSpPr txBox="1"/>
          <p:nvPr/>
        </p:nvSpPr>
        <p:spPr>
          <a:xfrm>
            <a:off x="10586009" y="202082"/>
            <a:ext cx="63094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|</a:t>
            </a:r>
            <a:endParaRPr lang="en-US" sz="800" dirty="0"/>
          </a:p>
        </p:txBody>
      </p:sp>
      <p:sp>
        <p:nvSpPr>
          <p:cNvPr id="110" name="Text 97"/>
          <p:cNvSpPr txBox="1"/>
          <p:nvPr/>
        </p:nvSpPr>
        <p:spPr>
          <a:xfrm>
            <a:off x="10850270" y="202082"/>
            <a:ext cx="771754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CONFIDENTIAL</a:t>
            </a:r>
            <a:endParaRPr lang="en-US" sz="800" dirty="0"/>
          </a:p>
        </p:txBody>
      </p:sp>
      <p:sp>
        <p:nvSpPr>
          <p:cNvPr id="111" name="Shape 98"/>
          <p:cNvSpPr/>
          <p:nvPr/>
        </p:nvSpPr>
        <p:spPr>
          <a:xfrm>
            <a:off x="0" y="6381598"/>
            <a:ext cx="12191695" cy="476402"/>
          </a:xfrm>
          <a:prstGeom prst="rect">
            <a:avLst/>
          </a:prstGeom>
          <a:solidFill>
            <a:srgbClr val="FFFFFF"/>
          </a:solidFill>
          <a:ln/>
        </p:spPr>
      </p:sp>
      <p:sp>
        <p:nvSpPr>
          <p:cNvPr id="112" name="Shape 99"/>
          <p:cNvSpPr/>
          <p:nvPr/>
        </p:nvSpPr>
        <p:spPr>
          <a:xfrm>
            <a:off x="0" y="6381598"/>
            <a:ext cx="12191695" cy="9144"/>
          </a:xfrm>
          <a:prstGeom prst="rect">
            <a:avLst/>
          </a:prstGeom>
          <a:solidFill>
            <a:srgbClr val="E5E7EB"/>
          </a:solidFill>
          <a:ln w="12700">
            <a:solidFill>
              <a:srgbClr val="E5E7EB">
                <a:alpha val="0"/>
              </a:srgbClr>
            </a:solidFill>
            <a:prstDash val="solid"/>
          </a:ln>
        </p:spPr>
      </p:sp>
      <p:sp>
        <p:nvSpPr>
          <p:cNvPr id="113" name="Text 100"/>
          <p:cNvSpPr txBox="1"/>
          <p:nvPr/>
        </p:nvSpPr>
        <p:spPr>
          <a:xfrm>
            <a:off x="571500" y="6546190"/>
            <a:ext cx="1723644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Strategic Planning Document</a:t>
            </a:r>
            <a:endParaRPr lang="en-US" sz="800" dirty="0"/>
          </a:p>
        </p:txBody>
      </p:sp>
      <p:sp>
        <p:nvSpPr>
          <p:cNvPr id="114" name="Text 101"/>
          <p:cNvSpPr txBox="1"/>
          <p:nvPr/>
        </p:nvSpPr>
        <p:spPr>
          <a:xfrm>
            <a:off x="2238451" y="6546190"/>
            <a:ext cx="63094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|</a:t>
            </a:r>
            <a:endParaRPr lang="en-US" sz="800" dirty="0"/>
          </a:p>
        </p:txBody>
      </p:sp>
      <p:sp>
        <p:nvSpPr>
          <p:cNvPr id="115" name="Text 102"/>
          <p:cNvSpPr txBox="1"/>
          <p:nvPr/>
        </p:nvSpPr>
        <p:spPr>
          <a:xfrm>
            <a:off x="2501798" y="6546190"/>
            <a:ext cx="916229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Page 11 of 24</a:t>
            </a:r>
            <a:endParaRPr lang="en-US" sz="800" dirty="0"/>
          </a:p>
        </p:txBody>
      </p:sp>
      <p:sp>
        <p:nvSpPr>
          <p:cNvPr id="116" name="Text 103"/>
          <p:cNvSpPr txBox="1"/>
          <p:nvPr/>
        </p:nvSpPr>
        <p:spPr>
          <a:xfrm>
            <a:off x="10105949" y="6577279"/>
            <a:ext cx="1814170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Prepared by Threshld Strategy</a:t>
            </a:r>
            <a:endParaRPr lang="en-US" sz="8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6F7F4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-1" b="-1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4" name="Text 1"/>
          <p:cNvSpPr txBox="1"/>
          <p:nvPr/>
        </p:nvSpPr>
        <p:spPr>
          <a:xfrm>
            <a:off x="381305" y="761695"/>
            <a:ext cx="48006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2400" b="1" dirty="0">
                <a:solidFill>
                  <a:srgbClr val="1F2937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Zone Strategy: Layout &amp; Flow</a:t>
            </a:r>
            <a:endParaRPr lang="en-US" sz="2400" dirty="0"/>
          </a:p>
        </p:txBody>
      </p:sp>
      <p:sp>
        <p:nvSpPr>
          <p:cNvPr id="5" name="Text 2"/>
          <p:cNvSpPr txBox="1"/>
          <p:nvPr/>
        </p:nvSpPr>
        <p:spPr>
          <a:xfrm>
            <a:off x="9140342" y="890626"/>
            <a:ext cx="1624889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Space Optimization</a:t>
            </a:r>
            <a:endParaRPr lang="en-US" sz="100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rcRect l="-54" r="-54" t="0" b="0"/>
          <a:stretch/>
        </p:blipFill>
        <p:spPr>
          <a:xfrm>
            <a:off x="10481767" y="847649"/>
            <a:ext cx="1333195" cy="286207"/>
          </a:xfrm>
          <a:prstGeom prst="rect">
            <a:avLst/>
          </a:prstGeom>
        </p:spPr>
      </p:pic>
      <p:sp>
        <p:nvSpPr>
          <p:cNvPr id="7" name="Text 3"/>
          <p:cNvSpPr txBox="1"/>
          <p:nvPr/>
        </p:nvSpPr>
        <p:spPr>
          <a:xfrm>
            <a:off x="10768889" y="847649"/>
            <a:ext cx="1046988" cy="2862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1,400-1,800 sq ft </a:t>
            </a:r>
            <a:endParaRPr lang="en-US" sz="900" dirty="0"/>
          </a:p>
        </p:txBody>
      </p:sp>
      <p:sp>
        <p:nvSpPr>
          <p:cNvPr id="8" name="Text 4"/>
          <p:cNvSpPr txBox="1"/>
          <p:nvPr/>
        </p:nvSpPr>
        <p:spPr>
          <a:xfrm>
            <a:off x="381305" y="1295705"/>
            <a:ext cx="11430000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1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Strategic layout design for optimal customer flow, production efficiency, and pedway access integration.</a:t>
            </a:r>
            <a:endParaRPr lang="en-US" sz="1100" dirty="0"/>
          </a:p>
        </p:txBody>
      </p:sp>
      <p:sp>
        <p:nvSpPr>
          <p:cNvPr id="9" name="Shape 5"/>
          <p:cNvSpPr/>
          <p:nvPr/>
        </p:nvSpPr>
        <p:spPr>
          <a:xfrm>
            <a:off x="381305" y="1723644"/>
            <a:ext cx="3657600" cy="2381098"/>
          </a:xfrm>
          <a:prstGeom prst="roundRect">
            <a:avLst>
              <a:gd name="adj" fmla="val 2458"/>
            </a:avLst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10" name="Shape 6"/>
          <p:cNvSpPr/>
          <p:nvPr/>
        </p:nvSpPr>
        <p:spPr>
          <a:xfrm>
            <a:off x="580644" y="1938528"/>
            <a:ext cx="342900" cy="342900"/>
          </a:xfrm>
          <a:prstGeom prst="roundRect">
            <a:avLst>
              <a:gd name="adj" fmla="val 88889"/>
            </a:avLst>
          </a:prstGeom>
          <a:solidFill>
            <a:srgbClr val="FEF3E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11" name="Image 2" descr="preencoded.png">    </p:cNvPr>
          <p:cNvPicPr>
            <a:picLocks noChangeAspect="1"/>
          </p:cNvPicPr>
          <p:nvPr/>
        </p:nvPicPr>
        <p:blipFill>
          <a:blip r:embed="rId3"/>
          <a:srcRect l="0" r="0" t="-25150" b="-25150"/>
          <a:stretch/>
        </p:blipFill>
        <p:spPr>
          <a:xfrm>
            <a:off x="694944" y="2033626"/>
            <a:ext cx="114300" cy="152705"/>
          </a:xfrm>
          <a:prstGeom prst="rect">
            <a:avLst/>
          </a:prstGeom>
        </p:spPr>
      </p:pic>
      <p:sp>
        <p:nvSpPr>
          <p:cNvPr id="12" name="Text 7"/>
          <p:cNvSpPr txBox="1"/>
          <p:nvPr/>
        </p:nvSpPr>
        <p:spPr>
          <a:xfrm>
            <a:off x="1019556" y="1923898"/>
            <a:ext cx="1181405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Front of House</a:t>
            </a:r>
            <a:endParaRPr lang="en-US" sz="1000" dirty="0"/>
          </a:p>
        </p:txBody>
      </p:sp>
      <p:sp>
        <p:nvSpPr>
          <p:cNvPr id="13" name="Text 8"/>
          <p:cNvSpPr txBox="1"/>
          <p:nvPr/>
        </p:nvSpPr>
        <p:spPr>
          <a:xfrm>
            <a:off x="1019556" y="2124151"/>
            <a:ext cx="1548994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Customer-facing area</a:t>
            </a:r>
            <a:endParaRPr lang="en-US" sz="900" dirty="0"/>
          </a:p>
        </p:txBody>
      </p:sp>
      <p:sp>
        <p:nvSpPr>
          <p:cNvPr id="14" name="Shape 9"/>
          <p:cNvSpPr/>
          <p:nvPr/>
        </p:nvSpPr>
        <p:spPr>
          <a:xfrm>
            <a:off x="580644" y="2447849"/>
            <a:ext cx="3258007" cy="476402"/>
          </a:xfrm>
          <a:prstGeom prst="roundRect">
            <a:avLst>
              <a:gd name="adj" fmla="val 46065"/>
            </a:avLst>
          </a:prstGeom>
          <a:solidFill>
            <a:srgbClr val="F9FAFB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15" name="Text 10"/>
          <p:cNvSpPr txBox="1"/>
          <p:nvPr/>
        </p:nvSpPr>
        <p:spPr>
          <a:xfrm>
            <a:off x="705002" y="2553005"/>
            <a:ext cx="1596542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Queue-First Frontage</a:t>
            </a:r>
            <a:endParaRPr lang="en-US" sz="900" dirty="0"/>
          </a:p>
        </p:txBody>
      </p:sp>
      <p:sp>
        <p:nvSpPr>
          <p:cNvPr id="16" name="Text 11"/>
          <p:cNvSpPr txBox="1"/>
          <p:nvPr/>
        </p:nvSpPr>
        <p:spPr>
          <a:xfrm>
            <a:off x="3481121" y="2559406"/>
            <a:ext cx="238658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30%</a:t>
            </a:r>
            <a:endParaRPr lang="en-US" sz="800" dirty="0"/>
          </a:p>
        </p:txBody>
      </p:sp>
      <p:pic>
        <p:nvPicPr>
          <p:cNvPr id="17" name="Image 3" descr="preencoded.png">    </p:cNvPr>
          <p:cNvPicPr>
            <a:picLocks noChangeAspect="1"/>
          </p:cNvPicPr>
          <p:nvPr/>
        </p:nvPicPr>
        <p:blipFill>
          <a:blip r:embed="rId4"/>
          <a:srcRect l="0" r="0" t="-395" b="-395"/>
          <a:stretch/>
        </p:blipFill>
        <p:spPr>
          <a:xfrm>
            <a:off x="705002" y="2781605"/>
            <a:ext cx="3010205" cy="38405"/>
          </a:xfrm>
          <a:prstGeom prst="rect">
            <a:avLst/>
          </a:prstGeom>
        </p:spPr>
      </p:pic>
      <p:pic>
        <p:nvPicPr>
          <p:cNvPr id="18" name="Image 4" descr="preencoded.png">    </p:cNvPr>
          <p:cNvPicPr>
            <a:picLocks noChangeAspect="1"/>
          </p:cNvPicPr>
          <p:nvPr/>
        </p:nvPicPr>
        <p:blipFill>
          <a:blip r:embed="rId5"/>
          <a:srcRect l="0" r="0" t="-424" b="-424"/>
          <a:stretch/>
        </p:blipFill>
        <p:spPr>
          <a:xfrm>
            <a:off x="705002" y="2781605"/>
            <a:ext cx="902513" cy="38405"/>
          </a:xfrm>
          <a:prstGeom prst="rect">
            <a:avLst/>
          </a:prstGeom>
        </p:spPr>
      </p:pic>
      <p:sp>
        <p:nvSpPr>
          <p:cNvPr id="19" name="Shape 12"/>
          <p:cNvSpPr/>
          <p:nvPr/>
        </p:nvSpPr>
        <p:spPr>
          <a:xfrm>
            <a:off x="580644" y="3019349"/>
            <a:ext cx="3258007" cy="476402"/>
          </a:xfrm>
          <a:prstGeom prst="roundRect">
            <a:avLst>
              <a:gd name="adj" fmla="val 46065"/>
            </a:avLst>
          </a:prstGeom>
          <a:solidFill>
            <a:srgbClr val="F9FAFB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20" name="Text 13"/>
          <p:cNvSpPr txBox="1"/>
          <p:nvPr/>
        </p:nvSpPr>
        <p:spPr>
          <a:xfrm>
            <a:off x="705002" y="3124505"/>
            <a:ext cx="1432865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Digital Menu Board</a:t>
            </a:r>
            <a:endParaRPr lang="en-US" sz="900" dirty="0"/>
          </a:p>
        </p:txBody>
      </p:sp>
      <p:sp>
        <p:nvSpPr>
          <p:cNvPr id="21" name="Text 14"/>
          <p:cNvSpPr txBox="1"/>
          <p:nvPr/>
        </p:nvSpPr>
        <p:spPr>
          <a:xfrm>
            <a:off x="3485693" y="3130906"/>
            <a:ext cx="238658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25%</a:t>
            </a:r>
            <a:endParaRPr lang="en-US" sz="800" dirty="0"/>
          </a:p>
        </p:txBody>
      </p:sp>
      <p:pic>
        <p:nvPicPr>
          <p:cNvPr id="22" name="Image 5" descr="preencoded.png">    </p:cNvPr>
          <p:cNvPicPr>
            <a:picLocks noChangeAspect="1"/>
          </p:cNvPicPr>
          <p:nvPr/>
        </p:nvPicPr>
        <p:blipFill>
          <a:blip r:embed="rId6"/>
          <a:srcRect l="0" r="0" t="-395" b="-395"/>
          <a:stretch/>
        </p:blipFill>
        <p:spPr>
          <a:xfrm>
            <a:off x="705002" y="3353105"/>
            <a:ext cx="3010205" cy="38405"/>
          </a:xfrm>
          <a:prstGeom prst="rect">
            <a:avLst/>
          </a:prstGeom>
        </p:spPr>
      </p:pic>
      <p:pic>
        <p:nvPicPr>
          <p:cNvPr id="23" name="Image 6" descr="preencoded.png">    </p:cNvPr>
          <p:cNvPicPr>
            <a:picLocks noChangeAspect="1"/>
          </p:cNvPicPr>
          <p:nvPr/>
        </p:nvPicPr>
        <p:blipFill>
          <a:blip r:embed="rId7"/>
          <a:srcRect l="0" r="0" t="-395" b="-395"/>
          <a:stretch/>
        </p:blipFill>
        <p:spPr>
          <a:xfrm>
            <a:off x="705002" y="3353105"/>
            <a:ext cx="752551" cy="38405"/>
          </a:xfrm>
          <a:prstGeom prst="rect">
            <a:avLst/>
          </a:prstGeom>
        </p:spPr>
      </p:pic>
      <p:sp>
        <p:nvSpPr>
          <p:cNvPr id="24" name="Shape 15"/>
          <p:cNvSpPr/>
          <p:nvPr/>
        </p:nvSpPr>
        <p:spPr>
          <a:xfrm>
            <a:off x="580644" y="3590849"/>
            <a:ext cx="3258007" cy="476402"/>
          </a:xfrm>
          <a:prstGeom prst="roundRect">
            <a:avLst>
              <a:gd name="adj" fmla="val 46065"/>
            </a:avLst>
          </a:prstGeom>
          <a:solidFill>
            <a:srgbClr val="F9FAFB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25" name="Text 16"/>
          <p:cNvSpPr txBox="1"/>
          <p:nvPr/>
        </p:nvSpPr>
        <p:spPr>
          <a:xfrm>
            <a:off x="705002" y="3696005"/>
            <a:ext cx="955548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Pickup Shelf</a:t>
            </a:r>
            <a:endParaRPr lang="en-US" sz="900" dirty="0"/>
          </a:p>
        </p:txBody>
      </p:sp>
      <p:sp>
        <p:nvSpPr>
          <p:cNvPr id="26" name="Text 17"/>
          <p:cNvSpPr txBox="1"/>
          <p:nvPr/>
        </p:nvSpPr>
        <p:spPr>
          <a:xfrm>
            <a:off x="3506724" y="3702406"/>
            <a:ext cx="210312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15%</a:t>
            </a:r>
            <a:endParaRPr lang="en-US" sz="800" dirty="0"/>
          </a:p>
        </p:txBody>
      </p:sp>
      <p:pic>
        <p:nvPicPr>
          <p:cNvPr id="27" name="Image 7" descr="preencoded.png">    </p:cNvPr>
          <p:cNvPicPr>
            <a:picLocks noChangeAspect="1"/>
          </p:cNvPicPr>
          <p:nvPr/>
        </p:nvPicPr>
        <p:blipFill>
          <a:blip r:embed="rId8"/>
          <a:srcRect l="0" r="0" t="-395" b="-395"/>
          <a:stretch/>
        </p:blipFill>
        <p:spPr>
          <a:xfrm>
            <a:off x="705002" y="3924605"/>
            <a:ext cx="3010205" cy="38405"/>
          </a:xfrm>
          <a:prstGeom prst="rect">
            <a:avLst/>
          </a:prstGeom>
        </p:spPr>
      </p:pic>
      <p:pic>
        <p:nvPicPr>
          <p:cNvPr id="28" name="Image 8" descr="preencoded.png">    </p:cNvPr>
          <p:cNvPicPr>
            <a:picLocks noChangeAspect="1"/>
          </p:cNvPicPr>
          <p:nvPr/>
        </p:nvPicPr>
        <p:blipFill>
          <a:blip r:embed="rId9"/>
          <a:srcRect l="0" r="0" t="-365" b="-365"/>
          <a:stretch/>
        </p:blipFill>
        <p:spPr>
          <a:xfrm>
            <a:off x="705002" y="3924605"/>
            <a:ext cx="451714" cy="38405"/>
          </a:xfrm>
          <a:prstGeom prst="rect">
            <a:avLst/>
          </a:prstGeom>
        </p:spPr>
      </p:pic>
      <p:sp>
        <p:nvSpPr>
          <p:cNvPr id="29" name="Shape 18"/>
          <p:cNvSpPr/>
          <p:nvPr/>
        </p:nvSpPr>
        <p:spPr>
          <a:xfrm>
            <a:off x="4267505" y="1723644"/>
            <a:ext cx="3657600" cy="2381098"/>
          </a:xfrm>
          <a:prstGeom prst="roundRect">
            <a:avLst>
              <a:gd name="adj" fmla="val 2458"/>
            </a:avLst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30" name="Shape 19"/>
          <p:cNvSpPr/>
          <p:nvPr/>
        </p:nvSpPr>
        <p:spPr>
          <a:xfrm>
            <a:off x="4466844" y="1938528"/>
            <a:ext cx="342900" cy="342900"/>
          </a:xfrm>
          <a:prstGeom prst="roundRect">
            <a:avLst>
              <a:gd name="adj" fmla="val 88889"/>
            </a:avLst>
          </a:prstGeom>
          <a:solidFill>
            <a:srgbClr val="FEF3E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31" name="Image 9" descr="preencoded.png">    </p:cNvPr>
          <p:cNvPicPr>
            <a:picLocks noChangeAspect="1"/>
          </p:cNvPicPr>
          <p:nvPr/>
        </p:nvPicPr>
        <p:blipFill>
          <a:blip r:embed="rId10"/>
          <a:srcRect l="0" r="0" t="-33500" b="-33500"/>
          <a:stretch/>
        </p:blipFill>
        <p:spPr>
          <a:xfrm>
            <a:off x="4581144" y="2033626"/>
            <a:ext cx="114300" cy="152705"/>
          </a:xfrm>
          <a:prstGeom prst="rect">
            <a:avLst/>
          </a:prstGeom>
        </p:spPr>
      </p:pic>
      <p:sp>
        <p:nvSpPr>
          <p:cNvPr id="32" name="Text 20"/>
          <p:cNvSpPr txBox="1"/>
          <p:nvPr/>
        </p:nvSpPr>
        <p:spPr>
          <a:xfrm>
            <a:off x="4905756" y="1923898"/>
            <a:ext cx="1191463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Production</a:t>
            </a:r>
            <a:endParaRPr lang="en-US" sz="1000" dirty="0"/>
          </a:p>
        </p:txBody>
      </p:sp>
      <p:sp>
        <p:nvSpPr>
          <p:cNvPr id="33" name="Text 21"/>
          <p:cNvSpPr txBox="1"/>
          <p:nvPr/>
        </p:nvSpPr>
        <p:spPr>
          <a:xfrm>
            <a:off x="4905756" y="2124151"/>
            <a:ext cx="1550822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Assembly &amp; prep area</a:t>
            </a:r>
            <a:endParaRPr lang="en-US" sz="900" dirty="0"/>
          </a:p>
        </p:txBody>
      </p:sp>
      <p:sp>
        <p:nvSpPr>
          <p:cNvPr id="34" name="Shape 22"/>
          <p:cNvSpPr/>
          <p:nvPr/>
        </p:nvSpPr>
        <p:spPr>
          <a:xfrm>
            <a:off x="4466844" y="2447849"/>
            <a:ext cx="3258007" cy="476402"/>
          </a:xfrm>
          <a:prstGeom prst="roundRect">
            <a:avLst>
              <a:gd name="adj" fmla="val 46065"/>
            </a:avLst>
          </a:prstGeom>
          <a:solidFill>
            <a:srgbClr val="F9FAFB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35" name="Text 23"/>
          <p:cNvSpPr txBox="1"/>
          <p:nvPr/>
        </p:nvSpPr>
        <p:spPr>
          <a:xfrm>
            <a:off x="4591202" y="2553005"/>
            <a:ext cx="1369771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Two-Line Assembly</a:t>
            </a:r>
            <a:endParaRPr lang="en-US" sz="900" dirty="0"/>
          </a:p>
        </p:txBody>
      </p:sp>
      <p:sp>
        <p:nvSpPr>
          <p:cNvPr id="36" name="Text 24"/>
          <p:cNvSpPr txBox="1"/>
          <p:nvPr/>
        </p:nvSpPr>
        <p:spPr>
          <a:xfrm>
            <a:off x="7370978" y="2559406"/>
            <a:ext cx="238658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35%</a:t>
            </a:r>
            <a:endParaRPr lang="en-US" sz="800" dirty="0"/>
          </a:p>
        </p:txBody>
      </p:sp>
      <p:pic>
        <p:nvPicPr>
          <p:cNvPr id="37" name="Image 10" descr="preencoded.png">    </p:cNvPr>
          <p:cNvPicPr>
            <a:picLocks noChangeAspect="1"/>
          </p:cNvPicPr>
          <p:nvPr/>
        </p:nvPicPr>
        <p:blipFill>
          <a:blip r:embed="rId11"/>
          <a:srcRect l="0" r="0" t="-395" b="-395"/>
          <a:stretch/>
        </p:blipFill>
        <p:spPr>
          <a:xfrm>
            <a:off x="4591202" y="2781605"/>
            <a:ext cx="3010205" cy="38405"/>
          </a:xfrm>
          <a:prstGeom prst="rect">
            <a:avLst/>
          </a:prstGeom>
        </p:spPr>
      </p:pic>
      <p:pic>
        <p:nvPicPr>
          <p:cNvPr id="38" name="Image 11" descr="preencoded.png">    </p:cNvPr>
          <p:cNvPicPr>
            <a:picLocks noChangeAspect="1"/>
          </p:cNvPicPr>
          <p:nvPr/>
        </p:nvPicPr>
        <p:blipFill>
          <a:blip r:embed="rId12"/>
          <a:srcRect l="0" r="0" t="-401" b="-401"/>
          <a:stretch/>
        </p:blipFill>
        <p:spPr>
          <a:xfrm>
            <a:off x="4591202" y="2781605"/>
            <a:ext cx="1053389" cy="38405"/>
          </a:xfrm>
          <a:prstGeom prst="rect">
            <a:avLst/>
          </a:prstGeom>
        </p:spPr>
      </p:pic>
      <p:sp>
        <p:nvSpPr>
          <p:cNvPr id="39" name="Shape 25"/>
          <p:cNvSpPr/>
          <p:nvPr/>
        </p:nvSpPr>
        <p:spPr>
          <a:xfrm>
            <a:off x="4466844" y="3019349"/>
            <a:ext cx="3258007" cy="476402"/>
          </a:xfrm>
          <a:prstGeom prst="roundRect">
            <a:avLst>
              <a:gd name="adj" fmla="val 46065"/>
            </a:avLst>
          </a:prstGeom>
          <a:solidFill>
            <a:srgbClr val="F9FAFB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40" name="Text 26"/>
          <p:cNvSpPr txBox="1"/>
          <p:nvPr/>
        </p:nvSpPr>
        <p:spPr>
          <a:xfrm>
            <a:off x="4591202" y="3124505"/>
            <a:ext cx="1275588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Beverage Station</a:t>
            </a:r>
            <a:endParaRPr lang="en-US" sz="900" dirty="0"/>
          </a:p>
        </p:txBody>
      </p:sp>
      <p:sp>
        <p:nvSpPr>
          <p:cNvPr id="41" name="Text 27"/>
          <p:cNvSpPr txBox="1"/>
          <p:nvPr/>
        </p:nvSpPr>
        <p:spPr>
          <a:xfrm>
            <a:off x="7368235" y="3130906"/>
            <a:ext cx="238658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20%</a:t>
            </a:r>
            <a:endParaRPr lang="en-US" sz="800" dirty="0"/>
          </a:p>
        </p:txBody>
      </p:sp>
      <p:pic>
        <p:nvPicPr>
          <p:cNvPr id="42" name="Image 12" descr="preencoded.png">    </p:cNvPr>
          <p:cNvPicPr>
            <a:picLocks noChangeAspect="1"/>
          </p:cNvPicPr>
          <p:nvPr/>
        </p:nvPicPr>
        <p:blipFill>
          <a:blip r:embed="rId13"/>
          <a:srcRect l="0" r="0" t="-395" b="-395"/>
          <a:stretch/>
        </p:blipFill>
        <p:spPr>
          <a:xfrm>
            <a:off x="4591202" y="3353105"/>
            <a:ext cx="3010205" cy="38405"/>
          </a:xfrm>
          <a:prstGeom prst="rect">
            <a:avLst/>
          </a:prstGeom>
        </p:spPr>
      </p:pic>
      <p:pic>
        <p:nvPicPr>
          <p:cNvPr id="43" name="Image 13" descr="preencoded.png">    </p:cNvPr>
          <p:cNvPicPr>
            <a:picLocks noChangeAspect="1"/>
          </p:cNvPicPr>
          <p:nvPr/>
        </p:nvPicPr>
        <p:blipFill>
          <a:blip r:embed="rId14"/>
          <a:srcRect l="0" r="0" t="-416" b="-416"/>
          <a:stretch/>
        </p:blipFill>
        <p:spPr>
          <a:xfrm>
            <a:off x="4591202" y="3353105"/>
            <a:ext cx="601675" cy="38405"/>
          </a:xfrm>
          <a:prstGeom prst="rect">
            <a:avLst/>
          </a:prstGeom>
        </p:spPr>
      </p:pic>
      <p:sp>
        <p:nvSpPr>
          <p:cNvPr id="44" name="Shape 28"/>
          <p:cNvSpPr/>
          <p:nvPr/>
        </p:nvSpPr>
        <p:spPr>
          <a:xfrm>
            <a:off x="4466844" y="3590849"/>
            <a:ext cx="3258007" cy="476402"/>
          </a:xfrm>
          <a:prstGeom prst="roundRect">
            <a:avLst>
              <a:gd name="adj" fmla="val 46065"/>
            </a:avLst>
          </a:prstGeom>
          <a:solidFill>
            <a:srgbClr val="F9FAFB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45" name="Text 29"/>
          <p:cNvSpPr txBox="1"/>
          <p:nvPr/>
        </p:nvSpPr>
        <p:spPr>
          <a:xfrm>
            <a:off x="4591202" y="3696005"/>
            <a:ext cx="1038758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Hot/Cold Prep</a:t>
            </a:r>
            <a:endParaRPr lang="en-US" sz="900" dirty="0"/>
          </a:p>
        </p:txBody>
      </p:sp>
      <p:sp>
        <p:nvSpPr>
          <p:cNvPr id="46" name="Text 30"/>
          <p:cNvSpPr txBox="1"/>
          <p:nvPr/>
        </p:nvSpPr>
        <p:spPr>
          <a:xfrm>
            <a:off x="7371893" y="3702406"/>
            <a:ext cx="238658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25%</a:t>
            </a:r>
            <a:endParaRPr lang="en-US" sz="800" dirty="0"/>
          </a:p>
        </p:txBody>
      </p:sp>
      <p:pic>
        <p:nvPicPr>
          <p:cNvPr id="47" name="Image 14" descr="preencoded.png">    </p:cNvPr>
          <p:cNvPicPr>
            <a:picLocks noChangeAspect="1"/>
          </p:cNvPicPr>
          <p:nvPr/>
        </p:nvPicPr>
        <p:blipFill>
          <a:blip r:embed="rId15"/>
          <a:srcRect l="0" r="0" t="-395" b="-395"/>
          <a:stretch/>
        </p:blipFill>
        <p:spPr>
          <a:xfrm>
            <a:off x="4591202" y="3924605"/>
            <a:ext cx="3010205" cy="38405"/>
          </a:xfrm>
          <a:prstGeom prst="rect">
            <a:avLst/>
          </a:prstGeom>
        </p:spPr>
      </p:pic>
      <p:pic>
        <p:nvPicPr>
          <p:cNvPr id="48" name="Image 15" descr="preencoded.png">    </p:cNvPr>
          <p:cNvPicPr>
            <a:picLocks noChangeAspect="1"/>
          </p:cNvPicPr>
          <p:nvPr/>
        </p:nvPicPr>
        <p:blipFill>
          <a:blip r:embed="rId16"/>
          <a:srcRect l="0" r="0" t="-395" b="-395"/>
          <a:stretch/>
        </p:blipFill>
        <p:spPr>
          <a:xfrm>
            <a:off x="4591202" y="3924605"/>
            <a:ext cx="752551" cy="38405"/>
          </a:xfrm>
          <a:prstGeom prst="rect">
            <a:avLst/>
          </a:prstGeom>
        </p:spPr>
      </p:pic>
      <p:sp>
        <p:nvSpPr>
          <p:cNvPr id="49" name="Shape 31"/>
          <p:cNvSpPr/>
          <p:nvPr/>
        </p:nvSpPr>
        <p:spPr>
          <a:xfrm>
            <a:off x="8153705" y="1723644"/>
            <a:ext cx="3657600" cy="2381098"/>
          </a:xfrm>
          <a:prstGeom prst="roundRect">
            <a:avLst>
              <a:gd name="adj" fmla="val 2458"/>
            </a:avLst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50" name="Shape 32"/>
          <p:cNvSpPr/>
          <p:nvPr/>
        </p:nvSpPr>
        <p:spPr>
          <a:xfrm>
            <a:off x="8353044" y="1938528"/>
            <a:ext cx="342900" cy="342900"/>
          </a:xfrm>
          <a:prstGeom prst="roundRect">
            <a:avLst>
              <a:gd name="adj" fmla="val 88889"/>
            </a:avLst>
          </a:prstGeom>
          <a:solidFill>
            <a:srgbClr val="FEF3E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51" name="Image 16" descr="preencoded.png">    </p:cNvPr>
          <p:cNvPicPr>
            <a:picLocks noChangeAspect="1"/>
          </p:cNvPicPr>
          <p:nvPr/>
        </p:nvPicPr>
        <p:blipFill>
          <a:blip r:embed="rId17"/>
          <a:srcRect l="0" r="0" t="-33500" b="-33500"/>
          <a:stretch/>
        </p:blipFill>
        <p:spPr>
          <a:xfrm>
            <a:off x="8467344" y="2033626"/>
            <a:ext cx="114300" cy="152705"/>
          </a:xfrm>
          <a:prstGeom prst="rect">
            <a:avLst/>
          </a:prstGeom>
        </p:spPr>
      </p:pic>
      <p:sp>
        <p:nvSpPr>
          <p:cNvPr id="52" name="Text 33"/>
          <p:cNvSpPr txBox="1"/>
          <p:nvPr/>
        </p:nvSpPr>
        <p:spPr>
          <a:xfrm>
            <a:off x="8791956" y="1923898"/>
            <a:ext cx="1227125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Back of House</a:t>
            </a:r>
            <a:endParaRPr lang="en-US" sz="1000" dirty="0"/>
          </a:p>
        </p:txBody>
      </p:sp>
      <p:sp>
        <p:nvSpPr>
          <p:cNvPr id="53" name="Text 34"/>
          <p:cNvSpPr txBox="1"/>
          <p:nvPr/>
        </p:nvSpPr>
        <p:spPr>
          <a:xfrm>
            <a:off x="8791956" y="2124151"/>
            <a:ext cx="1454810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Storage &amp; logistics</a:t>
            </a:r>
            <a:endParaRPr lang="en-US" sz="900" dirty="0"/>
          </a:p>
        </p:txBody>
      </p:sp>
      <p:sp>
        <p:nvSpPr>
          <p:cNvPr id="54" name="Shape 35"/>
          <p:cNvSpPr/>
          <p:nvPr/>
        </p:nvSpPr>
        <p:spPr>
          <a:xfrm>
            <a:off x="8353044" y="2447849"/>
            <a:ext cx="3258007" cy="476402"/>
          </a:xfrm>
          <a:prstGeom prst="roundRect">
            <a:avLst>
              <a:gd name="adj" fmla="val 46065"/>
            </a:avLst>
          </a:prstGeom>
          <a:solidFill>
            <a:srgbClr val="F9FAFB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55" name="Text 36"/>
          <p:cNvSpPr txBox="1"/>
          <p:nvPr/>
        </p:nvSpPr>
        <p:spPr>
          <a:xfrm>
            <a:off x="8477402" y="2553005"/>
            <a:ext cx="1196035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Walk-in Storage</a:t>
            </a:r>
            <a:endParaRPr lang="en-US" sz="900" dirty="0"/>
          </a:p>
        </p:txBody>
      </p:sp>
      <p:sp>
        <p:nvSpPr>
          <p:cNvPr id="56" name="Text 37"/>
          <p:cNvSpPr txBox="1"/>
          <p:nvPr/>
        </p:nvSpPr>
        <p:spPr>
          <a:xfrm>
            <a:off x="11250778" y="2559406"/>
            <a:ext cx="238658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40%</a:t>
            </a:r>
            <a:endParaRPr lang="en-US" sz="800" dirty="0"/>
          </a:p>
        </p:txBody>
      </p:sp>
      <p:pic>
        <p:nvPicPr>
          <p:cNvPr id="57" name="Image 17" descr="preencoded.png">    </p:cNvPr>
          <p:cNvPicPr>
            <a:picLocks noChangeAspect="1"/>
          </p:cNvPicPr>
          <p:nvPr/>
        </p:nvPicPr>
        <p:blipFill>
          <a:blip r:embed="rId18"/>
          <a:srcRect l="0" r="0" t="-395" b="-395"/>
          <a:stretch/>
        </p:blipFill>
        <p:spPr>
          <a:xfrm>
            <a:off x="8477402" y="2781605"/>
            <a:ext cx="3010205" cy="38405"/>
          </a:xfrm>
          <a:prstGeom prst="rect">
            <a:avLst/>
          </a:prstGeom>
        </p:spPr>
      </p:pic>
      <p:pic>
        <p:nvPicPr>
          <p:cNvPr id="58" name="Image 18" descr="preencoded.png">    </p:cNvPr>
          <p:cNvPicPr>
            <a:picLocks noChangeAspect="1"/>
          </p:cNvPicPr>
          <p:nvPr/>
        </p:nvPicPr>
        <p:blipFill>
          <a:blip r:embed="rId19"/>
          <a:srcRect l="0" r="0" t="-384" b="-384"/>
          <a:stretch/>
        </p:blipFill>
        <p:spPr>
          <a:xfrm>
            <a:off x="8477402" y="2781605"/>
            <a:ext cx="1204265" cy="38405"/>
          </a:xfrm>
          <a:prstGeom prst="rect">
            <a:avLst/>
          </a:prstGeom>
        </p:spPr>
      </p:pic>
      <p:sp>
        <p:nvSpPr>
          <p:cNvPr id="59" name="Shape 38"/>
          <p:cNvSpPr/>
          <p:nvPr/>
        </p:nvSpPr>
        <p:spPr>
          <a:xfrm>
            <a:off x="8353044" y="3019349"/>
            <a:ext cx="3258007" cy="476402"/>
          </a:xfrm>
          <a:prstGeom prst="roundRect">
            <a:avLst>
              <a:gd name="adj" fmla="val 46065"/>
            </a:avLst>
          </a:prstGeom>
          <a:solidFill>
            <a:srgbClr val="F9FAFB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60" name="Text 39"/>
          <p:cNvSpPr txBox="1"/>
          <p:nvPr/>
        </p:nvSpPr>
        <p:spPr>
          <a:xfrm>
            <a:off x="8477402" y="3124505"/>
            <a:ext cx="803758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Waste Path</a:t>
            </a:r>
            <a:endParaRPr lang="en-US" sz="900" dirty="0"/>
          </a:p>
        </p:txBody>
      </p:sp>
      <p:sp>
        <p:nvSpPr>
          <p:cNvPr id="61" name="Text 40"/>
          <p:cNvSpPr txBox="1"/>
          <p:nvPr/>
        </p:nvSpPr>
        <p:spPr>
          <a:xfrm>
            <a:off x="11279124" y="3130906"/>
            <a:ext cx="210312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15%</a:t>
            </a:r>
            <a:endParaRPr lang="en-US" sz="800" dirty="0"/>
          </a:p>
        </p:txBody>
      </p:sp>
      <p:pic>
        <p:nvPicPr>
          <p:cNvPr id="62" name="Image 19" descr="preencoded.png">    </p:cNvPr>
          <p:cNvPicPr>
            <a:picLocks noChangeAspect="1"/>
          </p:cNvPicPr>
          <p:nvPr/>
        </p:nvPicPr>
        <p:blipFill>
          <a:blip r:embed="rId20"/>
          <a:srcRect l="0" r="0" t="-395" b="-395"/>
          <a:stretch/>
        </p:blipFill>
        <p:spPr>
          <a:xfrm>
            <a:off x="8477402" y="3353105"/>
            <a:ext cx="3010205" cy="38405"/>
          </a:xfrm>
          <a:prstGeom prst="rect">
            <a:avLst/>
          </a:prstGeom>
        </p:spPr>
      </p:pic>
      <p:pic>
        <p:nvPicPr>
          <p:cNvPr id="63" name="Image 20" descr="preencoded.png">    </p:cNvPr>
          <p:cNvPicPr>
            <a:picLocks noChangeAspect="1"/>
          </p:cNvPicPr>
          <p:nvPr/>
        </p:nvPicPr>
        <p:blipFill>
          <a:blip r:embed="rId21"/>
          <a:srcRect l="0" r="0" t="-365" b="-365"/>
          <a:stretch/>
        </p:blipFill>
        <p:spPr>
          <a:xfrm>
            <a:off x="8477402" y="3353105"/>
            <a:ext cx="451714" cy="38405"/>
          </a:xfrm>
          <a:prstGeom prst="rect">
            <a:avLst/>
          </a:prstGeom>
        </p:spPr>
      </p:pic>
      <p:sp>
        <p:nvSpPr>
          <p:cNvPr id="64" name="Shape 41"/>
          <p:cNvSpPr/>
          <p:nvPr/>
        </p:nvSpPr>
        <p:spPr>
          <a:xfrm>
            <a:off x="8353044" y="3590849"/>
            <a:ext cx="3258007" cy="476402"/>
          </a:xfrm>
          <a:prstGeom prst="roundRect">
            <a:avLst>
              <a:gd name="adj" fmla="val 46065"/>
            </a:avLst>
          </a:prstGeom>
          <a:solidFill>
            <a:srgbClr val="F9FAFB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65" name="Text 42"/>
          <p:cNvSpPr txBox="1"/>
          <p:nvPr/>
        </p:nvSpPr>
        <p:spPr>
          <a:xfrm>
            <a:off x="8477402" y="3696005"/>
            <a:ext cx="879653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Dry Storage</a:t>
            </a:r>
            <a:endParaRPr lang="en-US" sz="900" dirty="0"/>
          </a:p>
        </p:txBody>
      </p:sp>
      <p:sp>
        <p:nvSpPr>
          <p:cNvPr id="66" name="Text 43"/>
          <p:cNvSpPr txBox="1"/>
          <p:nvPr/>
        </p:nvSpPr>
        <p:spPr>
          <a:xfrm>
            <a:off x="11254435" y="3702406"/>
            <a:ext cx="238658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20%</a:t>
            </a:r>
            <a:endParaRPr lang="en-US" sz="800" dirty="0"/>
          </a:p>
        </p:txBody>
      </p:sp>
      <p:pic>
        <p:nvPicPr>
          <p:cNvPr id="67" name="Image 21" descr="preencoded.png">    </p:cNvPr>
          <p:cNvPicPr>
            <a:picLocks noChangeAspect="1"/>
          </p:cNvPicPr>
          <p:nvPr/>
        </p:nvPicPr>
        <p:blipFill>
          <a:blip r:embed="rId22"/>
          <a:srcRect l="0" r="0" t="-395" b="-395"/>
          <a:stretch/>
        </p:blipFill>
        <p:spPr>
          <a:xfrm>
            <a:off x="8477402" y="3924605"/>
            <a:ext cx="3010205" cy="38405"/>
          </a:xfrm>
          <a:prstGeom prst="rect">
            <a:avLst/>
          </a:prstGeom>
        </p:spPr>
      </p:pic>
      <p:pic>
        <p:nvPicPr>
          <p:cNvPr id="68" name="Image 22" descr="preencoded.png">    </p:cNvPr>
          <p:cNvPicPr>
            <a:picLocks noChangeAspect="1"/>
          </p:cNvPicPr>
          <p:nvPr/>
        </p:nvPicPr>
        <p:blipFill>
          <a:blip r:embed="rId23"/>
          <a:srcRect l="0" r="0" t="-416" b="-416"/>
          <a:stretch/>
        </p:blipFill>
        <p:spPr>
          <a:xfrm>
            <a:off x="8477402" y="3924605"/>
            <a:ext cx="601675" cy="38405"/>
          </a:xfrm>
          <a:prstGeom prst="rect">
            <a:avLst/>
          </a:prstGeom>
        </p:spPr>
      </p:pic>
      <p:sp>
        <p:nvSpPr>
          <p:cNvPr id="69" name="Shape 44"/>
          <p:cNvSpPr/>
          <p:nvPr/>
        </p:nvSpPr>
        <p:spPr>
          <a:xfrm>
            <a:off x="381305" y="4334256"/>
            <a:ext cx="11430000" cy="1533449"/>
          </a:xfrm>
          <a:prstGeom prst="roundRect">
            <a:avLst>
              <a:gd name="adj" fmla="val 5926"/>
            </a:avLst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</p:spPr>
      </p:sp>
      <p:pic>
        <p:nvPicPr>
          <p:cNvPr id="70" name="Image 23" descr="preencoded.png">    </p:cNvPr>
          <p:cNvPicPr>
            <a:picLocks noChangeAspect="1"/>
          </p:cNvPicPr>
          <p:nvPr/>
        </p:nvPicPr>
        <p:blipFill>
          <a:blip r:embed="rId24"/>
          <a:srcRect l="0" r="0" t="-16800" b="-16800"/>
          <a:stretch/>
        </p:blipFill>
        <p:spPr>
          <a:xfrm>
            <a:off x="543154" y="4519879"/>
            <a:ext cx="114300" cy="152705"/>
          </a:xfrm>
          <a:prstGeom prst="rect">
            <a:avLst/>
          </a:prstGeom>
        </p:spPr>
      </p:pic>
      <p:sp>
        <p:nvSpPr>
          <p:cNvPr id="71" name="Text 45"/>
          <p:cNvSpPr txBox="1"/>
          <p:nvPr/>
        </p:nvSpPr>
        <p:spPr>
          <a:xfrm>
            <a:off x="752551" y="4496105"/>
            <a:ext cx="2425903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Customer Flow &amp; Access Points</a:t>
            </a:r>
            <a:endParaRPr lang="en-US" sz="1000" dirty="0"/>
          </a:p>
        </p:txBody>
      </p:sp>
      <p:sp>
        <p:nvSpPr>
          <p:cNvPr id="72" name="Shape 46"/>
          <p:cNvSpPr/>
          <p:nvPr/>
        </p:nvSpPr>
        <p:spPr>
          <a:xfrm>
            <a:off x="543154" y="4848149"/>
            <a:ext cx="2419502" cy="857707"/>
          </a:xfrm>
          <a:prstGeom prst="roundRect">
            <a:avLst>
              <a:gd name="adj" fmla="val 18953"/>
            </a:avLst>
          </a:prstGeom>
          <a:solidFill>
            <a:srgbClr val="F9FAFB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73" name="Text 47"/>
          <p:cNvSpPr txBox="1"/>
          <p:nvPr/>
        </p:nvSpPr>
        <p:spPr>
          <a:xfrm>
            <a:off x="666598" y="4972507"/>
            <a:ext cx="2171700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9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Pedway Access</a:t>
            </a:r>
            <a:endParaRPr lang="en-US" sz="900" dirty="0"/>
          </a:p>
        </p:txBody>
      </p:sp>
      <p:sp>
        <p:nvSpPr>
          <p:cNvPr id="74" name="Text 48"/>
          <p:cNvSpPr txBox="1"/>
          <p:nvPr/>
        </p:nvSpPr>
        <p:spPr>
          <a:xfrm>
            <a:off x="666598" y="5195621"/>
            <a:ext cx="2171700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Primary entry</a:t>
            </a:r>
            <a:endParaRPr lang="en-US" sz="800" dirty="0"/>
          </a:p>
        </p:txBody>
      </p:sp>
      <p:sp>
        <p:nvSpPr>
          <p:cNvPr id="75" name="Text 49"/>
          <p:cNvSpPr txBox="1"/>
          <p:nvPr/>
        </p:nvSpPr>
        <p:spPr>
          <a:xfrm>
            <a:off x="1345082" y="5410505"/>
            <a:ext cx="1493215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8C5A32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2,500-3,500 daily </a:t>
            </a:r>
            <a:endParaRPr lang="en-US" sz="900" dirty="0"/>
          </a:p>
        </p:txBody>
      </p:sp>
      <p:pic>
        <p:nvPicPr>
          <p:cNvPr id="76" name="Image 24" descr="preencoded.png">    </p:cNvPr>
          <p:cNvPicPr>
            <a:picLocks noChangeAspect="1"/>
          </p:cNvPicPr>
          <p:nvPr/>
        </p:nvPicPr>
        <p:blipFill>
          <a:blip r:embed="rId25"/>
          <a:srcRect l="0" r="0" t="-5544" b="-5544"/>
          <a:stretch/>
        </p:blipFill>
        <p:spPr>
          <a:xfrm>
            <a:off x="3145536" y="5210251"/>
            <a:ext cx="105156" cy="133502"/>
          </a:xfrm>
          <a:prstGeom prst="rect">
            <a:avLst/>
          </a:prstGeom>
        </p:spPr>
      </p:pic>
      <p:sp>
        <p:nvSpPr>
          <p:cNvPr id="77" name="Shape 50"/>
          <p:cNvSpPr/>
          <p:nvPr/>
        </p:nvSpPr>
        <p:spPr>
          <a:xfrm>
            <a:off x="3440887" y="4848149"/>
            <a:ext cx="2419502" cy="857707"/>
          </a:xfrm>
          <a:prstGeom prst="roundRect">
            <a:avLst>
              <a:gd name="adj" fmla="val 18953"/>
            </a:avLst>
          </a:prstGeom>
          <a:solidFill>
            <a:srgbClr val="F9FAFB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78" name="Text 51"/>
          <p:cNvSpPr txBox="1"/>
          <p:nvPr/>
        </p:nvSpPr>
        <p:spPr>
          <a:xfrm>
            <a:off x="3564331" y="4972507"/>
            <a:ext cx="2171700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9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Queue Area</a:t>
            </a:r>
            <a:endParaRPr lang="en-US" sz="900" dirty="0"/>
          </a:p>
        </p:txBody>
      </p:sp>
      <p:sp>
        <p:nvSpPr>
          <p:cNvPr id="79" name="Text 52"/>
          <p:cNvSpPr txBox="1"/>
          <p:nvPr/>
        </p:nvSpPr>
        <p:spPr>
          <a:xfrm>
            <a:off x="3564331" y="5195621"/>
            <a:ext cx="2171700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Order placement</a:t>
            </a:r>
            <a:endParaRPr lang="en-US" sz="800" dirty="0"/>
          </a:p>
        </p:txBody>
      </p:sp>
      <p:sp>
        <p:nvSpPr>
          <p:cNvPr id="80" name="Text 53"/>
          <p:cNvSpPr txBox="1"/>
          <p:nvPr/>
        </p:nvSpPr>
        <p:spPr>
          <a:xfrm>
            <a:off x="4416552" y="5410505"/>
            <a:ext cx="1319479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8C5A32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&lt;5 min wait </a:t>
            </a:r>
            <a:endParaRPr lang="en-US" sz="900" dirty="0"/>
          </a:p>
        </p:txBody>
      </p:sp>
      <p:pic>
        <p:nvPicPr>
          <p:cNvPr id="81" name="Image 25" descr="preencoded.png">    </p:cNvPr>
          <p:cNvPicPr>
            <a:picLocks noChangeAspect="1"/>
          </p:cNvPicPr>
          <p:nvPr/>
        </p:nvPicPr>
        <p:blipFill>
          <a:blip r:embed="rId26"/>
          <a:srcRect l="0" r="0" t="-5544" b="-5544"/>
          <a:stretch/>
        </p:blipFill>
        <p:spPr>
          <a:xfrm>
            <a:off x="6043270" y="5210251"/>
            <a:ext cx="105156" cy="133502"/>
          </a:xfrm>
          <a:prstGeom prst="rect">
            <a:avLst/>
          </a:prstGeom>
        </p:spPr>
      </p:pic>
      <p:sp>
        <p:nvSpPr>
          <p:cNvPr id="82" name="Shape 54"/>
          <p:cNvSpPr/>
          <p:nvPr/>
        </p:nvSpPr>
        <p:spPr>
          <a:xfrm>
            <a:off x="6338621" y="4848149"/>
            <a:ext cx="2419502" cy="857707"/>
          </a:xfrm>
          <a:prstGeom prst="roundRect">
            <a:avLst>
              <a:gd name="adj" fmla="val 18953"/>
            </a:avLst>
          </a:prstGeom>
          <a:solidFill>
            <a:srgbClr val="F9FAFB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83" name="Text 55"/>
          <p:cNvSpPr txBox="1"/>
          <p:nvPr/>
        </p:nvSpPr>
        <p:spPr>
          <a:xfrm>
            <a:off x="6462979" y="4972507"/>
            <a:ext cx="2171700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9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Production</a:t>
            </a:r>
            <a:endParaRPr lang="en-US" sz="900" dirty="0"/>
          </a:p>
        </p:txBody>
      </p:sp>
      <p:sp>
        <p:nvSpPr>
          <p:cNvPr id="84" name="Text 56"/>
          <p:cNvSpPr txBox="1"/>
          <p:nvPr/>
        </p:nvSpPr>
        <p:spPr>
          <a:xfrm>
            <a:off x="6462979" y="5195621"/>
            <a:ext cx="2171700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Assembly &amp; prep</a:t>
            </a:r>
            <a:endParaRPr lang="en-US" sz="800" dirty="0"/>
          </a:p>
        </p:txBody>
      </p:sp>
      <p:sp>
        <p:nvSpPr>
          <p:cNvPr id="85" name="Text 57"/>
          <p:cNvSpPr txBox="1"/>
          <p:nvPr/>
        </p:nvSpPr>
        <p:spPr>
          <a:xfrm>
            <a:off x="7260336" y="5410505"/>
            <a:ext cx="1374343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8C5A32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2-line system </a:t>
            </a:r>
            <a:endParaRPr lang="en-US" sz="900" dirty="0"/>
          </a:p>
        </p:txBody>
      </p:sp>
      <p:pic>
        <p:nvPicPr>
          <p:cNvPr id="86" name="Image 26" descr="preencoded.png">    </p:cNvPr>
          <p:cNvPicPr>
            <a:picLocks noChangeAspect="1"/>
          </p:cNvPicPr>
          <p:nvPr/>
        </p:nvPicPr>
        <p:blipFill>
          <a:blip r:embed="rId27"/>
          <a:srcRect l="0" r="0" t="-5544" b="-5544"/>
          <a:stretch/>
        </p:blipFill>
        <p:spPr>
          <a:xfrm>
            <a:off x="8941918" y="5210251"/>
            <a:ext cx="105156" cy="133502"/>
          </a:xfrm>
          <a:prstGeom prst="rect">
            <a:avLst/>
          </a:prstGeom>
        </p:spPr>
      </p:pic>
      <p:sp>
        <p:nvSpPr>
          <p:cNvPr id="87" name="Shape 58"/>
          <p:cNvSpPr/>
          <p:nvPr/>
        </p:nvSpPr>
        <p:spPr>
          <a:xfrm>
            <a:off x="9237269" y="4848149"/>
            <a:ext cx="2419502" cy="857707"/>
          </a:xfrm>
          <a:prstGeom prst="roundRect">
            <a:avLst>
              <a:gd name="adj" fmla="val 18953"/>
            </a:avLst>
          </a:prstGeom>
          <a:solidFill>
            <a:srgbClr val="F9FAFB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88" name="Text 59"/>
          <p:cNvSpPr txBox="1"/>
          <p:nvPr/>
        </p:nvSpPr>
        <p:spPr>
          <a:xfrm>
            <a:off x="9360713" y="4972507"/>
            <a:ext cx="2171700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9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Pickup</a:t>
            </a:r>
            <a:endParaRPr lang="en-US" sz="900" dirty="0"/>
          </a:p>
        </p:txBody>
      </p:sp>
      <p:sp>
        <p:nvSpPr>
          <p:cNvPr id="89" name="Text 60"/>
          <p:cNvSpPr txBox="1"/>
          <p:nvPr/>
        </p:nvSpPr>
        <p:spPr>
          <a:xfrm>
            <a:off x="9360713" y="5195621"/>
            <a:ext cx="2171700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Order collection</a:t>
            </a:r>
            <a:endParaRPr lang="en-US" sz="800" dirty="0"/>
          </a:p>
        </p:txBody>
      </p:sp>
      <p:sp>
        <p:nvSpPr>
          <p:cNvPr id="90" name="Text 61"/>
          <p:cNvSpPr txBox="1"/>
          <p:nvPr/>
        </p:nvSpPr>
        <p:spPr>
          <a:xfrm>
            <a:off x="10306202" y="5410505"/>
            <a:ext cx="1226210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8C5A32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&lt;60 sec </a:t>
            </a:r>
            <a:endParaRPr lang="en-US" sz="900" dirty="0"/>
          </a:p>
        </p:txBody>
      </p:sp>
      <p:sp>
        <p:nvSpPr>
          <p:cNvPr id="91" name="Shape 62"/>
          <p:cNvSpPr/>
          <p:nvPr/>
        </p:nvSpPr>
        <p:spPr>
          <a:xfrm>
            <a:off x="381305" y="6096305"/>
            <a:ext cx="11430000" cy="743407"/>
          </a:xfrm>
          <a:prstGeom prst="roundRect">
            <a:avLst>
              <a:gd name="adj" fmla="val 25231"/>
            </a:avLst>
          </a:prstGeom>
          <a:solidFill>
            <a:srgbClr val="FEF3E2"/>
          </a:solidFill>
          <a:ln w="12700">
            <a:solidFill>
              <a:srgbClr val="FCD34D"/>
            </a:solidFill>
            <a:prstDash val="solid"/>
          </a:ln>
        </p:spPr>
      </p:sp>
      <p:sp>
        <p:nvSpPr>
          <p:cNvPr id="92" name="Shape 63"/>
          <p:cNvSpPr/>
          <p:nvPr/>
        </p:nvSpPr>
        <p:spPr>
          <a:xfrm>
            <a:off x="619049" y="6274613"/>
            <a:ext cx="381305" cy="381305"/>
          </a:xfrm>
          <a:prstGeom prst="roundRect">
            <a:avLst>
              <a:gd name="adj" fmla="val 71942"/>
            </a:avLst>
          </a:prstGeom>
          <a:solidFill>
            <a:srgbClr val="FCD34D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93" name="Image 27" descr="preencoded.png">    </p:cNvPr>
          <p:cNvPicPr>
            <a:picLocks noChangeAspect="1"/>
          </p:cNvPicPr>
          <p:nvPr/>
        </p:nvPicPr>
        <p:blipFill>
          <a:blip r:embed="rId28"/>
          <a:srcRect l="-1773" r="-1773" t="0" b="0"/>
          <a:stretch/>
        </p:blipFill>
        <p:spPr>
          <a:xfrm>
            <a:off x="743407" y="6379769"/>
            <a:ext cx="133502" cy="171907"/>
          </a:xfrm>
          <a:prstGeom prst="rect">
            <a:avLst/>
          </a:prstGeom>
        </p:spPr>
      </p:pic>
      <p:sp>
        <p:nvSpPr>
          <p:cNvPr id="94" name="Text 64"/>
          <p:cNvSpPr txBox="1"/>
          <p:nvPr/>
        </p:nvSpPr>
        <p:spPr>
          <a:xfrm>
            <a:off x="1133856" y="6279185"/>
            <a:ext cx="3372307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b="1" dirty="0">
                <a:solidFill>
                  <a:srgbClr val="92400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Layout Optimization</a:t>
            </a:r>
            <a:endParaRPr lang="en-US" sz="1000" dirty="0"/>
          </a:p>
        </p:txBody>
      </p:sp>
      <p:sp>
        <p:nvSpPr>
          <p:cNvPr id="95" name="Text 65"/>
          <p:cNvSpPr txBox="1"/>
          <p:nvPr/>
        </p:nvSpPr>
        <p:spPr>
          <a:xfrm>
            <a:off x="1133856" y="6479438"/>
            <a:ext cx="3954780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Designed for maximum throughput and customer convenience</a:t>
            </a:r>
            <a:endParaRPr lang="en-US" sz="900" dirty="0"/>
          </a:p>
        </p:txBody>
      </p:sp>
      <p:sp>
        <p:nvSpPr>
          <p:cNvPr id="96" name="Text 66"/>
          <p:cNvSpPr txBox="1"/>
          <p:nvPr/>
        </p:nvSpPr>
        <p:spPr>
          <a:xfrm>
            <a:off x="9514332" y="6258154"/>
            <a:ext cx="829361" cy="2578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85%</a:t>
            </a:r>
            <a:endParaRPr lang="en-US" sz="1300" dirty="0"/>
          </a:p>
        </p:txBody>
      </p:sp>
      <p:sp>
        <p:nvSpPr>
          <p:cNvPr id="97" name="Text 67"/>
          <p:cNvSpPr txBox="1"/>
          <p:nvPr/>
        </p:nvSpPr>
        <p:spPr>
          <a:xfrm>
            <a:off x="9213494" y="6515100"/>
            <a:ext cx="1130198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Space efficiency</a:t>
            </a:r>
            <a:endParaRPr lang="en-US" sz="800" dirty="0"/>
          </a:p>
        </p:txBody>
      </p:sp>
      <p:sp>
        <p:nvSpPr>
          <p:cNvPr id="98" name="Text 68"/>
          <p:cNvSpPr txBox="1"/>
          <p:nvPr/>
        </p:nvSpPr>
        <p:spPr>
          <a:xfrm>
            <a:off x="10722254" y="6258154"/>
            <a:ext cx="857707" cy="2578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&lt;5 min</a:t>
            </a:r>
            <a:endParaRPr lang="en-US" sz="1300" dirty="0"/>
          </a:p>
        </p:txBody>
      </p:sp>
      <p:sp>
        <p:nvSpPr>
          <p:cNvPr id="99" name="Text 69"/>
          <p:cNvSpPr txBox="1"/>
          <p:nvPr/>
        </p:nvSpPr>
        <p:spPr>
          <a:xfrm>
            <a:off x="10382098" y="6515100"/>
            <a:ext cx="1197864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Avg. service time</a:t>
            </a:r>
            <a:endParaRPr lang="en-US" sz="800" dirty="0"/>
          </a:p>
        </p:txBody>
      </p:sp>
      <p:pic>
        <p:nvPicPr>
          <p:cNvPr id="100" name="Image 28" descr="preencoded.png">    </p:cNvPr>
          <p:cNvPicPr>
            <a:picLocks noChangeAspect="1"/>
          </p:cNvPicPr>
          <p:nvPr/>
        </p:nvPicPr>
        <p:blipFill>
          <a:blip r:embed="rId29"/>
          <a:srcRect l="0" r="0" t="-16489" b="-16489"/>
          <a:stretch/>
        </p:blipFill>
        <p:spPr>
          <a:xfrm>
            <a:off x="10596067" y="929030"/>
            <a:ext cx="85954" cy="114300"/>
          </a:xfrm>
          <a:prstGeom prst="rect">
            <a:avLst/>
          </a:prstGeom>
        </p:spPr>
      </p:pic>
      <p:pic>
        <p:nvPicPr>
          <p:cNvPr id="101" name="Image 29" descr="preencoded.png">    </p:cNvPr>
          <p:cNvPicPr>
            <a:picLocks noChangeAspect="1"/>
          </p:cNvPicPr>
          <p:nvPr/>
        </p:nvPicPr>
        <p:blipFill>
          <a:blip r:embed="rId30"/>
          <a:srcRect l="-10160" r="-10160" t="0" b="0"/>
          <a:stretch/>
        </p:blipFill>
        <p:spPr>
          <a:xfrm>
            <a:off x="1171346" y="5434279"/>
            <a:ext cx="85954" cy="114300"/>
          </a:xfrm>
          <a:prstGeom prst="rect">
            <a:avLst/>
          </a:prstGeom>
        </p:spPr>
      </p:pic>
      <p:pic>
        <p:nvPicPr>
          <p:cNvPr id="102" name="Image 30" descr="preencoded.png">    </p:cNvPr>
          <p:cNvPicPr>
            <a:picLocks noChangeAspect="1"/>
          </p:cNvPicPr>
          <p:nvPr/>
        </p:nvPicPr>
        <p:blipFill>
          <a:blip r:embed="rId31"/>
          <a:srcRect l="0" r="0" t="-16489" b="-16489"/>
          <a:stretch/>
        </p:blipFill>
        <p:spPr>
          <a:xfrm>
            <a:off x="4243730" y="5434279"/>
            <a:ext cx="85954" cy="114300"/>
          </a:xfrm>
          <a:prstGeom prst="rect">
            <a:avLst/>
          </a:prstGeom>
        </p:spPr>
      </p:pic>
      <p:pic>
        <p:nvPicPr>
          <p:cNvPr id="103" name="Image 31" descr="preencoded.png">    </p:cNvPr>
          <p:cNvPicPr>
            <a:picLocks noChangeAspect="1"/>
          </p:cNvPicPr>
          <p:nvPr/>
        </p:nvPicPr>
        <p:blipFill>
          <a:blip r:embed="rId32"/>
          <a:srcRect l="0" r="0" t="-33111" b="-33111"/>
          <a:stretch/>
        </p:blipFill>
        <p:spPr>
          <a:xfrm>
            <a:off x="7086600" y="5434279"/>
            <a:ext cx="85954" cy="114300"/>
          </a:xfrm>
          <a:prstGeom prst="rect">
            <a:avLst/>
          </a:prstGeom>
        </p:spPr>
      </p:pic>
      <p:pic>
        <p:nvPicPr>
          <p:cNvPr id="104" name="Image 32" descr="preencoded.png">    </p:cNvPr>
          <p:cNvPicPr>
            <a:picLocks noChangeAspect="1"/>
          </p:cNvPicPr>
          <p:nvPr/>
        </p:nvPicPr>
        <p:blipFill>
          <a:blip r:embed="rId33"/>
          <a:srcRect l="0" r="0" t="-24800" b="-24800"/>
          <a:stretch/>
        </p:blipFill>
        <p:spPr>
          <a:xfrm>
            <a:off x="10132466" y="5434279"/>
            <a:ext cx="85954" cy="114300"/>
          </a:xfrm>
          <a:prstGeom prst="rect">
            <a:avLst/>
          </a:prstGeom>
        </p:spPr>
      </p:pic>
      <p:sp>
        <p:nvSpPr>
          <p:cNvPr id="105" name="Shape 70"/>
          <p:cNvSpPr/>
          <p:nvPr/>
        </p:nvSpPr>
        <p:spPr>
          <a:xfrm>
            <a:off x="0" y="0"/>
            <a:ext cx="12191695" cy="571500"/>
          </a:xfrm>
          <a:prstGeom prst="rect">
            <a:avLst/>
          </a:prstGeom>
          <a:solidFill>
            <a:srgbClr val="FFFFFF"/>
          </a:solidFill>
          <a:ln/>
        </p:spPr>
      </p:sp>
      <p:sp>
        <p:nvSpPr>
          <p:cNvPr id="106" name="Shape 71"/>
          <p:cNvSpPr/>
          <p:nvPr/>
        </p:nvSpPr>
        <p:spPr>
          <a:xfrm>
            <a:off x="0" y="562356"/>
            <a:ext cx="12191695" cy="9144"/>
          </a:xfrm>
          <a:prstGeom prst="rect">
            <a:avLst/>
          </a:prstGeom>
          <a:solidFill>
            <a:srgbClr val="E5E7EB"/>
          </a:solidFill>
          <a:ln w="12700">
            <a:solidFill>
              <a:srgbClr val="E5E7EB">
                <a:alpha val="0"/>
              </a:srgbClr>
            </a:solidFill>
            <a:prstDash val="solid"/>
          </a:ln>
        </p:spPr>
      </p:sp>
      <p:sp>
        <p:nvSpPr>
          <p:cNvPr id="107" name="Shape 72"/>
          <p:cNvSpPr/>
          <p:nvPr/>
        </p:nvSpPr>
        <p:spPr>
          <a:xfrm>
            <a:off x="381305" y="166421"/>
            <a:ext cx="228600" cy="228600"/>
          </a:xfrm>
          <a:prstGeom prst="roundRect">
            <a:avLst>
              <a:gd name="adj" fmla="val 133333"/>
            </a:avLst>
          </a:prstGeom>
          <a:solidFill>
            <a:srgbClr val="8C5A3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108" name="Image 33" descr="preencoded.png">    </p:cNvPr>
          <p:cNvPicPr>
            <a:picLocks noChangeAspect="1"/>
          </p:cNvPicPr>
          <p:nvPr/>
        </p:nvPicPr>
        <p:blipFill>
          <a:blip r:embed="rId34"/>
          <a:srcRect l="0" r="0" t="-20482" b="-20482"/>
          <a:stretch/>
        </p:blipFill>
        <p:spPr>
          <a:xfrm>
            <a:off x="457200" y="233172"/>
            <a:ext cx="75895" cy="95098"/>
          </a:xfrm>
          <a:prstGeom prst="rect">
            <a:avLst/>
          </a:prstGeom>
        </p:spPr>
      </p:pic>
      <p:sp>
        <p:nvSpPr>
          <p:cNvPr id="109" name="Text 73"/>
          <p:cNvSpPr txBox="1"/>
          <p:nvPr/>
        </p:nvSpPr>
        <p:spPr>
          <a:xfrm>
            <a:off x="724205" y="188366"/>
            <a:ext cx="2067458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THRESHLD STRATEGIC PLANNING</a:t>
            </a:r>
            <a:endParaRPr lang="en-US" sz="900" dirty="0"/>
          </a:p>
        </p:txBody>
      </p:sp>
      <p:sp>
        <p:nvSpPr>
          <p:cNvPr id="110" name="Text 74"/>
          <p:cNvSpPr txBox="1"/>
          <p:nvPr/>
        </p:nvSpPr>
        <p:spPr>
          <a:xfrm>
            <a:off x="10049256" y="202082"/>
            <a:ext cx="505663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May 2026</a:t>
            </a:r>
            <a:endParaRPr lang="en-US" sz="800" dirty="0"/>
          </a:p>
        </p:txBody>
      </p:sp>
      <p:sp>
        <p:nvSpPr>
          <p:cNvPr id="111" name="Text 75"/>
          <p:cNvSpPr txBox="1"/>
          <p:nvPr/>
        </p:nvSpPr>
        <p:spPr>
          <a:xfrm>
            <a:off x="10777118" y="202082"/>
            <a:ext cx="63094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|</a:t>
            </a:r>
            <a:endParaRPr lang="en-US" sz="800" dirty="0"/>
          </a:p>
        </p:txBody>
      </p:sp>
      <p:sp>
        <p:nvSpPr>
          <p:cNvPr id="112" name="Text 76"/>
          <p:cNvSpPr txBox="1"/>
          <p:nvPr/>
        </p:nvSpPr>
        <p:spPr>
          <a:xfrm>
            <a:off x="11040466" y="202082"/>
            <a:ext cx="771754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CONFIDENTIAL</a:t>
            </a:r>
            <a:endParaRPr lang="en-US" sz="800" dirty="0"/>
          </a:p>
        </p:txBody>
      </p:sp>
      <p:sp>
        <p:nvSpPr>
          <p:cNvPr id="113" name="Shape 77"/>
          <p:cNvSpPr/>
          <p:nvPr/>
        </p:nvSpPr>
        <p:spPr>
          <a:xfrm>
            <a:off x="0" y="6381598"/>
            <a:ext cx="12191695" cy="476402"/>
          </a:xfrm>
          <a:prstGeom prst="rect">
            <a:avLst/>
          </a:prstGeom>
          <a:solidFill>
            <a:srgbClr val="FFFFFF"/>
          </a:solidFill>
          <a:ln/>
        </p:spPr>
      </p:sp>
      <p:sp>
        <p:nvSpPr>
          <p:cNvPr id="114" name="Shape 78"/>
          <p:cNvSpPr/>
          <p:nvPr/>
        </p:nvSpPr>
        <p:spPr>
          <a:xfrm>
            <a:off x="0" y="6381598"/>
            <a:ext cx="12191695" cy="9144"/>
          </a:xfrm>
          <a:prstGeom prst="rect">
            <a:avLst/>
          </a:prstGeom>
          <a:solidFill>
            <a:srgbClr val="E5E7EB"/>
          </a:solidFill>
          <a:ln w="12700">
            <a:solidFill>
              <a:srgbClr val="E5E7EB">
                <a:alpha val="0"/>
              </a:srgbClr>
            </a:solidFill>
            <a:prstDash val="solid"/>
          </a:ln>
        </p:spPr>
      </p:sp>
      <p:sp>
        <p:nvSpPr>
          <p:cNvPr id="115" name="Text 79"/>
          <p:cNvSpPr txBox="1"/>
          <p:nvPr/>
        </p:nvSpPr>
        <p:spPr>
          <a:xfrm>
            <a:off x="381305" y="6546190"/>
            <a:ext cx="1723644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Strategic Planning Document</a:t>
            </a:r>
            <a:endParaRPr lang="en-US" sz="800" dirty="0"/>
          </a:p>
        </p:txBody>
      </p:sp>
      <p:sp>
        <p:nvSpPr>
          <p:cNvPr id="116" name="Text 80"/>
          <p:cNvSpPr txBox="1"/>
          <p:nvPr/>
        </p:nvSpPr>
        <p:spPr>
          <a:xfrm>
            <a:off x="2048256" y="6546190"/>
            <a:ext cx="63094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|</a:t>
            </a:r>
            <a:endParaRPr lang="en-US" sz="800" dirty="0"/>
          </a:p>
        </p:txBody>
      </p:sp>
      <p:sp>
        <p:nvSpPr>
          <p:cNvPr id="117" name="Text 81"/>
          <p:cNvSpPr txBox="1"/>
          <p:nvPr/>
        </p:nvSpPr>
        <p:spPr>
          <a:xfrm>
            <a:off x="2311603" y="6546190"/>
            <a:ext cx="920801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Page 12 of 24</a:t>
            </a:r>
            <a:endParaRPr lang="en-US" sz="800" dirty="0"/>
          </a:p>
        </p:txBody>
      </p:sp>
      <p:sp>
        <p:nvSpPr>
          <p:cNvPr id="118" name="Text 82"/>
          <p:cNvSpPr txBox="1"/>
          <p:nvPr/>
        </p:nvSpPr>
        <p:spPr>
          <a:xfrm>
            <a:off x="10296144" y="6577279"/>
            <a:ext cx="1814170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Prepared by Threshld Strategy</a:t>
            </a:r>
            <a:endParaRPr lang="en-US" sz="8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6F7F4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-1" b="-1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4" name="Text 1"/>
          <p:cNvSpPr txBox="1"/>
          <p:nvPr/>
        </p:nvSpPr>
        <p:spPr>
          <a:xfrm>
            <a:off x="571500" y="1000354"/>
            <a:ext cx="5896966" cy="5148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2700" b="1" dirty="0">
                <a:solidFill>
                  <a:srgbClr val="1F2937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Component / Product Matrix</a:t>
            </a:r>
            <a:endParaRPr lang="en-US" sz="2700" dirty="0"/>
          </a:p>
        </p:txBody>
      </p:sp>
      <p:sp>
        <p:nvSpPr>
          <p:cNvPr id="5" name="Shape 2"/>
          <p:cNvSpPr/>
          <p:nvPr/>
        </p:nvSpPr>
        <p:spPr>
          <a:xfrm>
            <a:off x="10342778" y="1107338"/>
            <a:ext cx="1285646" cy="304495"/>
          </a:xfrm>
          <a:prstGeom prst="roundRect">
            <a:avLst>
              <a:gd name="adj" fmla="val 75075"/>
            </a:avLst>
          </a:prstGeom>
          <a:solidFill>
            <a:srgbClr val="8C5A3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6" name="Text 3"/>
          <p:cNvSpPr txBox="1"/>
          <p:nvPr/>
        </p:nvSpPr>
        <p:spPr>
          <a:xfrm>
            <a:off x="10342778" y="1107338"/>
            <a:ext cx="1286561" cy="30541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139700" tIns="63500" rIns="139700" bIns="6350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Product Strategy </a:t>
            </a:r>
            <a:endParaRPr lang="en-US" sz="900" dirty="0"/>
          </a:p>
        </p:txBody>
      </p:sp>
      <p:sp>
        <p:nvSpPr>
          <p:cNvPr id="7" name="Text 4"/>
          <p:cNvSpPr txBox="1"/>
          <p:nvPr/>
        </p:nvSpPr>
        <p:spPr>
          <a:xfrm>
            <a:off x="571500" y="1571854"/>
            <a:ext cx="1104961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Complete product portfolio across dayparts, pricing tiers, and strategic add-ons for Bell Tower pedway location.</a:t>
            </a:r>
            <a:endParaRPr lang="en-US" sz="1200" dirty="0"/>
          </a:p>
        </p:txBody>
      </p:sp>
      <p:sp>
        <p:nvSpPr>
          <p:cNvPr id="8" name="Shape 5"/>
          <p:cNvSpPr/>
          <p:nvPr/>
        </p:nvSpPr>
        <p:spPr>
          <a:xfrm>
            <a:off x="571500" y="1975104"/>
            <a:ext cx="11048695" cy="3200400"/>
          </a:xfrm>
          <a:prstGeom prst="roundRect">
            <a:avLst>
              <a:gd name="adj" fmla="val 1361"/>
            </a:avLst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9" name="Text 6"/>
          <p:cNvSpPr txBox="1"/>
          <p:nvPr/>
        </p:nvSpPr>
        <p:spPr>
          <a:xfrm>
            <a:off x="586130" y="1989734"/>
            <a:ext cx="1324051" cy="372161"/>
          </a:xfrm>
          <a:prstGeom prst="rect">
            <a:avLst/>
          </a:prstGeom>
          <a:solidFill>
            <a:srgbClr val="F8F9FA"/>
          </a:solidFill>
          <a:ln w="12700">
            <a:solidFill>
              <a:srgbClr val="E5E7EB"/>
            </a:solidFill>
          </a:ln>
        </p:spPr>
        <p:txBody>
          <a:bodyPr wrap="square" lIns="114300" tIns="101600" rIns="114300" bIns="10160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Daypart</a:t>
            </a:r>
            <a:endParaRPr lang="en-US" sz="900" dirty="0"/>
          </a:p>
        </p:txBody>
      </p:sp>
      <p:sp>
        <p:nvSpPr>
          <p:cNvPr id="10" name="Text 7"/>
          <p:cNvSpPr txBox="1"/>
          <p:nvPr/>
        </p:nvSpPr>
        <p:spPr>
          <a:xfrm>
            <a:off x="1908353" y="1989734"/>
            <a:ext cx="3086100" cy="372161"/>
          </a:xfrm>
          <a:prstGeom prst="rect">
            <a:avLst/>
          </a:prstGeom>
          <a:solidFill>
            <a:srgbClr val="F8F9FA"/>
          </a:solidFill>
          <a:ln w="12700">
            <a:solidFill>
              <a:srgbClr val="E5E7EB"/>
            </a:solidFill>
          </a:ln>
        </p:spPr>
        <p:txBody>
          <a:bodyPr wrap="square" lIns="114300" tIns="101600" rIns="114300" bIns="10160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Products</a:t>
            </a:r>
            <a:endParaRPr lang="en-US" sz="900" dirty="0"/>
          </a:p>
        </p:txBody>
      </p:sp>
      <p:sp>
        <p:nvSpPr>
          <p:cNvPr id="11" name="Text 8"/>
          <p:cNvSpPr txBox="1"/>
          <p:nvPr/>
        </p:nvSpPr>
        <p:spPr>
          <a:xfrm>
            <a:off x="4993538" y="1989734"/>
            <a:ext cx="1657807" cy="372161"/>
          </a:xfrm>
          <a:prstGeom prst="rect">
            <a:avLst/>
          </a:prstGeom>
          <a:solidFill>
            <a:srgbClr val="F8F9FA"/>
          </a:solidFill>
          <a:ln w="12700">
            <a:solidFill>
              <a:srgbClr val="E5E7EB"/>
            </a:solidFill>
          </a:ln>
        </p:spPr>
        <p:txBody>
          <a:bodyPr wrap="square" lIns="114300" tIns="101600" rIns="114300" bIns="10160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Price</a:t>
            </a:r>
            <a:endParaRPr lang="en-US" sz="900" dirty="0"/>
          </a:p>
        </p:txBody>
      </p:sp>
      <p:sp>
        <p:nvSpPr>
          <p:cNvPr id="12" name="Text 9"/>
          <p:cNvSpPr txBox="1"/>
          <p:nvPr/>
        </p:nvSpPr>
        <p:spPr>
          <a:xfrm>
            <a:off x="6646774" y="1989734"/>
            <a:ext cx="2210105" cy="372161"/>
          </a:xfrm>
          <a:prstGeom prst="rect">
            <a:avLst/>
          </a:prstGeom>
          <a:solidFill>
            <a:srgbClr val="F8F9FA"/>
          </a:solidFill>
          <a:ln w="12700">
            <a:solidFill>
              <a:srgbClr val="E5E7EB"/>
            </a:solidFill>
          </a:ln>
        </p:spPr>
        <p:txBody>
          <a:bodyPr wrap="square" lIns="114300" tIns="101600" rIns="114300" bIns="10160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Target</a:t>
            </a:r>
            <a:endParaRPr lang="en-US" sz="900" dirty="0"/>
          </a:p>
        </p:txBody>
      </p:sp>
      <p:sp>
        <p:nvSpPr>
          <p:cNvPr id="13" name="Text 10"/>
          <p:cNvSpPr txBox="1"/>
          <p:nvPr/>
        </p:nvSpPr>
        <p:spPr>
          <a:xfrm>
            <a:off x="8850478" y="1989734"/>
            <a:ext cx="1657807" cy="372161"/>
          </a:xfrm>
          <a:prstGeom prst="rect">
            <a:avLst/>
          </a:prstGeom>
          <a:solidFill>
            <a:srgbClr val="F8F9FA"/>
          </a:solidFill>
          <a:ln w="12700">
            <a:solidFill>
              <a:srgbClr val="E5E7EB"/>
            </a:solidFill>
          </a:ln>
        </p:spPr>
        <p:txBody>
          <a:bodyPr wrap="square" lIns="114300" tIns="101600" rIns="114300" bIns="10160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Status</a:t>
            </a:r>
            <a:endParaRPr lang="en-US" sz="900" dirty="0"/>
          </a:p>
        </p:txBody>
      </p:sp>
      <p:sp>
        <p:nvSpPr>
          <p:cNvPr id="14" name="Text 11"/>
          <p:cNvSpPr txBox="1"/>
          <p:nvPr/>
        </p:nvSpPr>
        <p:spPr>
          <a:xfrm>
            <a:off x="10503713" y="1989734"/>
            <a:ext cx="1105510" cy="372161"/>
          </a:xfrm>
          <a:prstGeom prst="rect">
            <a:avLst/>
          </a:prstGeom>
          <a:solidFill>
            <a:srgbClr val="F8F9FA"/>
          </a:solidFill>
          <a:ln w="12700">
            <a:solidFill>
              <a:srgbClr val="E5E7EB"/>
            </a:solidFill>
          </a:ln>
        </p:spPr>
        <p:txBody>
          <a:bodyPr wrap="square" lIns="114300" tIns="101600" rIns="114300" bIns="10160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Role</a:t>
            </a:r>
            <a:endParaRPr lang="en-US" sz="900" dirty="0"/>
          </a:p>
        </p:txBody>
      </p:sp>
      <p:sp>
        <p:nvSpPr>
          <p:cNvPr id="15" name="Shape 12"/>
          <p:cNvSpPr/>
          <p:nvPr/>
        </p:nvSpPr>
        <p:spPr>
          <a:xfrm>
            <a:off x="586130" y="2360981"/>
            <a:ext cx="1324051" cy="705002"/>
          </a:xfrm>
          <a:prstGeom prst="rect">
            <a:avLst/>
          </a:prstGeom>
          <a:noFill/>
          <a:ln w="12700">
            <a:solidFill>
              <a:srgbClr val="E5E7EB"/>
            </a:solidFill>
            <a:prstDash val="solid"/>
          </a:ln>
        </p:spPr>
      </p:sp>
      <p:pic>
        <p:nvPicPr>
          <p:cNvPr id="16" name="Image 1" descr="preencoded.png">    </p:cNvPr>
          <p:cNvPicPr>
            <a:picLocks noChangeAspect="1"/>
          </p:cNvPicPr>
          <p:nvPr/>
        </p:nvPicPr>
        <p:blipFill>
          <a:blip r:embed="rId2"/>
          <a:srcRect l="0" r="0" t="-13478" b="-13478"/>
          <a:stretch/>
        </p:blipFill>
        <p:spPr>
          <a:xfrm>
            <a:off x="705002" y="2544775"/>
            <a:ext cx="105156" cy="133502"/>
          </a:xfrm>
          <a:prstGeom prst="rect">
            <a:avLst/>
          </a:prstGeom>
        </p:spPr>
      </p:pic>
      <p:sp>
        <p:nvSpPr>
          <p:cNvPr id="17" name="Text 13"/>
          <p:cNvSpPr txBox="1"/>
          <p:nvPr/>
        </p:nvSpPr>
        <p:spPr>
          <a:xfrm>
            <a:off x="886054" y="2461565"/>
            <a:ext cx="693115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Breakfast</a:t>
            </a:r>
            <a:endParaRPr lang="en-US" sz="800" dirty="0"/>
          </a:p>
        </p:txBody>
      </p:sp>
      <p:sp>
        <p:nvSpPr>
          <p:cNvPr id="18" name="Text 14"/>
          <p:cNvSpPr txBox="1"/>
          <p:nvPr/>
        </p:nvSpPr>
        <p:spPr>
          <a:xfrm>
            <a:off x="886054" y="2614270"/>
            <a:ext cx="710489" cy="1527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7:30-10:30</a:t>
            </a:r>
            <a:endParaRPr lang="en-US" sz="800" dirty="0"/>
          </a:p>
        </p:txBody>
      </p:sp>
      <p:sp>
        <p:nvSpPr>
          <p:cNvPr id="19" name="Shape 15"/>
          <p:cNvSpPr/>
          <p:nvPr/>
        </p:nvSpPr>
        <p:spPr>
          <a:xfrm>
            <a:off x="1908353" y="2360981"/>
            <a:ext cx="3086100" cy="705002"/>
          </a:xfrm>
          <a:prstGeom prst="rect">
            <a:avLst/>
          </a:prstGeom>
          <a:noFill/>
          <a:ln w="12700">
            <a:solidFill>
              <a:srgbClr val="E5E7EB"/>
            </a:solidFill>
            <a:prstDash val="solid"/>
          </a:ln>
        </p:spPr>
      </p:sp>
      <p:sp>
        <p:nvSpPr>
          <p:cNvPr id="20" name="Text 16"/>
          <p:cNvSpPr txBox="1"/>
          <p:nvPr/>
        </p:nvSpPr>
        <p:spPr>
          <a:xfrm>
            <a:off x="2027225" y="2461565"/>
            <a:ext cx="2848356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• Grick Middle + coffee bundle ($9.50)</a:t>
            </a:r>
            <a:endParaRPr lang="en-US" sz="800" dirty="0"/>
          </a:p>
        </p:txBody>
      </p:sp>
      <p:sp>
        <p:nvSpPr>
          <p:cNvPr id="21" name="Text 17"/>
          <p:cNvSpPr txBox="1"/>
          <p:nvPr/>
        </p:nvSpPr>
        <p:spPr>
          <a:xfrm>
            <a:off x="2027225" y="2633472"/>
            <a:ext cx="2848356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• Vegan breakfast wrap ($11.00)</a:t>
            </a:r>
            <a:endParaRPr lang="en-US" sz="800" dirty="0"/>
          </a:p>
        </p:txBody>
      </p:sp>
      <p:sp>
        <p:nvSpPr>
          <p:cNvPr id="22" name="Text 18"/>
          <p:cNvSpPr txBox="1"/>
          <p:nvPr/>
        </p:nvSpPr>
        <p:spPr>
          <a:xfrm>
            <a:off x="2027225" y="2806294"/>
            <a:ext cx="2848356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• Pastry add-on ($2.50)</a:t>
            </a:r>
            <a:endParaRPr lang="en-US" sz="800" dirty="0"/>
          </a:p>
        </p:txBody>
      </p:sp>
      <p:sp>
        <p:nvSpPr>
          <p:cNvPr id="23" name="Text 19"/>
          <p:cNvSpPr txBox="1"/>
          <p:nvPr/>
        </p:nvSpPr>
        <p:spPr>
          <a:xfrm>
            <a:off x="4993538" y="2360981"/>
            <a:ext cx="1657807" cy="705002"/>
          </a:xfrm>
          <a:prstGeom prst="rect">
            <a:avLst/>
          </a:prstGeom>
          <a:noFill/>
          <a:ln w="12700">
            <a:solidFill>
              <a:srgbClr val="E5E7EB"/>
            </a:solidFill>
          </a:ln>
        </p:spPr>
        <p:txBody>
          <a:bodyPr wrap="square" lIns="114300" tIns="101600" rIns="114300" bIns="101600" rtlCol="0" anchor="ctr"/>
          <a:lstStyle/>
          <a:p>
            <a:pPr algn="l" indent="0" marL="0">
              <a:buNone/>
            </a:pPr>
            <a:r>
              <a:rPr lang="en-US" sz="800" b="1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$9.50-$12.00</a:t>
            </a:r>
            <a:endParaRPr lang="en-US" sz="800" dirty="0"/>
          </a:p>
        </p:txBody>
      </p:sp>
      <p:sp>
        <p:nvSpPr>
          <p:cNvPr id="24" name="Shape 20"/>
          <p:cNvSpPr/>
          <p:nvPr/>
        </p:nvSpPr>
        <p:spPr>
          <a:xfrm>
            <a:off x="6646774" y="2360981"/>
            <a:ext cx="2210105" cy="705002"/>
          </a:xfrm>
          <a:prstGeom prst="rect">
            <a:avLst/>
          </a:prstGeom>
          <a:noFill/>
          <a:ln w="12700">
            <a:solidFill>
              <a:srgbClr val="E5E7EB"/>
            </a:solidFill>
            <a:prstDash val="solid"/>
          </a:ln>
        </p:spPr>
      </p:sp>
      <p:sp>
        <p:nvSpPr>
          <p:cNvPr id="25" name="Text 21"/>
          <p:cNvSpPr txBox="1"/>
          <p:nvPr/>
        </p:nvSpPr>
        <p:spPr>
          <a:xfrm>
            <a:off x="6765646" y="2461565"/>
            <a:ext cx="2248510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Morning commuters, office workers</a:t>
            </a:r>
            <a:endParaRPr lang="en-US" sz="800" dirty="0"/>
          </a:p>
        </p:txBody>
      </p:sp>
      <p:sp>
        <p:nvSpPr>
          <p:cNvPr id="26" name="Shape 22"/>
          <p:cNvSpPr/>
          <p:nvPr/>
        </p:nvSpPr>
        <p:spPr>
          <a:xfrm>
            <a:off x="8850478" y="2360981"/>
            <a:ext cx="1657807" cy="705002"/>
          </a:xfrm>
          <a:prstGeom prst="rect">
            <a:avLst/>
          </a:prstGeom>
          <a:noFill/>
          <a:ln w="12700">
            <a:solidFill>
              <a:srgbClr val="E5E7EB"/>
            </a:solidFill>
            <a:prstDash val="solid"/>
          </a:ln>
        </p:spPr>
      </p:sp>
      <p:sp>
        <p:nvSpPr>
          <p:cNvPr id="27" name="Shape 23"/>
          <p:cNvSpPr/>
          <p:nvPr/>
        </p:nvSpPr>
        <p:spPr>
          <a:xfrm>
            <a:off x="10503713" y="2360981"/>
            <a:ext cx="1104595" cy="705002"/>
          </a:xfrm>
          <a:prstGeom prst="rect">
            <a:avLst/>
          </a:prstGeom>
          <a:noFill/>
          <a:ln w="12700">
            <a:solidFill>
              <a:srgbClr val="E5E7EB"/>
            </a:solidFill>
            <a:prstDash val="solid"/>
          </a:ln>
        </p:spPr>
      </p:sp>
      <p:sp>
        <p:nvSpPr>
          <p:cNvPr id="28" name="Text 24"/>
          <p:cNvSpPr txBox="1"/>
          <p:nvPr/>
        </p:nvSpPr>
        <p:spPr>
          <a:xfrm>
            <a:off x="10622585" y="2461565"/>
            <a:ext cx="1050646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Traffic anchor</a:t>
            </a:r>
            <a:endParaRPr lang="en-US" sz="800" dirty="0"/>
          </a:p>
        </p:txBody>
      </p:sp>
      <p:sp>
        <p:nvSpPr>
          <p:cNvPr id="29" name="Shape 25"/>
          <p:cNvSpPr/>
          <p:nvPr/>
        </p:nvSpPr>
        <p:spPr>
          <a:xfrm>
            <a:off x="586130" y="3059582"/>
            <a:ext cx="1324051" cy="705002"/>
          </a:xfrm>
          <a:prstGeom prst="rect">
            <a:avLst/>
          </a:prstGeom>
          <a:noFill/>
          <a:ln w="12700">
            <a:solidFill>
              <a:srgbClr val="E5E7EB"/>
            </a:solidFill>
            <a:prstDash val="solid"/>
          </a:ln>
        </p:spPr>
      </p:sp>
      <p:pic>
        <p:nvPicPr>
          <p:cNvPr id="30" name="Image 2" descr="preencoded.png">    </p:cNvPr>
          <p:cNvPicPr>
            <a:picLocks noChangeAspect="1"/>
          </p:cNvPicPr>
          <p:nvPr/>
        </p:nvPicPr>
        <p:blipFill>
          <a:blip r:embed="rId3"/>
          <a:srcRect l="0" r="0" t="-5544" b="-5544"/>
          <a:stretch/>
        </p:blipFill>
        <p:spPr>
          <a:xfrm>
            <a:off x="705002" y="3242462"/>
            <a:ext cx="105156" cy="133502"/>
          </a:xfrm>
          <a:prstGeom prst="rect">
            <a:avLst/>
          </a:prstGeom>
        </p:spPr>
      </p:pic>
      <p:sp>
        <p:nvSpPr>
          <p:cNvPr id="31" name="Text 26"/>
          <p:cNvSpPr txBox="1"/>
          <p:nvPr/>
        </p:nvSpPr>
        <p:spPr>
          <a:xfrm>
            <a:off x="886054" y="3159252"/>
            <a:ext cx="571500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Lunch</a:t>
            </a:r>
            <a:endParaRPr lang="en-US" sz="800" dirty="0"/>
          </a:p>
        </p:txBody>
      </p:sp>
      <p:sp>
        <p:nvSpPr>
          <p:cNvPr id="32" name="Text 27"/>
          <p:cNvSpPr txBox="1"/>
          <p:nvPr/>
        </p:nvSpPr>
        <p:spPr>
          <a:xfrm>
            <a:off x="886054" y="3312871"/>
            <a:ext cx="777240" cy="1527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11:00-14:00</a:t>
            </a:r>
            <a:endParaRPr lang="en-US" sz="800" dirty="0"/>
          </a:p>
        </p:txBody>
      </p:sp>
      <p:sp>
        <p:nvSpPr>
          <p:cNvPr id="33" name="Shape 28"/>
          <p:cNvSpPr/>
          <p:nvPr/>
        </p:nvSpPr>
        <p:spPr>
          <a:xfrm>
            <a:off x="1908353" y="3059582"/>
            <a:ext cx="3086100" cy="705002"/>
          </a:xfrm>
          <a:prstGeom prst="rect">
            <a:avLst/>
          </a:prstGeom>
          <a:noFill/>
          <a:ln w="12700">
            <a:solidFill>
              <a:srgbClr val="E5E7EB"/>
            </a:solidFill>
            <a:prstDash val="solid"/>
          </a:ln>
        </p:spPr>
      </p:sp>
      <p:sp>
        <p:nvSpPr>
          <p:cNvPr id="34" name="Text 29"/>
          <p:cNvSpPr txBox="1"/>
          <p:nvPr/>
        </p:nvSpPr>
        <p:spPr>
          <a:xfrm>
            <a:off x="2027225" y="3159252"/>
            <a:ext cx="2848356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• Chef Beef ($12.50)</a:t>
            </a:r>
            <a:endParaRPr lang="en-US" sz="800" dirty="0"/>
          </a:p>
        </p:txBody>
      </p:sp>
      <p:sp>
        <p:nvSpPr>
          <p:cNvPr id="35" name="Text 30"/>
          <p:cNvSpPr txBox="1"/>
          <p:nvPr/>
        </p:nvSpPr>
        <p:spPr>
          <a:xfrm>
            <a:off x="2027225" y="3331159"/>
            <a:ext cx="2848356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• Vegan Jal's ($13.50)</a:t>
            </a:r>
            <a:endParaRPr lang="en-US" sz="800" dirty="0"/>
          </a:p>
        </p:txBody>
      </p:sp>
      <p:sp>
        <p:nvSpPr>
          <p:cNvPr id="36" name="Text 31"/>
          <p:cNvSpPr txBox="1"/>
          <p:nvPr/>
        </p:nvSpPr>
        <p:spPr>
          <a:xfrm>
            <a:off x="2027225" y="3503981"/>
            <a:ext cx="2848356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• Donair LTO ($14.50)</a:t>
            </a:r>
            <a:endParaRPr lang="en-US" sz="800" dirty="0"/>
          </a:p>
        </p:txBody>
      </p:sp>
      <p:sp>
        <p:nvSpPr>
          <p:cNvPr id="37" name="Text 32"/>
          <p:cNvSpPr txBox="1"/>
          <p:nvPr/>
        </p:nvSpPr>
        <p:spPr>
          <a:xfrm>
            <a:off x="4993538" y="3059582"/>
            <a:ext cx="1657807" cy="705002"/>
          </a:xfrm>
          <a:prstGeom prst="rect">
            <a:avLst/>
          </a:prstGeom>
          <a:noFill/>
          <a:ln w="12700">
            <a:solidFill>
              <a:srgbClr val="E5E7EB"/>
            </a:solidFill>
          </a:ln>
        </p:spPr>
        <p:txBody>
          <a:bodyPr wrap="square" lIns="114300" tIns="101600" rIns="114300" bIns="101600" rtlCol="0" anchor="ctr"/>
          <a:lstStyle/>
          <a:p>
            <a:pPr algn="l" indent="0" marL="0">
              <a:buNone/>
            </a:pPr>
            <a:r>
              <a:rPr lang="en-US" sz="800" b="1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$12.50-$14.50</a:t>
            </a:r>
            <a:endParaRPr lang="en-US" sz="800" dirty="0"/>
          </a:p>
        </p:txBody>
      </p:sp>
      <p:sp>
        <p:nvSpPr>
          <p:cNvPr id="38" name="Shape 33"/>
          <p:cNvSpPr/>
          <p:nvPr/>
        </p:nvSpPr>
        <p:spPr>
          <a:xfrm>
            <a:off x="6646774" y="3059582"/>
            <a:ext cx="2210105" cy="705002"/>
          </a:xfrm>
          <a:prstGeom prst="rect">
            <a:avLst/>
          </a:prstGeom>
          <a:noFill/>
          <a:ln w="12700">
            <a:solidFill>
              <a:srgbClr val="E5E7EB"/>
            </a:solidFill>
            <a:prstDash val="solid"/>
          </a:ln>
        </p:spPr>
      </p:sp>
      <p:sp>
        <p:nvSpPr>
          <p:cNvPr id="39" name="Text 34"/>
          <p:cNvSpPr txBox="1"/>
          <p:nvPr/>
        </p:nvSpPr>
        <p:spPr>
          <a:xfrm>
            <a:off x="6765646" y="3159252"/>
            <a:ext cx="1972361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CBD workers, office lunch</a:t>
            </a:r>
            <a:endParaRPr lang="en-US" sz="800" dirty="0"/>
          </a:p>
        </p:txBody>
      </p:sp>
      <p:sp>
        <p:nvSpPr>
          <p:cNvPr id="40" name="Shape 35"/>
          <p:cNvSpPr/>
          <p:nvPr/>
        </p:nvSpPr>
        <p:spPr>
          <a:xfrm>
            <a:off x="8850478" y="3059582"/>
            <a:ext cx="1657807" cy="705002"/>
          </a:xfrm>
          <a:prstGeom prst="rect">
            <a:avLst/>
          </a:prstGeom>
          <a:noFill/>
          <a:ln w="12700">
            <a:solidFill>
              <a:srgbClr val="E5E7EB"/>
            </a:solidFill>
            <a:prstDash val="solid"/>
          </a:ln>
        </p:spPr>
      </p:sp>
      <p:sp>
        <p:nvSpPr>
          <p:cNvPr id="41" name="Shape 36"/>
          <p:cNvSpPr/>
          <p:nvPr/>
        </p:nvSpPr>
        <p:spPr>
          <a:xfrm>
            <a:off x="10503713" y="3059582"/>
            <a:ext cx="1104595" cy="705002"/>
          </a:xfrm>
          <a:prstGeom prst="rect">
            <a:avLst/>
          </a:prstGeom>
          <a:noFill/>
          <a:ln w="12700">
            <a:solidFill>
              <a:srgbClr val="E5E7EB"/>
            </a:solidFill>
            <a:prstDash val="solid"/>
          </a:ln>
        </p:spPr>
      </p:sp>
      <p:sp>
        <p:nvSpPr>
          <p:cNvPr id="42" name="Text 37"/>
          <p:cNvSpPr txBox="1"/>
          <p:nvPr/>
        </p:nvSpPr>
        <p:spPr>
          <a:xfrm>
            <a:off x="10622585" y="3159252"/>
            <a:ext cx="1050646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Revenue driver</a:t>
            </a:r>
            <a:endParaRPr lang="en-US" sz="800" dirty="0"/>
          </a:p>
        </p:txBody>
      </p:sp>
      <p:sp>
        <p:nvSpPr>
          <p:cNvPr id="43" name="Shape 38"/>
          <p:cNvSpPr/>
          <p:nvPr/>
        </p:nvSpPr>
        <p:spPr>
          <a:xfrm>
            <a:off x="586130" y="3757270"/>
            <a:ext cx="1324051" cy="705002"/>
          </a:xfrm>
          <a:prstGeom prst="rect">
            <a:avLst/>
          </a:prstGeom>
          <a:noFill/>
          <a:ln w="12700">
            <a:solidFill>
              <a:srgbClr val="E5E7EB"/>
            </a:solidFill>
            <a:prstDash val="solid"/>
          </a:ln>
        </p:spPr>
      </p:sp>
      <p:pic>
        <p:nvPicPr>
          <p:cNvPr id="44" name="Image 3" descr="preencoded.png">    </p:cNvPr>
          <p:cNvPicPr>
            <a:picLocks noChangeAspect="1"/>
          </p:cNvPicPr>
          <p:nvPr/>
        </p:nvPicPr>
        <p:blipFill>
          <a:blip r:embed="rId4"/>
          <a:srcRect l="0" r="0" t="-13478" b="-13478"/>
          <a:stretch/>
        </p:blipFill>
        <p:spPr>
          <a:xfrm>
            <a:off x="705002" y="3940150"/>
            <a:ext cx="105156" cy="133502"/>
          </a:xfrm>
          <a:prstGeom prst="rect">
            <a:avLst/>
          </a:prstGeom>
        </p:spPr>
      </p:pic>
      <p:sp>
        <p:nvSpPr>
          <p:cNvPr id="45" name="Text 39"/>
          <p:cNvSpPr txBox="1"/>
          <p:nvPr/>
        </p:nvSpPr>
        <p:spPr>
          <a:xfrm>
            <a:off x="886054" y="3856939"/>
            <a:ext cx="590702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All-Day</a:t>
            </a:r>
            <a:endParaRPr lang="en-US" sz="800" dirty="0"/>
          </a:p>
        </p:txBody>
      </p:sp>
      <p:sp>
        <p:nvSpPr>
          <p:cNvPr id="46" name="Text 40"/>
          <p:cNvSpPr txBox="1"/>
          <p:nvPr/>
        </p:nvSpPr>
        <p:spPr>
          <a:xfrm>
            <a:off x="886054" y="4010558"/>
            <a:ext cx="780898" cy="1527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10:00-16:00</a:t>
            </a:r>
            <a:endParaRPr lang="en-US" sz="800" dirty="0"/>
          </a:p>
        </p:txBody>
      </p:sp>
      <p:sp>
        <p:nvSpPr>
          <p:cNvPr id="47" name="Shape 41"/>
          <p:cNvSpPr/>
          <p:nvPr/>
        </p:nvSpPr>
        <p:spPr>
          <a:xfrm>
            <a:off x="1908353" y="3757270"/>
            <a:ext cx="3086100" cy="705002"/>
          </a:xfrm>
          <a:prstGeom prst="rect">
            <a:avLst/>
          </a:prstGeom>
          <a:noFill/>
          <a:ln w="12700">
            <a:solidFill>
              <a:srgbClr val="E5E7EB"/>
            </a:solidFill>
            <a:prstDash val="solid"/>
          </a:ln>
        </p:spPr>
      </p:sp>
      <p:sp>
        <p:nvSpPr>
          <p:cNvPr id="48" name="Text 42"/>
          <p:cNvSpPr txBox="1"/>
          <p:nvPr/>
        </p:nvSpPr>
        <p:spPr>
          <a:xfrm>
            <a:off x="2027225" y="3856939"/>
            <a:ext cx="2848356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• 4-6 core SKUs ($9.50-$14.50)</a:t>
            </a:r>
            <a:endParaRPr lang="en-US" sz="800" dirty="0"/>
          </a:p>
        </p:txBody>
      </p:sp>
      <p:sp>
        <p:nvSpPr>
          <p:cNvPr id="49" name="Text 43"/>
          <p:cNvSpPr txBox="1"/>
          <p:nvPr/>
        </p:nvSpPr>
        <p:spPr>
          <a:xfrm>
            <a:off x="2027225" y="4029761"/>
            <a:ext cx="2848356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• Seasonal LTOs (monthly)</a:t>
            </a:r>
            <a:endParaRPr lang="en-US" sz="800" dirty="0"/>
          </a:p>
        </p:txBody>
      </p:sp>
      <p:sp>
        <p:nvSpPr>
          <p:cNvPr id="50" name="Text 44"/>
          <p:cNvSpPr txBox="1"/>
          <p:nvPr/>
        </p:nvSpPr>
        <p:spPr>
          <a:xfrm>
            <a:off x="2027225" y="4201668"/>
            <a:ext cx="2848356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• Beverage pairings</a:t>
            </a:r>
            <a:endParaRPr lang="en-US" sz="800" dirty="0"/>
          </a:p>
        </p:txBody>
      </p:sp>
      <p:sp>
        <p:nvSpPr>
          <p:cNvPr id="51" name="Text 45"/>
          <p:cNvSpPr txBox="1"/>
          <p:nvPr/>
        </p:nvSpPr>
        <p:spPr>
          <a:xfrm>
            <a:off x="4993538" y="3757270"/>
            <a:ext cx="1657807" cy="705002"/>
          </a:xfrm>
          <a:prstGeom prst="rect">
            <a:avLst/>
          </a:prstGeom>
          <a:noFill/>
          <a:ln w="12700">
            <a:solidFill>
              <a:srgbClr val="E5E7EB"/>
            </a:solidFill>
          </a:ln>
        </p:spPr>
        <p:txBody>
          <a:bodyPr wrap="square" lIns="114300" tIns="101600" rIns="114300" bIns="101600" rtlCol="0" anchor="ctr"/>
          <a:lstStyle/>
          <a:p>
            <a:pPr algn="l" indent="0" marL="0">
              <a:buNone/>
            </a:pPr>
            <a:r>
              <a:rPr lang="en-US" sz="800" b="1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$9.50-$14.50</a:t>
            </a:r>
            <a:endParaRPr lang="en-US" sz="800" dirty="0"/>
          </a:p>
        </p:txBody>
      </p:sp>
      <p:sp>
        <p:nvSpPr>
          <p:cNvPr id="52" name="Shape 46"/>
          <p:cNvSpPr/>
          <p:nvPr/>
        </p:nvSpPr>
        <p:spPr>
          <a:xfrm>
            <a:off x="6646774" y="3757270"/>
            <a:ext cx="2210105" cy="705002"/>
          </a:xfrm>
          <a:prstGeom prst="rect">
            <a:avLst/>
          </a:prstGeom>
          <a:noFill/>
          <a:ln w="12700">
            <a:solidFill>
              <a:srgbClr val="E5E7EB"/>
            </a:solidFill>
            <a:prstDash val="solid"/>
          </a:ln>
        </p:spPr>
      </p:sp>
      <p:sp>
        <p:nvSpPr>
          <p:cNvPr id="53" name="Text 47"/>
          <p:cNvSpPr txBox="1"/>
          <p:nvPr/>
        </p:nvSpPr>
        <p:spPr>
          <a:xfrm>
            <a:off x="6765646" y="3856939"/>
            <a:ext cx="1972361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General pedway traffic</a:t>
            </a:r>
            <a:endParaRPr lang="en-US" sz="800" dirty="0"/>
          </a:p>
        </p:txBody>
      </p:sp>
      <p:sp>
        <p:nvSpPr>
          <p:cNvPr id="54" name="Shape 48"/>
          <p:cNvSpPr/>
          <p:nvPr/>
        </p:nvSpPr>
        <p:spPr>
          <a:xfrm>
            <a:off x="8850478" y="3757270"/>
            <a:ext cx="1657807" cy="705002"/>
          </a:xfrm>
          <a:prstGeom prst="rect">
            <a:avLst/>
          </a:prstGeom>
          <a:noFill/>
          <a:ln w="12700">
            <a:solidFill>
              <a:srgbClr val="E5E7EB"/>
            </a:solidFill>
            <a:prstDash val="solid"/>
          </a:ln>
        </p:spPr>
      </p:sp>
      <p:sp>
        <p:nvSpPr>
          <p:cNvPr id="55" name="Shape 49"/>
          <p:cNvSpPr/>
          <p:nvPr/>
        </p:nvSpPr>
        <p:spPr>
          <a:xfrm>
            <a:off x="10503713" y="3757270"/>
            <a:ext cx="1104595" cy="705002"/>
          </a:xfrm>
          <a:prstGeom prst="rect">
            <a:avLst/>
          </a:prstGeom>
          <a:noFill/>
          <a:ln w="12700">
            <a:solidFill>
              <a:srgbClr val="E5E7EB"/>
            </a:solidFill>
            <a:prstDash val="solid"/>
          </a:ln>
        </p:spPr>
      </p:sp>
      <p:sp>
        <p:nvSpPr>
          <p:cNvPr id="56" name="Text 50"/>
          <p:cNvSpPr txBox="1"/>
          <p:nvPr/>
        </p:nvSpPr>
        <p:spPr>
          <a:xfrm>
            <a:off x="10622585" y="3856939"/>
            <a:ext cx="866851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Consistency</a:t>
            </a:r>
            <a:endParaRPr lang="en-US" sz="800" dirty="0"/>
          </a:p>
        </p:txBody>
      </p:sp>
      <p:sp>
        <p:nvSpPr>
          <p:cNvPr id="57" name="Shape 51"/>
          <p:cNvSpPr/>
          <p:nvPr/>
        </p:nvSpPr>
        <p:spPr>
          <a:xfrm>
            <a:off x="586130" y="4454957"/>
            <a:ext cx="11020349" cy="705002"/>
          </a:xfrm>
          <a:prstGeom prst="roundRect">
            <a:avLst>
              <a:gd name="adj" fmla="val 28044"/>
            </a:avLst>
          </a:prstGeom>
          <a:solidFill>
            <a:srgbClr val="F9FAFB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58" name="Shape 52"/>
          <p:cNvSpPr/>
          <p:nvPr/>
        </p:nvSpPr>
        <p:spPr>
          <a:xfrm>
            <a:off x="586130" y="4454957"/>
            <a:ext cx="1324051" cy="705002"/>
          </a:xfrm>
          <a:prstGeom prst="roundRect">
            <a:avLst>
              <a:gd name="adj" fmla="val 28044"/>
            </a:avLst>
          </a:prstGeom>
          <a:noFill/>
          <a:ln w="12700">
            <a:solidFill>
              <a:srgbClr val="E5E7EB"/>
            </a:solidFill>
            <a:prstDash val="solid"/>
          </a:ln>
        </p:spPr>
      </p:sp>
      <p:pic>
        <p:nvPicPr>
          <p:cNvPr id="59" name="Image 4" descr="preencoded.png">    </p:cNvPr>
          <p:cNvPicPr>
            <a:picLocks noChangeAspect="1"/>
          </p:cNvPicPr>
          <p:nvPr/>
        </p:nvPicPr>
        <p:blipFill>
          <a:blip r:embed="rId5"/>
          <a:srcRect l="0" r="0" t="-26958" b="-26958"/>
          <a:stretch/>
        </p:blipFill>
        <p:spPr>
          <a:xfrm>
            <a:off x="705002" y="4638751"/>
            <a:ext cx="75895" cy="133502"/>
          </a:xfrm>
          <a:prstGeom prst="rect">
            <a:avLst/>
          </a:prstGeom>
        </p:spPr>
      </p:pic>
      <p:sp>
        <p:nvSpPr>
          <p:cNvPr id="60" name="Text 53"/>
          <p:cNvSpPr txBox="1"/>
          <p:nvPr/>
        </p:nvSpPr>
        <p:spPr>
          <a:xfrm>
            <a:off x="857707" y="4555541"/>
            <a:ext cx="545897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Add-ons</a:t>
            </a:r>
            <a:endParaRPr lang="en-US" sz="800" dirty="0"/>
          </a:p>
        </p:txBody>
      </p:sp>
      <p:sp>
        <p:nvSpPr>
          <p:cNvPr id="61" name="Text 54"/>
          <p:cNvSpPr txBox="1"/>
          <p:nvPr/>
        </p:nvSpPr>
        <p:spPr>
          <a:xfrm>
            <a:off x="857707" y="4708246"/>
            <a:ext cx="467258" cy="1527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Premium</a:t>
            </a:r>
            <a:endParaRPr lang="en-US" sz="800" dirty="0"/>
          </a:p>
        </p:txBody>
      </p:sp>
      <p:sp>
        <p:nvSpPr>
          <p:cNvPr id="62" name="Shape 55"/>
          <p:cNvSpPr/>
          <p:nvPr/>
        </p:nvSpPr>
        <p:spPr>
          <a:xfrm>
            <a:off x="1908353" y="4454957"/>
            <a:ext cx="3086100" cy="705002"/>
          </a:xfrm>
          <a:prstGeom prst="rect">
            <a:avLst/>
          </a:prstGeom>
          <a:noFill/>
          <a:ln w="12700">
            <a:solidFill>
              <a:srgbClr val="E5E7EB"/>
            </a:solidFill>
            <a:prstDash val="solid"/>
          </a:ln>
        </p:spPr>
      </p:sp>
      <p:sp>
        <p:nvSpPr>
          <p:cNvPr id="63" name="Text 56"/>
          <p:cNvSpPr txBox="1"/>
          <p:nvPr/>
        </p:nvSpPr>
        <p:spPr>
          <a:xfrm>
            <a:off x="2027225" y="4555541"/>
            <a:ext cx="2848356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• Catering trays (10-20 pax) $25</a:t>
            </a:r>
            <a:endParaRPr lang="en-US" sz="800" dirty="0"/>
          </a:p>
        </p:txBody>
      </p:sp>
      <p:sp>
        <p:nvSpPr>
          <p:cNvPr id="64" name="Text 57"/>
          <p:cNvSpPr txBox="1"/>
          <p:nvPr/>
        </p:nvSpPr>
        <p:spPr>
          <a:xfrm>
            <a:off x="2027225" y="4727448"/>
            <a:ext cx="2848356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• Event combos $15-$20</a:t>
            </a:r>
            <a:endParaRPr lang="en-US" sz="800" dirty="0"/>
          </a:p>
        </p:txBody>
      </p:sp>
      <p:sp>
        <p:nvSpPr>
          <p:cNvPr id="65" name="Text 58"/>
          <p:cNvSpPr txBox="1"/>
          <p:nvPr/>
        </p:nvSpPr>
        <p:spPr>
          <a:xfrm>
            <a:off x="2027225" y="4900270"/>
            <a:ext cx="2848356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• Loyalty boosters</a:t>
            </a:r>
            <a:endParaRPr lang="en-US" sz="800" dirty="0"/>
          </a:p>
        </p:txBody>
      </p:sp>
      <p:sp>
        <p:nvSpPr>
          <p:cNvPr id="66" name="Text 59"/>
          <p:cNvSpPr txBox="1"/>
          <p:nvPr/>
        </p:nvSpPr>
        <p:spPr>
          <a:xfrm>
            <a:off x="4993538" y="4454957"/>
            <a:ext cx="1657807" cy="705002"/>
          </a:xfrm>
          <a:prstGeom prst="rect">
            <a:avLst/>
          </a:prstGeom>
          <a:noFill/>
          <a:ln w="12700">
            <a:solidFill>
              <a:srgbClr val="E5E7EB"/>
            </a:solidFill>
          </a:ln>
        </p:spPr>
        <p:txBody>
          <a:bodyPr wrap="square" lIns="114300" tIns="101600" rIns="114300" bIns="101600" rtlCol="0" anchor="ctr"/>
          <a:lstStyle/>
          <a:p>
            <a:pPr algn="l" indent="0" marL="0">
              <a:buNone/>
            </a:pPr>
            <a:r>
              <a:rPr lang="en-US" sz="800" b="1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$15-$25</a:t>
            </a:r>
            <a:endParaRPr lang="en-US" sz="800" dirty="0"/>
          </a:p>
        </p:txBody>
      </p:sp>
      <p:sp>
        <p:nvSpPr>
          <p:cNvPr id="67" name="Shape 60"/>
          <p:cNvSpPr/>
          <p:nvPr/>
        </p:nvSpPr>
        <p:spPr>
          <a:xfrm>
            <a:off x="6646774" y="4454957"/>
            <a:ext cx="2210105" cy="705002"/>
          </a:xfrm>
          <a:prstGeom prst="rect">
            <a:avLst/>
          </a:prstGeom>
          <a:noFill/>
          <a:ln w="12700">
            <a:solidFill>
              <a:srgbClr val="E5E7EB"/>
            </a:solidFill>
            <a:prstDash val="solid"/>
          </a:ln>
        </p:spPr>
      </p:sp>
      <p:sp>
        <p:nvSpPr>
          <p:cNvPr id="68" name="Text 61"/>
          <p:cNvSpPr txBox="1"/>
          <p:nvPr/>
        </p:nvSpPr>
        <p:spPr>
          <a:xfrm>
            <a:off x="6765646" y="4555541"/>
            <a:ext cx="1972361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Corporate, events</a:t>
            </a:r>
            <a:endParaRPr lang="en-US" sz="800" dirty="0"/>
          </a:p>
        </p:txBody>
      </p:sp>
      <p:sp>
        <p:nvSpPr>
          <p:cNvPr id="69" name="Shape 62"/>
          <p:cNvSpPr/>
          <p:nvPr/>
        </p:nvSpPr>
        <p:spPr>
          <a:xfrm>
            <a:off x="8850478" y="4454957"/>
            <a:ext cx="1657807" cy="705002"/>
          </a:xfrm>
          <a:prstGeom prst="rect">
            <a:avLst/>
          </a:prstGeom>
          <a:noFill/>
          <a:ln w="12700">
            <a:solidFill>
              <a:srgbClr val="E5E7EB"/>
            </a:solidFill>
            <a:prstDash val="solid"/>
          </a:ln>
        </p:spPr>
      </p:sp>
      <p:sp>
        <p:nvSpPr>
          <p:cNvPr id="70" name="Shape 63"/>
          <p:cNvSpPr/>
          <p:nvPr/>
        </p:nvSpPr>
        <p:spPr>
          <a:xfrm>
            <a:off x="10503713" y="4454957"/>
            <a:ext cx="1104595" cy="705002"/>
          </a:xfrm>
          <a:prstGeom prst="roundRect">
            <a:avLst>
              <a:gd name="adj" fmla="val 28044"/>
            </a:avLst>
          </a:prstGeom>
          <a:noFill/>
          <a:ln w="12700">
            <a:solidFill>
              <a:srgbClr val="E5E7EB"/>
            </a:solidFill>
            <a:prstDash val="solid"/>
          </a:ln>
        </p:spPr>
      </p:sp>
      <p:sp>
        <p:nvSpPr>
          <p:cNvPr id="71" name="Text 64"/>
          <p:cNvSpPr txBox="1"/>
          <p:nvPr/>
        </p:nvSpPr>
        <p:spPr>
          <a:xfrm>
            <a:off x="10622585" y="4555541"/>
            <a:ext cx="866851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Expansion</a:t>
            </a:r>
            <a:endParaRPr lang="en-US" sz="800" dirty="0"/>
          </a:p>
        </p:txBody>
      </p:sp>
      <p:sp>
        <p:nvSpPr>
          <p:cNvPr id="72" name="Shape 65"/>
          <p:cNvSpPr/>
          <p:nvPr/>
        </p:nvSpPr>
        <p:spPr>
          <a:xfrm>
            <a:off x="571500" y="5358384"/>
            <a:ext cx="5429707" cy="1228954"/>
          </a:xfrm>
          <a:prstGeom prst="roundRect">
            <a:avLst>
              <a:gd name="adj" fmla="val 9228"/>
            </a:avLst>
          </a:prstGeom>
          <a:solidFill>
            <a:srgbClr val="FEF3E2"/>
          </a:solidFill>
          <a:ln w="12700">
            <a:solidFill>
              <a:srgbClr val="FCD34D"/>
            </a:solidFill>
            <a:prstDash val="solid"/>
          </a:ln>
        </p:spPr>
      </p:sp>
      <p:pic>
        <p:nvPicPr>
          <p:cNvPr id="73" name="Image 5" descr="preencoded.png">    </p:cNvPr>
          <p:cNvPicPr>
            <a:picLocks noChangeAspect="1"/>
          </p:cNvPicPr>
          <p:nvPr/>
        </p:nvPicPr>
        <p:blipFill>
          <a:blip r:embed="rId6"/>
          <a:srcRect l="-2512" r="-2512" t="0" b="0"/>
          <a:stretch/>
        </p:blipFill>
        <p:spPr>
          <a:xfrm>
            <a:off x="733349" y="5560466"/>
            <a:ext cx="105156" cy="133502"/>
          </a:xfrm>
          <a:prstGeom prst="rect">
            <a:avLst/>
          </a:prstGeom>
        </p:spPr>
      </p:pic>
      <p:sp>
        <p:nvSpPr>
          <p:cNvPr id="74" name="Text 66"/>
          <p:cNvSpPr txBox="1"/>
          <p:nvPr/>
        </p:nvSpPr>
        <p:spPr>
          <a:xfrm>
            <a:off x="933602" y="5520233"/>
            <a:ext cx="1032358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100" b="1" dirty="0">
                <a:solidFill>
                  <a:srgbClr val="92400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Key Insights</a:t>
            </a:r>
            <a:endParaRPr lang="en-US" sz="1100" dirty="0"/>
          </a:p>
        </p:txBody>
      </p:sp>
      <p:sp>
        <p:nvSpPr>
          <p:cNvPr id="75" name="Text 67"/>
          <p:cNvSpPr txBox="1"/>
          <p:nvPr/>
        </p:nvSpPr>
        <p:spPr>
          <a:xfrm>
            <a:off x="733349" y="5829300"/>
            <a:ext cx="5106010" cy="6007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• 4-6 core SKUs optimize for speed</a:t>
            </a:r>
            <a:pPr algn="l" indent="0" marL="0">
              <a:buNone/>
            </a:pPr>
            <a:endParaRPr lang="en-US" sz="900" dirty="0"/>
          </a:p>
          <a:p>
            <a:pPr algn="l" indent="0" marL="0">
              <a:buNone/>
            </a:pPr>
            <a:r>
              <a:rPr lang="en-US" sz="9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• $10-$12 price point captures value-conscious workers</a:t>
            </a:r>
            <a:pPr algn="l" indent="0" marL="0">
              <a:buNone/>
            </a:pPr>
            <a:endParaRPr lang="en-US" sz="900" dirty="0"/>
          </a:p>
          <a:p>
            <a:pPr algn="l" indent="0" marL="0">
              <a:buNone/>
            </a:pPr>
            <a:r>
              <a:rPr lang="en-US" sz="9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• Breakfast anchor drives AM traffic </a:t>
            </a:r>
            <a:endParaRPr lang="en-US" sz="900" dirty="0"/>
          </a:p>
        </p:txBody>
      </p:sp>
      <p:sp>
        <p:nvSpPr>
          <p:cNvPr id="76" name="Shape 68"/>
          <p:cNvSpPr/>
          <p:nvPr/>
        </p:nvSpPr>
        <p:spPr>
          <a:xfrm>
            <a:off x="6191402" y="5358384"/>
            <a:ext cx="5429707" cy="1228954"/>
          </a:xfrm>
          <a:prstGeom prst="roundRect">
            <a:avLst>
              <a:gd name="adj" fmla="val 9228"/>
            </a:avLst>
          </a:prstGeom>
          <a:solidFill>
            <a:srgbClr val="FEF3E2"/>
          </a:solidFill>
          <a:ln w="12700">
            <a:solidFill>
              <a:srgbClr val="FCD34D"/>
            </a:solidFill>
            <a:prstDash val="solid"/>
          </a:ln>
        </p:spPr>
      </p:sp>
      <p:pic>
        <p:nvPicPr>
          <p:cNvPr id="77" name="Image 6" descr="preencoded.png">    </p:cNvPr>
          <p:cNvPicPr>
            <a:picLocks noChangeAspect="1"/>
          </p:cNvPicPr>
          <p:nvPr/>
        </p:nvPicPr>
        <p:blipFill>
          <a:blip r:embed="rId7"/>
          <a:srcRect l="0" r="0" t="-13478" b="-13478"/>
          <a:stretch/>
        </p:blipFill>
        <p:spPr>
          <a:xfrm>
            <a:off x="6353251" y="5560466"/>
            <a:ext cx="105156" cy="133502"/>
          </a:xfrm>
          <a:prstGeom prst="rect">
            <a:avLst/>
          </a:prstGeom>
        </p:spPr>
      </p:pic>
      <p:sp>
        <p:nvSpPr>
          <p:cNvPr id="78" name="Text 69"/>
          <p:cNvSpPr txBox="1"/>
          <p:nvPr/>
        </p:nvSpPr>
        <p:spPr>
          <a:xfrm>
            <a:off x="6553505" y="5520233"/>
            <a:ext cx="1742846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100" b="1" dirty="0">
                <a:solidFill>
                  <a:srgbClr val="92400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Performance Targets</a:t>
            </a:r>
            <a:endParaRPr lang="en-US" sz="1100" dirty="0"/>
          </a:p>
        </p:txBody>
      </p:sp>
      <p:sp>
        <p:nvSpPr>
          <p:cNvPr id="79" name="Text 70"/>
          <p:cNvSpPr txBox="1"/>
          <p:nvPr/>
        </p:nvSpPr>
        <p:spPr>
          <a:xfrm>
            <a:off x="6353251" y="5829300"/>
            <a:ext cx="5106010" cy="6007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• 200-260 weekday transactions</a:t>
            </a:r>
            <a:pPr algn="l" indent="0" marL="0">
              <a:buNone/>
            </a:pPr>
            <a:endParaRPr lang="en-US" sz="900" dirty="0"/>
          </a:p>
          <a:p>
            <a:pPr algn="l" indent="0" marL="0">
              <a:buNone/>
            </a:pPr>
            <a:r>
              <a:rPr lang="en-US" sz="9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• $12-14 average order value</a:t>
            </a:r>
            <a:pPr algn="l" indent="0" marL="0">
              <a:buNone/>
            </a:pPr>
            <a:endParaRPr lang="en-US" sz="900" dirty="0"/>
          </a:p>
          <a:p>
            <a:pPr algn="l" indent="0" marL="0">
              <a:buNone/>
            </a:pPr>
            <a:r>
              <a:rPr lang="en-US" sz="9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• 6-8% capture rate </a:t>
            </a:r>
            <a:endParaRPr lang="en-US" sz="900" dirty="0"/>
          </a:p>
        </p:txBody>
      </p:sp>
      <p:sp>
        <p:nvSpPr>
          <p:cNvPr id="80" name="Shape 71"/>
          <p:cNvSpPr/>
          <p:nvPr/>
        </p:nvSpPr>
        <p:spPr>
          <a:xfrm>
            <a:off x="0" y="0"/>
            <a:ext cx="12191695" cy="761695"/>
          </a:xfrm>
          <a:prstGeom prst="rect">
            <a:avLst/>
          </a:prstGeom>
          <a:solidFill>
            <a:srgbClr val="FFFFFF"/>
          </a:solidFill>
          <a:ln/>
        </p:spPr>
      </p:sp>
      <p:sp>
        <p:nvSpPr>
          <p:cNvPr id="81" name="Shape 72"/>
          <p:cNvSpPr/>
          <p:nvPr/>
        </p:nvSpPr>
        <p:spPr>
          <a:xfrm>
            <a:off x="0" y="752551"/>
            <a:ext cx="12191695" cy="9144"/>
          </a:xfrm>
          <a:prstGeom prst="rect">
            <a:avLst/>
          </a:prstGeom>
          <a:solidFill>
            <a:srgbClr val="E5E7EB"/>
          </a:solidFill>
          <a:ln w="12700">
            <a:solidFill>
              <a:srgbClr val="E5E7EB">
                <a:alpha val="0"/>
              </a:srgbClr>
            </a:solidFill>
            <a:prstDash val="solid"/>
          </a:ln>
        </p:spPr>
      </p:sp>
      <p:sp>
        <p:nvSpPr>
          <p:cNvPr id="82" name="Shape 73"/>
          <p:cNvSpPr/>
          <p:nvPr/>
        </p:nvSpPr>
        <p:spPr>
          <a:xfrm>
            <a:off x="571500" y="224028"/>
            <a:ext cx="304495" cy="304495"/>
          </a:xfrm>
          <a:prstGeom prst="roundRect">
            <a:avLst>
              <a:gd name="adj" fmla="val 75075"/>
            </a:avLst>
          </a:prstGeom>
          <a:solidFill>
            <a:srgbClr val="8C5A3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83" name="Image 7" descr="preencoded.png">    </p:cNvPr>
          <p:cNvPicPr>
            <a:picLocks noChangeAspect="1"/>
          </p:cNvPicPr>
          <p:nvPr/>
        </p:nvPicPr>
        <p:blipFill>
          <a:blip r:embed="rId8"/>
          <a:srcRect l="0" r="0" t="-13478" b="-13478"/>
          <a:stretch/>
        </p:blipFill>
        <p:spPr>
          <a:xfrm>
            <a:off x="671170" y="309982"/>
            <a:ext cx="105156" cy="133502"/>
          </a:xfrm>
          <a:prstGeom prst="rect">
            <a:avLst/>
          </a:prstGeom>
        </p:spPr>
      </p:pic>
      <p:sp>
        <p:nvSpPr>
          <p:cNvPr id="84" name="Text 74"/>
          <p:cNvSpPr txBox="1"/>
          <p:nvPr/>
        </p:nvSpPr>
        <p:spPr>
          <a:xfrm>
            <a:off x="990295" y="276149"/>
            <a:ext cx="2220163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THRESHLD STRATEGIC PLANNING</a:t>
            </a:r>
            <a:endParaRPr lang="en-US" sz="1000" dirty="0"/>
          </a:p>
        </p:txBody>
      </p:sp>
      <p:sp>
        <p:nvSpPr>
          <p:cNvPr id="85" name="Text 75"/>
          <p:cNvSpPr txBox="1"/>
          <p:nvPr/>
        </p:nvSpPr>
        <p:spPr>
          <a:xfrm>
            <a:off x="9740189" y="290779"/>
            <a:ext cx="553212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May 2026</a:t>
            </a:r>
            <a:endParaRPr lang="en-US" sz="900" dirty="0"/>
          </a:p>
        </p:txBody>
      </p:sp>
      <p:sp>
        <p:nvSpPr>
          <p:cNvPr id="86" name="Text 76"/>
          <p:cNvSpPr txBox="1"/>
          <p:nvPr/>
        </p:nvSpPr>
        <p:spPr>
          <a:xfrm>
            <a:off x="10512857" y="290779"/>
            <a:ext cx="63094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|</a:t>
            </a:r>
            <a:endParaRPr lang="en-US" sz="900" dirty="0"/>
          </a:p>
        </p:txBody>
      </p:sp>
      <p:sp>
        <p:nvSpPr>
          <p:cNvPr id="87" name="Text 77"/>
          <p:cNvSpPr txBox="1"/>
          <p:nvPr/>
        </p:nvSpPr>
        <p:spPr>
          <a:xfrm>
            <a:off x="10779862" y="290779"/>
            <a:ext cx="848563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CONFIDENTIAL</a:t>
            </a:r>
            <a:endParaRPr lang="en-US" sz="900" dirty="0"/>
          </a:p>
        </p:txBody>
      </p:sp>
      <p:sp>
        <p:nvSpPr>
          <p:cNvPr id="88" name="Shape 78"/>
          <p:cNvSpPr/>
          <p:nvPr/>
        </p:nvSpPr>
        <p:spPr>
          <a:xfrm>
            <a:off x="0" y="6286500"/>
            <a:ext cx="12191695" cy="571500"/>
          </a:xfrm>
          <a:prstGeom prst="rect">
            <a:avLst/>
          </a:prstGeom>
          <a:solidFill>
            <a:srgbClr val="FFFFFF"/>
          </a:solidFill>
          <a:ln/>
        </p:spPr>
      </p:sp>
      <p:sp>
        <p:nvSpPr>
          <p:cNvPr id="89" name="Shape 79"/>
          <p:cNvSpPr/>
          <p:nvPr/>
        </p:nvSpPr>
        <p:spPr>
          <a:xfrm>
            <a:off x="0" y="6286500"/>
            <a:ext cx="12191695" cy="9144"/>
          </a:xfrm>
          <a:prstGeom prst="rect">
            <a:avLst/>
          </a:prstGeom>
          <a:solidFill>
            <a:srgbClr val="E5E7EB"/>
          </a:solidFill>
          <a:ln w="12700">
            <a:solidFill>
              <a:srgbClr val="E5E7EB">
                <a:alpha val="0"/>
              </a:srgbClr>
            </a:solidFill>
            <a:prstDash val="solid"/>
          </a:ln>
        </p:spPr>
      </p:sp>
      <p:sp>
        <p:nvSpPr>
          <p:cNvPr id="90" name="Text 80"/>
          <p:cNvSpPr txBox="1"/>
          <p:nvPr/>
        </p:nvSpPr>
        <p:spPr>
          <a:xfrm>
            <a:off x="571500" y="6491326"/>
            <a:ext cx="1870862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Strategic Planning Document</a:t>
            </a:r>
            <a:endParaRPr lang="en-US" sz="900" dirty="0"/>
          </a:p>
        </p:txBody>
      </p:sp>
      <p:sp>
        <p:nvSpPr>
          <p:cNvPr id="91" name="Text 81"/>
          <p:cNvSpPr txBox="1"/>
          <p:nvPr/>
        </p:nvSpPr>
        <p:spPr>
          <a:xfrm>
            <a:off x="2369210" y="6491326"/>
            <a:ext cx="63094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|</a:t>
            </a:r>
            <a:endParaRPr lang="en-US" sz="900" dirty="0"/>
          </a:p>
        </p:txBody>
      </p:sp>
      <p:sp>
        <p:nvSpPr>
          <p:cNvPr id="92" name="Text 82"/>
          <p:cNvSpPr txBox="1"/>
          <p:nvPr/>
        </p:nvSpPr>
        <p:spPr>
          <a:xfrm>
            <a:off x="2636215" y="6491326"/>
            <a:ext cx="1003097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Page 13 of 24</a:t>
            </a:r>
            <a:endParaRPr lang="en-US" sz="900" dirty="0"/>
          </a:p>
        </p:txBody>
      </p:sp>
      <p:sp>
        <p:nvSpPr>
          <p:cNvPr id="93" name="Text 83"/>
          <p:cNvSpPr txBox="1"/>
          <p:nvPr/>
        </p:nvSpPr>
        <p:spPr>
          <a:xfrm>
            <a:off x="9967874" y="6519672"/>
            <a:ext cx="197236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Prepared by Threshld Strategy</a:t>
            </a:r>
            <a:endParaRPr lang="en-US" sz="9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6F7F4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-1" b="-1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4" name="Text 1"/>
          <p:cNvSpPr txBox="1"/>
          <p:nvPr/>
        </p:nvSpPr>
        <p:spPr>
          <a:xfrm>
            <a:off x="571500" y="952805"/>
            <a:ext cx="4580230" cy="5148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2700" b="1" dirty="0">
                <a:solidFill>
                  <a:srgbClr val="1F2937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Phasing &amp; Milestones</a:t>
            </a:r>
            <a:endParaRPr lang="en-US" sz="2700" dirty="0"/>
          </a:p>
        </p:txBody>
      </p:sp>
      <p:sp>
        <p:nvSpPr>
          <p:cNvPr id="5" name="Text 2"/>
          <p:cNvSpPr txBox="1"/>
          <p:nvPr/>
        </p:nvSpPr>
        <p:spPr>
          <a:xfrm>
            <a:off x="8451799" y="1110082"/>
            <a:ext cx="2153412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Stage-Gated Implementation</a:t>
            </a:r>
            <a:endParaRPr lang="en-US" sz="100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rcRect l="0" r="0" t="-741" b="-741"/>
          <a:stretch/>
        </p:blipFill>
        <p:spPr>
          <a:xfrm>
            <a:off x="10377526" y="1092708"/>
            <a:ext cx="1248156" cy="237744"/>
          </a:xfrm>
          <a:prstGeom prst="rect">
            <a:avLst/>
          </a:prstGeom>
        </p:spPr>
      </p:pic>
      <p:sp>
        <p:nvSpPr>
          <p:cNvPr id="7" name="Text 3"/>
          <p:cNvSpPr txBox="1"/>
          <p:nvPr/>
        </p:nvSpPr>
        <p:spPr>
          <a:xfrm>
            <a:off x="10626242" y="1092708"/>
            <a:ext cx="999439" cy="2386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92400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24-Week Timeline </a:t>
            </a:r>
            <a:endParaRPr lang="en-US" sz="800" dirty="0"/>
          </a:p>
        </p:txBody>
      </p:sp>
      <p:sp>
        <p:nvSpPr>
          <p:cNvPr id="8" name="Text 4"/>
          <p:cNvSpPr txBox="1"/>
          <p:nvPr/>
        </p:nvSpPr>
        <p:spPr>
          <a:xfrm>
            <a:off x="571500" y="1580998"/>
            <a:ext cx="92583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Comprehensive implementation plan from pre-lease to full launch, with critical decision gates and KPI checkpoints.</a:t>
            </a:r>
            <a:endParaRPr lang="en-US" sz="1200" dirty="0"/>
          </a:p>
        </p:txBody>
      </p:sp>
      <p:sp>
        <p:nvSpPr>
          <p:cNvPr id="9" name="Shape 5"/>
          <p:cNvSpPr/>
          <p:nvPr/>
        </p:nvSpPr>
        <p:spPr>
          <a:xfrm>
            <a:off x="571500" y="2095805"/>
            <a:ext cx="11048695" cy="3095244"/>
          </a:xfrm>
          <a:prstGeom prst="roundRect">
            <a:avLst>
              <a:gd name="adj" fmla="val 2182"/>
            </a:avLst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10" name="Shape 6"/>
          <p:cNvSpPr/>
          <p:nvPr/>
        </p:nvSpPr>
        <p:spPr>
          <a:xfrm>
            <a:off x="809244" y="2388413"/>
            <a:ext cx="75895" cy="75895"/>
          </a:xfrm>
          <a:prstGeom prst="ellipse">
            <a:avLst/>
          </a:prstGeom>
          <a:solidFill>
            <a:srgbClr val="3B82F6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11" name="Text 7"/>
          <p:cNvSpPr txBox="1"/>
          <p:nvPr/>
        </p:nvSpPr>
        <p:spPr>
          <a:xfrm>
            <a:off x="961949" y="2340864"/>
            <a:ext cx="705917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Completed</a:t>
            </a:r>
            <a:endParaRPr lang="en-US" sz="900" dirty="0"/>
          </a:p>
        </p:txBody>
      </p:sp>
      <p:sp>
        <p:nvSpPr>
          <p:cNvPr id="12" name="Shape 8"/>
          <p:cNvSpPr/>
          <p:nvPr/>
        </p:nvSpPr>
        <p:spPr>
          <a:xfrm>
            <a:off x="1703527" y="2388413"/>
            <a:ext cx="75895" cy="75895"/>
          </a:xfrm>
          <a:prstGeom prst="ellipse">
            <a:avLst/>
          </a:prstGeom>
          <a:solidFill>
            <a:srgbClr val="10B981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13" name="Text 9"/>
          <p:cNvSpPr txBox="1"/>
          <p:nvPr/>
        </p:nvSpPr>
        <p:spPr>
          <a:xfrm>
            <a:off x="1856232" y="2340864"/>
            <a:ext cx="463601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Active</a:t>
            </a:r>
            <a:endParaRPr lang="en-US" sz="900" dirty="0"/>
          </a:p>
        </p:txBody>
      </p:sp>
      <p:sp>
        <p:nvSpPr>
          <p:cNvPr id="14" name="Shape 10"/>
          <p:cNvSpPr/>
          <p:nvPr/>
        </p:nvSpPr>
        <p:spPr>
          <a:xfrm>
            <a:off x="2346350" y="2388413"/>
            <a:ext cx="75895" cy="75895"/>
          </a:xfrm>
          <a:prstGeom prst="ellipse">
            <a:avLst/>
          </a:prstGeom>
          <a:solidFill>
            <a:srgbClr val="F59E0B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15" name="Text 11"/>
          <p:cNvSpPr txBox="1"/>
          <p:nvPr/>
        </p:nvSpPr>
        <p:spPr>
          <a:xfrm>
            <a:off x="2499055" y="2340864"/>
            <a:ext cx="547726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Pending</a:t>
            </a:r>
            <a:endParaRPr lang="en-US" sz="900" dirty="0"/>
          </a:p>
        </p:txBody>
      </p:sp>
      <p:sp>
        <p:nvSpPr>
          <p:cNvPr id="16" name="Text 12"/>
          <p:cNvSpPr txBox="1"/>
          <p:nvPr/>
        </p:nvSpPr>
        <p:spPr>
          <a:xfrm>
            <a:off x="9990734" y="2333549"/>
            <a:ext cx="1400861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Week 0 </a:t>
            </a:r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→</a:t>
            </a:r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Week 24+ </a:t>
            </a:r>
            <a:endParaRPr lang="en-US" sz="900" dirty="0"/>
          </a:p>
        </p:txBody>
      </p:sp>
      <p:sp>
        <p:nvSpPr>
          <p:cNvPr id="17" name="Shape 13"/>
          <p:cNvSpPr/>
          <p:nvPr/>
        </p:nvSpPr>
        <p:spPr>
          <a:xfrm>
            <a:off x="809244" y="3381451"/>
            <a:ext cx="1666951" cy="1571854"/>
          </a:xfrm>
          <a:prstGeom prst="roundRect">
            <a:avLst>
              <a:gd name="adj" fmla="val 5641"/>
            </a:avLst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18" name="Shape 14"/>
          <p:cNvSpPr/>
          <p:nvPr/>
        </p:nvSpPr>
        <p:spPr>
          <a:xfrm>
            <a:off x="809244" y="3381451"/>
            <a:ext cx="28346" cy="1571854"/>
          </a:xfrm>
          <a:prstGeom prst="roundRect">
            <a:avLst>
              <a:gd name="adj" fmla="val 312810"/>
            </a:avLst>
          </a:prstGeom>
          <a:solidFill>
            <a:srgbClr val="3B82F6"/>
          </a:solidFill>
          <a:ln w="12700">
            <a:solidFill>
              <a:srgbClr val="3B82F6">
                <a:alpha val="0"/>
              </a:srgbClr>
            </a:solidFill>
            <a:prstDash val="solid"/>
          </a:ln>
        </p:spPr>
      </p:sp>
      <p:sp>
        <p:nvSpPr>
          <p:cNvPr id="19" name="Shape 15"/>
          <p:cNvSpPr/>
          <p:nvPr/>
        </p:nvSpPr>
        <p:spPr>
          <a:xfrm>
            <a:off x="952805" y="3571646"/>
            <a:ext cx="75895" cy="75895"/>
          </a:xfrm>
          <a:prstGeom prst="ellipse">
            <a:avLst/>
          </a:prstGeom>
          <a:solidFill>
            <a:srgbClr val="3B82F6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20" name="Text 16"/>
          <p:cNvSpPr txBox="1"/>
          <p:nvPr/>
        </p:nvSpPr>
        <p:spPr>
          <a:xfrm>
            <a:off x="1086307" y="3524098"/>
            <a:ext cx="717804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Pre-lease</a:t>
            </a:r>
            <a:endParaRPr lang="en-US" sz="900" dirty="0"/>
          </a:p>
        </p:txBody>
      </p:sp>
      <p:sp>
        <p:nvSpPr>
          <p:cNvPr id="21" name="Text 17"/>
          <p:cNvSpPr txBox="1"/>
          <p:nvPr/>
        </p:nvSpPr>
        <p:spPr>
          <a:xfrm>
            <a:off x="952805" y="3771900"/>
            <a:ext cx="140086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Weeks 0-4</a:t>
            </a:r>
            <a:endParaRPr lang="en-US" sz="800" dirty="0"/>
          </a:p>
        </p:txBody>
      </p:sp>
      <p:sp>
        <p:nvSpPr>
          <p:cNvPr id="22" name="Text 18"/>
          <p:cNvSpPr txBox="1"/>
          <p:nvPr/>
        </p:nvSpPr>
        <p:spPr>
          <a:xfrm>
            <a:off x="952805" y="3991356"/>
            <a:ext cx="1400861" cy="6766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• LOI negotiation</a:t>
            </a:r>
            <a:pPr algn="l" indent="0" marL="0">
              <a:buNone/>
            </a:pPr>
            <a:endParaRPr lang="en-US" sz="800" dirty="0"/>
          </a:p>
          <a:p>
            <a:pPr algn="l" indent="0" marL="0">
              <a:buNone/>
            </a:pPr>
            <a:r>
              <a:rPr lang="en-US" sz="8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• Test-fit</a:t>
            </a:r>
            <a:pPr algn="l" indent="0" marL="0">
              <a:buNone/>
            </a:pPr>
            <a:endParaRPr lang="en-US" sz="800" dirty="0"/>
          </a:p>
          <a:p>
            <a:pPr algn="l" indent="0" marL="0">
              <a:buNone/>
            </a:pPr>
            <a:r>
              <a:rPr lang="en-US" sz="8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• Landlord criteria</a:t>
            </a:r>
            <a:pPr algn="l" indent="0" marL="0">
              <a:buNone/>
            </a:pPr>
            <a:endParaRPr lang="en-US" sz="800" dirty="0"/>
          </a:p>
          <a:p>
            <a:pPr algn="l" indent="0" marL="0">
              <a:buNone/>
            </a:pPr>
            <a:r>
              <a:rPr lang="en-US" sz="8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• Diligence </a:t>
            </a:r>
            <a:endParaRPr lang="en-US" sz="800" dirty="0"/>
          </a:p>
        </p:txBody>
      </p:sp>
      <p:sp>
        <p:nvSpPr>
          <p:cNvPr id="23" name="Shape 19"/>
          <p:cNvSpPr/>
          <p:nvPr/>
        </p:nvSpPr>
        <p:spPr>
          <a:xfrm>
            <a:off x="2590495" y="3381451"/>
            <a:ext cx="1666951" cy="1571854"/>
          </a:xfrm>
          <a:prstGeom prst="roundRect">
            <a:avLst>
              <a:gd name="adj" fmla="val 5641"/>
            </a:avLst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24" name="Shape 20"/>
          <p:cNvSpPr/>
          <p:nvPr/>
        </p:nvSpPr>
        <p:spPr>
          <a:xfrm>
            <a:off x="2590495" y="3381451"/>
            <a:ext cx="28346" cy="1571854"/>
          </a:xfrm>
          <a:prstGeom prst="roundRect">
            <a:avLst>
              <a:gd name="adj" fmla="val 312810"/>
            </a:avLst>
          </a:prstGeom>
          <a:solidFill>
            <a:srgbClr val="10B981"/>
          </a:solidFill>
          <a:ln w="12700">
            <a:solidFill>
              <a:srgbClr val="10B981">
                <a:alpha val="0"/>
              </a:srgbClr>
            </a:solidFill>
            <a:prstDash val="solid"/>
          </a:ln>
        </p:spPr>
      </p:sp>
      <p:sp>
        <p:nvSpPr>
          <p:cNvPr id="25" name="Shape 21"/>
          <p:cNvSpPr/>
          <p:nvPr/>
        </p:nvSpPr>
        <p:spPr>
          <a:xfrm>
            <a:off x="2734056" y="3571646"/>
            <a:ext cx="75895" cy="75895"/>
          </a:xfrm>
          <a:prstGeom prst="ellipse">
            <a:avLst/>
          </a:prstGeom>
          <a:solidFill>
            <a:srgbClr val="10B981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26" name="Text 22"/>
          <p:cNvSpPr txBox="1"/>
          <p:nvPr/>
        </p:nvSpPr>
        <p:spPr>
          <a:xfrm>
            <a:off x="2866644" y="3524098"/>
            <a:ext cx="484632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Design</a:t>
            </a:r>
            <a:endParaRPr lang="en-US" sz="900" dirty="0"/>
          </a:p>
        </p:txBody>
      </p:sp>
      <p:sp>
        <p:nvSpPr>
          <p:cNvPr id="27" name="Text 23"/>
          <p:cNvSpPr txBox="1"/>
          <p:nvPr/>
        </p:nvSpPr>
        <p:spPr>
          <a:xfrm>
            <a:off x="2734056" y="3771900"/>
            <a:ext cx="140086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Weeks 4-12</a:t>
            </a:r>
            <a:endParaRPr lang="en-US" sz="800" dirty="0"/>
          </a:p>
        </p:txBody>
      </p:sp>
      <p:sp>
        <p:nvSpPr>
          <p:cNvPr id="28" name="Text 24"/>
          <p:cNvSpPr txBox="1"/>
          <p:nvPr/>
        </p:nvSpPr>
        <p:spPr>
          <a:xfrm>
            <a:off x="2734056" y="3991356"/>
            <a:ext cx="1400861" cy="6766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• Express layout</a:t>
            </a:r>
            <a:pPr algn="l" indent="0" marL="0">
              <a:buNone/>
            </a:pPr>
            <a:endParaRPr lang="en-US" sz="800" dirty="0"/>
          </a:p>
          <a:p>
            <a:pPr algn="l" indent="0" marL="0">
              <a:buNone/>
            </a:pPr>
            <a:r>
              <a:rPr lang="en-US" sz="8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• MEP planning</a:t>
            </a:r>
            <a:pPr algn="l" indent="0" marL="0">
              <a:buNone/>
            </a:pPr>
            <a:endParaRPr lang="en-US" sz="800" dirty="0"/>
          </a:p>
          <a:p>
            <a:pPr algn="l" indent="0" marL="0">
              <a:buNone/>
            </a:pPr>
            <a:r>
              <a:rPr lang="en-US" sz="8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• Branding</a:t>
            </a:r>
            <a:pPr algn="l" indent="0" marL="0">
              <a:buNone/>
            </a:pPr>
            <a:endParaRPr lang="en-US" sz="800" dirty="0"/>
          </a:p>
          <a:p>
            <a:pPr algn="l" indent="0" marL="0">
              <a:buNone/>
            </a:pPr>
            <a:r>
              <a:rPr lang="en-US" sz="8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• Approvals </a:t>
            </a:r>
            <a:endParaRPr lang="en-US" sz="800" dirty="0"/>
          </a:p>
        </p:txBody>
      </p:sp>
      <p:sp>
        <p:nvSpPr>
          <p:cNvPr id="29" name="Shape 25"/>
          <p:cNvSpPr/>
          <p:nvPr/>
        </p:nvSpPr>
        <p:spPr>
          <a:xfrm>
            <a:off x="4371746" y="3381451"/>
            <a:ext cx="1666951" cy="1571854"/>
          </a:xfrm>
          <a:prstGeom prst="roundRect">
            <a:avLst>
              <a:gd name="adj" fmla="val 5641"/>
            </a:avLst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30" name="Shape 26"/>
          <p:cNvSpPr/>
          <p:nvPr/>
        </p:nvSpPr>
        <p:spPr>
          <a:xfrm>
            <a:off x="4371746" y="3381451"/>
            <a:ext cx="28346" cy="1571854"/>
          </a:xfrm>
          <a:prstGeom prst="roundRect">
            <a:avLst>
              <a:gd name="adj" fmla="val 312810"/>
            </a:avLst>
          </a:prstGeom>
          <a:solidFill>
            <a:srgbClr val="F59E0B"/>
          </a:solidFill>
          <a:ln w="12700">
            <a:solidFill>
              <a:srgbClr val="F59E0B">
                <a:alpha val="0"/>
              </a:srgbClr>
            </a:solidFill>
            <a:prstDash val="solid"/>
          </a:ln>
        </p:spPr>
      </p:sp>
      <p:sp>
        <p:nvSpPr>
          <p:cNvPr id="31" name="Shape 27"/>
          <p:cNvSpPr/>
          <p:nvPr/>
        </p:nvSpPr>
        <p:spPr>
          <a:xfrm>
            <a:off x="4515307" y="3571646"/>
            <a:ext cx="75895" cy="75895"/>
          </a:xfrm>
          <a:prstGeom prst="ellipse">
            <a:avLst/>
          </a:prstGeom>
          <a:solidFill>
            <a:srgbClr val="F59E0B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2" name="Text 28"/>
          <p:cNvSpPr txBox="1"/>
          <p:nvPr/>
        </p:nvSpPr>
        <p:spPr>
          <a:xfrm>
            <a:off x="4647895" y="3524098"/>
            <a:ext cx="717804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Build-Out</a:t>
            </a:r>
            <a:endParaRPr lang="en-US" sz="900" dirty="0"/>
          </a:p>
        </p:txBody>
      </p:sp>
      <p:sp>
        <p:nvSpPr>
          <p:cNvPr id="33" name="Text 29"/>
          <p:cNvSpPr txBox="1"/>
          <p:nvPr/>
        </p:nvSpPr>
        <p:spPr>
          <a:xfrm>
            <a:off x="4515307" y="3771900"/>
            <a:ext cx="140086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Weeks 12-22</a:t>
            </a:r>
            <a:endParaRPr lang="en-US" sz="800" dirty="0"/>
          </a:p>
        </p:txBody>
      </p:sp>
      <p:sp>
        <p:nvSpPr>
          <p:cNvPr id="34" name="Text 30"/>
          <p:cNvSpPr txBox="1"/>
          <p:nvPr/>
        </p:nvSpPr>
        <p:spPr>
          <a:xfrm>
            <a:off x="4515307" y="3991356"/>
            <a:ext cx="1400861" cy="6766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• GC mobilization</a:t>
            </a:r>
            <a:pPr algn="l" indent="0" marL="0">
              <a:buNone/>
            </a:pPr>
            <a:endParaRPr lang="en-US" sz="800" dirty="0"/>
          </a:p>
          <a:p>
            <a:pPr algn="l" indent="0" marL="0">
              <a:buNone/>
            </a:pPr>
            <a:r>
              <a:rPr lang="en-US" sz="8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• Equip. install</a:t>
            </a:r>
            <a:pPr algn="l" indent="0" marL="0">
              <a:buNone/>
            </a:pPr>
            <a:endParaRPr lang="en-US" sz="800" dirty="0"/>
          </a:p>
          <a:p>
            <a:pPr algn="l" indent="0" marL="0">
              <a:buNone/>
            </a:pPr>
            <a:r>
              <a:rPr lang="en-US" sz="8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• Commissioning</a:t>
            </a:r>
            <a:pPr algn="l" indent="0" marL="0">
              <a:buNone/>
            </a:pPr>
            <a:endParaRPr lang="en-US" sz="800" dirty="0"/>
          </a:p>
          <a:p>
            <a:pPr algn="l" indent="0" marL="0">
              <a:buNone/>
            </a:pPr>
            <a:r>
              <a:rPr lang="en-US" sz="8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• Testing </a:t>
            </a:r>
            <a:endParaRPr lang="en-US" sz="800" dirty="0"/>
          </a:p>
        </p:txBody>
      </p:sp>
      <p:sp>
        <p:nvSpPr>
          <p:cNvPr id="35" name="Shape 31"/>
          <p:cNvSpPr/>
          <p:nvPr/>
        </p:nvSpPr>
        <p:spPr>
          <a:xfrm>
            <a:off x="6152998" y="3381451"/>
            <a:ext cx="1666951" cy="1571854"/>
          </a:xfrm>
          <a:prstGeom prst="roundRect">
            <a:avLst>
              <a:gd name="adj" fmla="val 5641"/>
            </a:avLst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36" name="Shape 32"/>
          <p:cNvSpPr/>
          <p:nvPr/>
        </p:nvSpPr>
        <p:spPr>
          <a:xfrm>
            <a:off x="6152998" y="3381451"/>
            <a:ext cx="28346" cy="1571854"/>
          </a:xfrm>
          <a:prstGeom prst="roundRect">
            <a:avLst>
              <a:gd name="adj" fmla="val 312810"/>
            </a:avLst>
          </a:prstGeom>
          <a:solidFill>
            <a:srgbClr val="F59E0B"/>
          </a:solidFill>
          <a:ln w="12700">
            <a:solidFill>
              <a:srgbClr val="F59E0B">
                <a:alpha val="0"/>
              </a:srgbClr>
            </a:solidFill>
            <a:prstDash val="solid"/>
          </a:ln>
        </p:spPr>
      </p:sp>
      <p:sp>
        <p:nvSpPr>
          <p:cNvPr id="37" name="Shape 33"/>
          <p:cNvSpPr/>
          <p:nvPr/>
        </p:nvSpPr>
        <p:spPr>
          <a:xfrm>
            <a:off x="6295644" y="3571646"/>
            <a:ext cx="75895" cy="75895"/>
          </a:xfrm>
          <a:prstGeom prst="ellipse">
            <a:avLst/>
          </a:prstGeom>
          <a:solidFill>
            <a:srgbClr val="F59E0B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8" name="Text 34"/>
          <p:cNvSpPr txBox="1"/>
          <p:nvPr/>
        </p:nvSpPr>
        <p:spPr>
          <a:xfrm>
            <a:off x="6429146" y="3524098"/>
            <a:ext cx="649224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Pre-Open</a:t>
            </a:r>
            <a:endParaRPr lang="en-US" sz="900" dirty="0"/>
          </a:p>
        </p:txBody>
      </p:sp>
      <p:sp>
        <p:nvSpPr>
          <p:cNvPr id="39" name="Text 35"/>
          <p:cNvSpPr txBox="1"/>
          <p:nvPr/>
        </p:nvSpPr>
        <p:spPr>
          <a:xfrm>
            <a:off x="6295644" y="3771900"/>
            <a:ext cx="140086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Weeks 18-22</a:t>
            </a:r>
            <a:endParaRPr lang="en-US" sz="800" dirty="0"/>
          </a:p>
        </p:txBody>
      </p:sp>
      <p:sp>
        <p:nvSpPr>
          <p:cNvPr id="40" name="Text 36"/>
          <p:cNvSpPr txBox="1"/>
          <p:nvPr/>
        </p:nvSpPr>
        <p:spPr>
          <a:xfrm>
            <a:off x="6295644" y="3991356"/>
            <a:ext cx="1400861" cy="6766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• Hiring</a:t>
            </a:r>
            <a:pPr algn="l" indent="0" marL="0">
              <a:buNone/>
            </a:pPr>
            <a:endParaRPr lang="en-US" sz="800" dirty="0"/>
          </a:p>
          <a:p>
            <a:pPr algn="l" indent="0" marL="0">
              <a:buNone/>
            </a:pPr>
            <a:r>
              <a:rPr lang="en-US" sz="8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• Training</a:t>
            </a:r>
            <a:pPr algn="l" indent="0" marL="0">
              <a:buNone/>
            </a:pPr>
            <a:endParaRPr lang="en-US" sz="800" dirty="0"/>
          </a:p>
          <a:p>
            <a:pPr algn="l" indent="0" marL="0">
              <a:buNone/>
            </a:pPr>
            <a:r>
              <a:rPr lang="en-US" sz="8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• Menu QA</a:t>
            </a:r>
            <a:pPr algn="l" indent="0" marL="0">
              <a:buNone/>
            </a:pPr>
            <a:endParaRPr lang="en-US" sz="800" dirty="0"/>
          </a:p>
          <a:p>
            <a:pPr algn="l" indent="0" marL="0">
              <a:buNone/>
            </a:pPr>
            <a:r>
              <a:rPr lang="en-US" sz="8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• Tenant tastings </a:t>
            </a:r>
            <a:endParaRPr lang="en-US" sz="800" dirty="0"/>
          </a:p>
        </p:txBody>
      </p:sp>
      <p:sp>
        <p:nvSpPr>
          <p:cNvPr id="41" name="Shape 37"/>
          <p:cNvSpPr/>
          <p:nvPr/>
        </p:nvSpPr>
        <p:spPr>
          <a:xfrm>
            <a:off x="7934249" y="3381451"/>
            <a:ext cx="1666951" cy="1571854"/>
          </a:xfrm>
          <a:prstGeom prst="roundRect">
            <a:avLst>
              <a:gd name="adj" fmla="val 5641"/>
            </a:avLst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42" name="Shape 38"/>
          <p:cNvSpPr/>
          <p:nvPr/>
        </p:nvSpPr>
        <p:spPr>
          <a:xfrm>
            <a:off x="7934249" y="3381451"/>
            <a:ext cx="28346" cy="1571854"/>
          </a:xfrm>
          <a:prstGeom prst="roundRect">
            <a:avLst>
              <a:gd name="adj" fmla="val 312810"/>
            </a:avLst>
          </a:prstGeom>
          <a:solidFill>
            <a:srgbClr val="F59E0B"/>
          </a:solidFill>
          <a:ln w="12700">
            <a:solidFill>
              <a:srgbClr val="F59E0B">
                <a:alpha val="0"/>
              </a:srgbClr>
            </a:solidFill>
            <a:prstDash val="solid"/>
          </a:ln>
        </p:spPr>
      </p:sp>
      <p:sp>
        <p:nvSpPr>
          <p:cNvPr id="43" name="Shape 39"/>
          <p:cNvSpPr/>
          <p:nvPr/>
        </p:nvSpPr>
        <p:spPr>
          <a:xfrm>
            <a:off x="8076895" y="3571646"/>
            <a:ext cx="75895" cy="75895"/>
          </a:xfrm>
          <a:prstGeom prst="ellipse">
            <a:avLst/>
          </a:prstGeom>
          <a:solidFill>
            <a:srgbClr val="F59E0B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4" name="Text 40"/>
          <p:cNvSpPr txBox="1"/>
          <p:nvPr/>
        </p:nvSpPr>
        <p:spPr>
          <a:xfrm>
            <a:off x="8210398" y="3524098"/>
            <a:ext cx="721462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Soft Open</a:t>
            </a:r>
            <a:endParaRPr lang="en-US" sz="900" dirty="0"/>
          </a:p>
        </p:txBody>
      </p:sp>
      <p:sp>
        <p:nvSpPr>
          <p:cNvPr id="45" name="Text 41"/>
          <p:cNvSpPr txBox="1"/>
          <p:nvPr/>
        </p:nvSpPr>
        <p:spPr>
          <a:xfrm>
            <a:off x="8076895" y="3771900"/>
            <a:ext cx="140086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Weeks 22-24</a:t>
            </a:r>
            <a:endParaRPr lang="en-US" sz="800" dirty="0"/>
          </a:p>
        </p:txBody>
      </p:sp>
      <p:sp>
        <p:nvSpPr>
          <p:cNvPr id="46" name="Text 42"/>
          <p:cNvSpPr txBox="1"/>
          <p:nvPr/>
        </p:nvSpPr>
        <p:spPr>
          <a:xfrm>
            <a:off x="8076895" y="3991356"/>
            <a:ext cx="1400861" cy="6766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• KPI gate</a:t>
            </a:r>
            <a:pPr algn="l" indent="0" marL="0">
              <a:buNone/>
            </a:pPr>
            <a:endParaRPr lang="en-US" sz="800" dirty="0"/>
          </a:p>
          <a:p>
            <a:pPr algn="l" indent="0" marL="0">
              <a:buNone/>
            </a:pPr>
            <a:r>
              <a:rPr lang="en-US" sz="8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• AOV tracking</a:t>
            </a:r>
            <a:pPr algn="l" indent="0" marL="0">
              <a:buNone/>
            </a:pPr>
            <a:endParaRPr lang="en-US" sz="800" dirty="0"/>
          </a:p>
          <a:p>
            <a:pPr algn="l" indent="0" marL="0">
              <a:buNone/>
            </a:pPr>
            <a:r>
              <a:rPr lang="en-US" sz="8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• Ticket times</a:t>
            </a:r>
            <a:pPr algn="l" indent="0" marL="0">
              <a:buNone/>
            </a:pPr>
            <a:endParaRPr lang="en-US" sz="800" dirty="0"/>
          </a:p>
          <a:p>
            <a:pPr algn="l" indent="0" marL="0">
              <a:buNone/>
            </a:pPr>
            <a:r>
              <a:rPr lang="en-US" sz="8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• Adjustments </a:t>
            </a:r>
            <a:endParaRPr lang="en-US" sz="800" dirty="0"/>
          </a:p>
        </p:txBody>
      </p:sp>
      <p:sp>
        <p:nvSpPr>
          <p:cNvPr id="47" name="Shape 43"/>
          <p:cNvSpPr/>
          <p:nvPr/>
        </p:nvSpPr>
        <p:spPr>
          <a:xfrm>
            <a:off x="9715500" y="3381451"/>
            <a:ext cx="1666951" cy="1571854"/>
          </a:xfrm>
          <a:prstGeom prst="roundRect">
            <a:avLst>
              <a:gd name="adj" fmla="val 5641"/>
            </a:avLst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48" name="Shape 44"/>
          <p:cNvSpPr/>
          <p:nvPr/>
        </p:nvSpPr>
        <p:spPr>
          <a:xfrm>
            <a:off x="9715500" y="3381451"/>
            <a:ext cx="28346" cy="1571854"/>
          </a:xfrm>
          <a:prstGeom prst="roundRect">
            <a:avLst>
              <a:gd name="adj" fmla="val 312810"/>
            </a:avLst>
          </a:prstGeom>
          <a:solidFill>
            <a:srgbClr val="8C5A32"/>
          </a:solidFill>
          <a:ln w="12700">
            <a:solidFill>
              <a:srgbClr val="8C5A32">
                <a:alpha val="0"/>
              </a:srgbClr>
            </a:solidFill>
            <a:prstDash val="solid"/>
          </a:ln>
        </p:spPr>
      </p:sp>
      <p:sp>
        <p:nvSpPr>
          <p:cNvPr id="49" name="Shape 45"/>
          <p:cNvSpPr/>
          <p:nvPr/>
        </p:nvSpPr>
        <p:spPr>
          <a:xfrm>
            <a:off x="9858146" y="3571646"/>
            <a:ext cx="75895" cy="75895"/>
          </a:xfrm>
          <a:prstGeom prst="ellipse">
            <a:avLst/>
          </a:prstGeom>
          <a:solidFill>
            <a:srgbClr val="F59E0B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50" name="Text 46"/>
          <p:cNvSpPr txBox="1"/>
          <p:nvPr/>
        </p:nvSpPr>
        <p:spPr>
          <a:xfrm>
            <a:off x="9991649" y="3524098"/>
            <a:ext cx="487375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Launch</a:t>
            </a:r>
            <a:endParaRPr lang="en-US" sz="900" dirty="0"/>
          </a:p>
        </p:txBody>
      </p:sp>
      <p:sp>
        <p:nvSpPr>
          <p:cNvPr id="51" name="Text 47"/>
          <p:cNvSpPr txBox="1"/>
          <p:nvPr/>
        </p:nvSpPr>
        <p:spPr>
          <a:xfrm>
            <a:off x="9858146" y="3771900"/>
            <a:ext cx="140086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Week 24+</a:t>
            </a:r>
            <a:endParaRPr lang="en-US" sz="800" dirty="0"/>
          </a:p>
        </p:txBody>
      </p:sp>
      <p:sp>
        <p:nvSpPr>
          <p:cNvPr id="52" name="Text 48"/>
          <p:cNvSpPr txBox="1"/>
          <p:nvPr/>
        </p:nvSpPr>
        <p:spPr>
          <a:xfrm>
            <a:off x="9858146" y="3991356"/>
            <a:ext cx="1400861" cy="6766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• Marketing pulse</a:t>
            </a:r>
            <a:pPr algn="l" indent="0" marL="0">
              <a:buNone/>
            </a:pPr>
            <a:endParaRPr lang="en-US" sz="800" dirty="0"/>
          </a:p>
          <a:p>
            <a:pPr algn="l" indent="0" marL="0">
              <a:buNone/>
            </a:pPr>
            <a:r>
              <a:rPr lang="en-US" sz="8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• Catering pilots</a:t>
            </a:r>
            <a:pPr algn="l" indent="0" marL="0">
              <a:buNone/>
            </a:pPr>
            <a:endParaRPr lang="en-US" sz="800" dirty="0"/>
          </a:p>
          <a:p>
            <a:pPr algn="l" indent="0" marL="0">
              <a:buNone/>
            </a:pPr>
            <a:r>
              <a:rPr lang="en-US" sz="8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• Event ops</a:t>
            </a:r>
            <a:pPr algn="l" indent="0" marL="0">
              <a:buNone/>
            </a:pPr>
            <a:endParaRPr lang="en-US" sz="800" dirty="0"/>
          </a:p>
          <a:p>
            <a:pPr algn="l" indent="0" marL="0">
              <a:buNone/>
            </a:pPr>
            <a:r>
              <a:rPr lang="en-US" sz="8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• Scale up </a:t>
            </a:r>
            <a:endParaRPr lang="en-US" sz="800" dirty="0"/>
          </a:p>
        </p:txBody>
      </p:sp>
      <p:sp>
        <p:nvSpPr>
          <p:cNvPr id="53" name="Shape 49"/>
          <p:cNvSpPr/>
          <p:nvPr/>
        </p:nvSpPr>
        <p:spPr>
          <a:xfrm>
            <a:off x="571500" y="5477256"/>
            <a:ext cx="5410505" cy="1352398"/>
          </a:xfrm>
          <a:prstGeom prst="roundRect">
            <a:avLst>
              <a:gd name="adj" fmla="val 7618"/>
            </a:avLst>
          </a:prstGeom>
          <a:solidFill>
            <a:srgbClr val="FEF3E2"/>
          </a:solidFill>
          <a:ln w="12700">
            <a:solidFill>
              <a:srgbClr val="FCD34D"/>
            </a:solidFill>
            <a:prstDash val="solid"/>
          </a:ln>
        </p:spPr>
      </p:sp>
      <p:pic>
        <p:nvPicPr>
          <p:cNvPr id="54" name="Image 2" descr="preencoded.png">    </p:cNvPr>
          <p:cNvPicPr>
            <a:picLocks noChangeAspect="1"/>
          </p:cNvPicPr>
          <p:nvPr/>
        </p:nvPicPr>
        <p:blipFill>
          <a:blip r:embed="rId3"/>
          <a:srcRect l="0" r="0" t="-16800" b="-16800"/>
          <a:stretch/>
        </p:blipFill>
        <p:spPr>
          <a:xfrm>
            <a:off x="771754" y="5700370"/>
            <a:ext cx="114300" cy="152705"/>
          </a:xfrm>
          <a:prstGeom prst="rect">
            <a:avLst/>
          </a:prstGeom>
        </p:spPr>
      </p:pic>
      <p:sp>
        <p:nvSpPr>
          <p:cNvPr id="55" name="Text 50"/>
          <p:cNvSpPr txBox="1"/>
          <p:nvPr/>
        </p:nvSpPr>
        <p:spPr>
          <a:xfrm>
            <a:off x="961949" y="5676595"/>
            <a:ext cx="1858975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b="1" dirty="0">
                <a:solidFill>
                  <a:srgbClr val="92400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Critical Success Factors</a:t>
            </a:r>
            <a:endParaRPr lang="en-US" sz="1000" dirty="0"/>
          </a:p>
        </p:txBody>
      </p:sp>
      <p:sp>
        <p:nvSpPr>
          <p:cNvPr id="56" name="Text 51"/>
          <p:cNvSpPr txBox="1"/>
          <p:nvPr/>
        </p:nvSpPr>
        <p:spPr>
          <a:xfrm>
            <a:off x="771754" y="5991149"/>
            <a:ext cx="5010912" cy="63825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• 60-day KPI checkpoint for performance validation</a:t>
            </a:r>
            <a:pPr algn="l" indent="0" marL="0">
              <a:buNone/>
            </a:pPr>
            <a:endParaRPr lang="en-US" sz="900" dirty="0"/>
          </a:p>
          <a:p>
            <a:pPr algn="l" indent="0" marL="0">
              <a:buNone/>
            </a:pPr>
            <a:r>
              <a:rPr lang="en-US" sz="9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• Pre-approved finishes to avoid capex creep</a:t>
            </a:r>
            <a:pPr algn="l" indent="0" marL="0">
              <a:buNone/>
            </a:pPr>
            <a:endParaRPr lang="en-US" sz="900" dirty="0"/>
          </a:p>
          <a:p>
            <a:pPr algn="l" indent="0" marL="0">
              <a:buNone/>
            </a:pPr>
            <a:r>
              <a:rPr lang="en-US" sz="9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• Event-hour exceptions for revenue optimization </a:t>
            </a:r>
            <a:endParaRPr lang="en-US" sz="900" dirty="0"/>
          </a:p>
        </p:txBody>
      </p:sp>
      <p:sp>
        <p:nvSpPr>
          <p:cNvPr id="57" name="Shape 52"/>
          <p:cNvSpPr/>
          <p:nvPr/>
        </p:nvSpPr>
        <p:spPr>
          <a:xfrm>
            <a:off x="6210605" y="5477256"/>
            <a:ext cx="5410505" cy="1352398"/>
          </a:xfrm>
          <a:prstGeom prst="roundRect">
            <a:avLst>
              <a:gd name="adj" fmla="val 7618"/>
            </a:avLst>
          </a:prstGeom>
          <a:solidFill>
            <a:srgbClr val="F0FDF4"/>
          </a:solidFill>
          <a:ln w="12700">
            <a:solidFill>
              <a:srgbClr val="A7F3D0"/>
            </a:solidFill>
            <a:prstDash val="solid"/>
          </a:ln>
        </p:spPr>
      </p:sp>
      <p:pic>
        <p:nvPicPr>
          <p:cNvPr id="58" name="Image 3" descr="preencoded.png">    </p:cNvPr>
          <p:cNvPicPr>
            <a:picLocks noChangeAspect="1"/>
          </p:cNvPicPr>
          <p:nvPr/>
        </p:nvPicPr>
        <p:blipFill>
          <a:blip r:embed="rId4"/>
          <a:srcRect l="0" r="0" t="-16800" b="-16800"/>
          <a:stretch/>
        </p:blipFill>
        <p:spPr>
          <a:xfrm>
            <a:off x="6409944" y="5700370"/>
            <a:ext cx="114300" cy="152705"/>
          </a:xfrm>
          <a:prstGeom prst="rect">
            <a:avLst/>
          </a:prstGeom>
        </p:spPr>
      </p:pic>
      <p:sp>
        <p:nvSpPr>
          <p:cNvPr id="59" name="Text 53"/>
          <p:cNvSpPr txBox="1"/>
          <p:nvPr/>
        </p:nvSpPr>
        <p:spPr>
          <a:xfrm>
            <a:off x="6601054" y="5676595"/>
            <a:ext cx="1484986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b="1" dirty="0">
                <a:solidFill>
                  <a:srgbClr val="059669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Timeline Targets</a:t>
            </a:r>
            <a:endParaRPr lang="en-US" sz="1000" dirty="0"/>
          </a:p>
        </p:txBody>
      </p:sp>
      <p:sp>
        <p:nvSpPr>
          <p:cNvPr id="60" name="Text 54"/>
          <p:cNvSpPr txBox="1"/>
          <p:nvPr/>
        </p:nvSpPr>
        <p:spPr>
          <a:xfrm>
            <a:off x="6409944" y="5991149"/>
            <a:ext cx="5010912" cy="63825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• CF-positive by months 7-9</a:t>
            </a:r>
            <a:pPr algn="l" indent="0" marL="0">
              <a:buNone/>
            </a:pPr>
            <a:endParaRPr lang="en-US" sz="900" dirty="0"/>
          </a:p>
          <a:p>
            <a:pPr algn="l" indent="0" marL="0">
              <a:buNone/>
            </a:pPr>
            <a:r>
              <a:rPr lang="en-US" sz="9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• Break-even at ~230-300 tx/day</a:t>
            </a:r>
            <a:pPr algn="l" indent="0" marL="0">
              <a:buNone/>
            </a:pPr>
            <a:endParaRPr lang="en-US" sz="900" dirty="0"/>
          </a:p>
          <a:p>
            <a:pPr algn="l" indent="0" marL="0">
              <a:buNone/>
            </a:pPr>
            <a:r>
              <a:rPr lang="en-US" sz="9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• Payback in 2.5-3.5 years </a:t>
            </a:r>
            <a:endParaRPr lang="en-US" sz="900" dirty="0"/>
          </a:p>
        </p:txBody>
      </p:sp>
      <p:pic>
        <p:nvPicPr>
          <p:cNvPr id="61" name="Image 4" descr="preencoded.png">    </p:cNvPr>
          <p:cNvPicPr>
            <a:picLocks noChangeAspect="1"/>
          </p:cNvPicPr>
          <p:nvPr/>
        </p:nvPicPr>
        <p:blipFill>
          <a:blip r:embed="rId5"/>
          <a:srcRect l="0" r="0" t="-11170" b="-11170"/>
          <a:stretch/>
        </p:blipFill>
        <p:spPr>
          <a:xfrm>
            <a:off x="10472623" y="1153973"/>
            <a:ext cx="85954" cy="105156"/>
          </a:xfrm>
          <a:prstGeom prst="rect">
            <a:avLst/>
          </a:prstGeom>
        </p:spPr>
      </p:pic>
      <p:pic>
        <p:nvPicPr>
          <p:cNvPr id="62" name="Image 5" descr="preencoded.png">    </p:cNvPr>
          <p:cNvPicPr>
            <a:picLocks noChangeAspect="1"/>
          </p:cNvPicPr>
          <p:nvPr/>
        </p:nvPicPr>
        <p:blipFill>
          <a:blip r:embed="rId6"/>
          <a:srcRect l="0" r="0" t="-401" b="-401"/>
          <a:stretch/>
        </p:blipFill>
        <p:spPr>
          <a:xfrm>
            <a:off x="905256" y="2710282"/>
            <a:ext cx="10382098" cy="19202"/>
          </a:xfrm>
          <a:prstGeom prst="rect">
            <a:avLst/>
          </a:prstGeom>
        </p:spPr>
      </p:pic>
      <p:pic>
        <p:nvPicPr>
          <p:cNvPr id="63" name="Image 6" descr="preencoded.png">    </p:cNvPr>
          <p:cNvPicPr>
            <a:picLocks noChangeAspect="1"/>
          </p:cNvPicPr>
          <p:nvPr/>
        </p:nvPicPr>
        <p:blipFill>
          <a:blip r:embed="rId7"/>
          <a:srcRect l="0" r="0" t="-398" b="-398"/>
          <a:stretch/>
        </p:blipFill>
        <p:spPr>
          <a:xfrm>
            <a:off x="809244" y="2710282"/>
            <a:ext cx="3700577" cy="19202"/>
          </a:xfrm>
          <a:prstGeom prst="rect">
            <a:avLst/>
          </a:prstGeom>
        </p:spPr>
      </p:pic>
      <p:sp>
        <p:nvSpPr>
          <p:cNvPr id="64" name="Text 55"/>
          <p:cNvSpPr txBox="1"/>
          <p:nvPr/>
        </p:nvSpPr>
        <p:spPr>
          <a:xfrm>
            <a:off x="905256" y="2824582"/>
            <a:ext cx="571500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Week 0</a:t>
            </a:r>
            <a:endParaRPr lang="en-US" sz="800" dirty="0"/>
          </a:p>
        </p:txBody>
      </p:sp>
      <p:sp>
        <p:nvSpPr>
          <p:cNvPr id="65" name="Text 56"/>
          <p:cNvSpPr txBox="1"/>
          <p:nvPr/>
        </p:nvSpPr>
        <p:spPr>
          <a:xfrm>
            <a:off x="905256" y="2980944"/>
            <a:ext cx="571500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9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Start</a:t>
            </a:r>
            <a:endParaRPr lang="en-US" sz="900" dirty="0"/>
          </a:p>
        </p:txBody>
      </p:sp>
      <p:sp>
        <p:nvSpPr>
          <p:cNvPr id="66" name="Text 57"/>
          <p:cNvSpPr txBox="1"/>
          <p:nvPr/>
        </p:nvSpPr>
        <p:spPr>
          <a:xfrm>
            <a:off x="2848356" y="2824582"/>
            <a:ext cx="571500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Week 4</a:t>
            </a:r>
            <a:endParaRPr lang="en-US" sz="800" dirty="0"/>
          </a:p>
        </p:txBody>
      </p:sp>
      <p:sp>
        <p:nvSpPr>
          <p:cNvPr id="67" name="Text 58"/>
          <p:cNvSpPr txBox="1"/>
          <p:nvPr/>
        </p:nvSpPr>
        <p:spPr>
          <a:xfrm>
            <a:off x="2771546" y="2980944"/>
            <a:ext cx="724205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9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Pre-lease</a:t>
            </a:r>
            <a:endParaRPr lang="en-US" sz="900" dirty="0"/>
          </a:p>
        </p:txBody>
      </p:sp>
      <p:sp>
        <p:nvSpPr>
          <p:cNvPr id="68" name="Text 59"/>
          <p:cNvSpPr txBox="1"/>
          <p:nvPr/>
        </p:nvSpPr>
        <p:spPr>
          <a:xfrm>
            <a:off x="4791456" y="2824582"/>
            <a:ext cx="571500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Week 12</a:t>
            </a:r>
            <a:endParaRPr lang="en-US" sz="800" dirty="0"/>
          </a:p>
        </p:txBody>
      </p:sp>
      <p:sp>
        <p:nvSpPr>
          <p:cNvPr id="69" name="Text 60"/>
          <p:cNvSpPr txBox="1"/>
          <p:nvPr/>
        </p:nvSpPr>
        <p:spPr>
          <a:xfrm>
            <a:off x="4791456" y="2980944"/>
            <a:ext cx="571500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9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Design</a:t>
            </a:r>
            <a:endParaRPr lang="en-US" sz="900" dirty="0"/>
          </a:p>
        </p:txBody>
      </p:sp>
      <p:sp>
        <p:nvSpPr>
          <p:cNvPr id="70" name="Text 61"/>
          <p:cNvSpPr txBox="1"/>
          <p:nvPr/>
        </p:nvSpPr>
        <p:spPr>
          <a:xfrm>
            <a:off x="6734556" y="2824582"/>
            <a:ext cx="571500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Week 18</a:t>
            </a:r>
            <a:endParaRPr lang="en-US" sz="800" dirty="0"/>
          </a:p>
        </p:txBody>
      </p:sp>
      <p:sp>
        <p:nvSpPr>
          <p:cNvPr id="71" name="Text 62"/>
          <p:cNvSpPr txBox="1"/>
          <p:nvPr/>
        </p:nvSpPr>
        <p:spPr>
          <a:xfrm>
            <a:off x="6734556" y="2980944"/>
            <a:ext cx="571500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9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Build</a:t>
            </a:r>
            <a:endParaRPr lang="en-US" sz="900" dirty="0"/>
          </a:p>
        </p:txBody>
      </p:sp>
      <p:sp>
        <p:nvSpPr>
          <p:cNvPr id="72" name="Text 63"/>
          <p:cNvSpPr txBox="1"/>
          <p:nvPr/>
        </p:nvSpPr>
        <p:spPr>
          <a:xfrm>
            <a:off x="8677656" y="2824582"/>
            <a:ext cx="667512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Week 22</a:t>
            </a:r>
            <a:endParaRPr lang="en-US" sz="800" dirty="0"/>
          </a:p>
        </p:txBody>
      </p:sp>
      <p:sp>
        <p:nvSpPr>
          <p:cNvPr id="73" name="Text 64"/>
          <p:cNvSpPr txBox="1"/>
          <p:nvPr/>
        </p:nvSpPr>
        <p:spPr>
          <a:xfrm>
            <a:off x="8677656" y="2980944"/>
            <a:ext cx="667512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9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Soft Open</a:t>
            </a:r>
            <a:endParaRPr lang="en-US" sz="900" dirty="0"/>
          </a:p>
        </p:txBody>
      </p:sp>
      <p:sp>
        <p:nvSpPr>
          <p:cNvPr id="74" name="Text 65"/>
          <p:cNvSpPr txBox="1"/>
          <p:nvPr/>
        </p:nvSpPr>
        <p:spPr>
          <a:xfrm>
            <a:off x="10715854" y="2824582"/>
            <a:ext cx="571500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Week 24+</a:t>
            </a:r>
            <a:endParaRPr lang="en-US" sz="800" dirty="0"/>
          </a:p>
        </p:txBody>
      </p:sp>
      <p:sp>
        <p:nvSpPr>
          <p:cNvPr id="75" name="Text 66"/>
          <p:cNvSpPr txBox="1"/>
          <p:nvPr/>
        </p:nvSpPr>
        <p:spPr>
          <a:xfrm>
            <a:off x="10715854" y="2980944"/>
            <a:ext cx="571500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9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Launch</a:t>
            </a:r>
            <a:endParaRPr lang="en-US" sz="900" dirty="0"/>
          </a:p>
        </p:txBody>
      </p:sp>
      <p:sp>
        <p:nvSpPr>
          <p:cNvPr id="76" name="Shape 67"/>
          <p:cNvSpPr/>
          <p:nvPr/>
        </p:nvSpPr>
        <p:spPr>
          <a:xfrm>
            <a:off x="0" y="0"/>
            <a:ext cx="12191695" cy="571500"/>
          </a:xfrm>
          <a:prstGeom prst="rect">
            <a:avLst/>
          </a:prstGeom>
          <a:solidFill>
            <a:srgbClr val="FFFFFF"/>
          </a:solidFill>
          <a:ln/>
        </p:spPr>
      </p:sp>
      <p:sp>
        <p:nvSpPr>
          <p:cNvPr id="77" name="Shape 68"/>
          <p:cNvSpPr/>
          <p:nvPr/>
        </p:nvSpPr>
        <p:spPr>
          <a:xfrm>
            <a:off x="0" y="562356"/>
            <a:ext cx="12191695" cy="9144"/>
          </a:xfrm>
          <a:prstGeom prst="rect">
            <a:avLst/>
          </a:prstGeom>
          <a:solidFill>
            <a:srgbClr val="E5E7EB"/>
          </a:solidFill>
          <a:ln w="12700">
            <a:solidFill>
              <a:srgbClr val="E5E7EB">
                <a:alpha val="0"/>
              </a:srgbClr>
            </a:solidFill>
            <a:prstDash val="solid"/>
          </a:ln>
        </p:spPr>
      </p:sp>
      <p:sp>
        <p:nvSpPr>
          <p:cNvPr id="78" name="Shape 69"/>
          <p:cNvSpPr/>
          <p:nvPr/>
        </p:nvSpPr>
        <p:spPr>
          <a:xfrm>
            <a:off x="571500" y="147218"/>
            <a:ext cx="267005" cy="267005"/>
          </a:xfrm>
          <a:prstGeom prst="roundRect">
            <a:avLst>
              <a:gd name="adj" fmla="val 97847"/>
            </a:avLst>
          </a:prstGeom>
          <a:solidFill>
            <a:srgbClr val="8C5A3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79" name="Image 7" descr="preencoded.png">    </p:cNvPr>
          <p:cNvPicPr>
            <a:picLocks noChangeAspect="1"/>
          </p:cNvPicPr>
          <p:nvPr/>
        </p:nvPicPr>
        <p:blipFill>
          <a:blip r:embed="rId8"/>
          <a:srcRect l="0" r="0" t="-8178" b="-8178"/>
          <a:stretch/>
        </p:blipFill>
        <p:spPr>
          <a:xfrm>
            <a:off x="662026" y="224028"/>
            <a:ext cx="85954" cy="114300"/>
          </a:xfrm>
          <a:prstGeom prst="rect">
            <a:avLst/>
          </a:prstGeom>
        </p:spPr>
      </p:pic>
      <p:sp>
        <p:nvSpPr>
          <p:cNvPr id="80" name="Text 70"/>
          <p:cNvSpPr txBox="1"/>
          <p:nvPr/>
        </p:nvSpPr>
        <p:spPr>
          <a:xfrm>
            <a:off x="952805" y="181051"/>
            <a:ext cx="2220163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THRESHLD STRATEGIC PLANNING</a:t>
            </a:r>
            <a:endParaRPr lang="en-US" sz="1000" dirty="0"/>
          </a:p>
        </p:txBody>
      </p:sp>
      <p:sp>
        <p:nvSpPr>
          <p:cNvPr id="81" name="Text 71"/>
          <p:cNvSpPr txBox="1"/>
          <p:nvPr/>
        </p:nvSpPr>
        <p:spPr>
          <a:xfrm>
            <a:off x="9740189" y="195682"/>
            <a:ext cx="553212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May 2026</a:t>
            </a:r>
            <a:endParaRPr lang="en-US" sz="900" dirty="0"/>
          </a:p>
        </p:txBody>
      </p:sp>
      <p:sp>
        <p:nvSpPr>
          <p:cNvPr id="82" name="Text 72"/>
          <p:cNvSpPr txBox="1"/>
          <p:nvPr/>
        </p:nvSpPr>
        <p:spPr>
          <a:xfrm>
            <a:off x="10512857" y="195682"/>
            <a:ext cx="63094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|</a:t>
            </a:r>
            <a:endParaRPr lang="en-US" sz="900" dirty="0"/>
          </a:p>
        </p:txBody>
      </p:sp>
      <p:sp>
        <p:nvSpPr>
          <p:cNvPr id="83" name="Text 73"/>
          <p:cNvSpPr txBox="1"/>
          <p:nvPr/>
        </p:nvSpPr>
        <p:spPr>
          <a:xfrm>
            <a:off x="10779862" y="195682"/>
            <a:ext cx="848563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CONFIDENTIAL</a:t>
            </a:r>
            <a:endParaRPr lang="en-US" sz="900" dirty="0"/>
          </a:p>
        </p:txBody>
      </p:sp>
      <p:sp>
        <p:nvSpPr>
          <p:cNvPr id="84" name="Shape 74"/>
          <p:cNvSpPr/>
          <p:nvPr/>
        </p:nvSpPr>
        <p:spPr>
          <a:xfrm>
            <a:off x="0" y="6381598"/>
            <a:ext cx="12191695" cy="476402"/>
          </a:xfrm>
          <a:prstGeom prst="rect">
            <a:avLst/>
          </a:prstGeom>
          <a:solidFill>
            <a:srgbClr val="FFFFFF"/>
          </a:solidFill>
          <a:ln/>
        </p:spPr>
      </p:sp>
      <p:sp>
        <p:nvSpPr>
          <p:cNvPr id="85" name="Shape 75"/>
          <p:cNvSpPr/>
          <p:nvPr/>
        </p:nvSpPr>
        <p:spPr>
          <a:xfrm>
            <a:off x="0" y="6381598"/>
            <a:ext cx="12191695" cy="9144"/>
          </a:xfrm>
          <a:prstGeom prst="rect">
            <a:avLst/>
          </a:prstGeom>
          <a:solidFill>
            <a:srgbClr val="E5E7EB"/>
          </a:solidFill>
          <a:ln w="12700">
            <a:solidFill>
              <a:srgbClr val="E5E7EB">
                <a:alpha val="0"/>
              </a:srgbClr>
            </a:solidFill>
            <a:prstDash val="solid"/>
          </a:ln>
        </p:spPr>
      </p:sp>
      <p:sp>
        <p:nvSpPr>
          <p:cNvPr id="86" name="Text 76"/>
          <p:cNvSpPr txBox="1"/>
          <p:nvPr/>
        </p:nvSpPr>
        <p:spPr>
          <a:xfrm>
            <a:off x="571500" y="6538874"/>
            <a:ext cx="1870862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Strategic Planning Document</a:t>
            </a:r>
            <a:endParaRPr lang="en-US" sz="900" dirty="0"/>
          </a:p>
        </p:txBody>
      </p:sp>
      <p:sp>
        <p:nvSpPr>
          <p:cNvPr id="87" name="Text 77"/>
          <p:cNvSpPr txBox="1"/>
          <p:nvPr/>
        </p:nvSpPr>
        <p:spPr>
          <a:xfrm>
            <a:off x="2369210" y="6538874"/>
            <a:ext cx="63094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|</a:t>
            </a:r>
            <a:endParaRPr lang="en-US" sz="900" dirty="0"/>
          </a:p>
        </p:txBody>
      </p:sp>
      <p:sp>
        <p:nvSpPr>
          <p:cNvPr id="88" name="Text 78"/>
          <p:cNvSpPr txBox="1"/>
          <p:nvPr/>
        </p:nvSpPr>
        <p:spPr>
          <a:xfrm>
            <a:off x="2636215" y="6538874"/>
            <a:ext cx="1004926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Page 14 of 24</a:t>
            </a:r>
            <a:endParaRPr lang="en-US" sz="900" dirty="0"/>
          </a:p>
        </p:txBody>
      </p:sp>
      <p:sp>
        <p:nvSpPr>
          <p:cNvPr id="89" name="Text 79"/>
          <p:cNvSpPr txBox="1"/>
          <p:nvPr/>
        </p:nvSpPr>
        <p:spPr>
          <a:xfrm>
            <a:off x="9967874" y="6567221"/>
            <a:ext cx="197236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Prepared by Threshld Strategy</a:t>
            </a:r>
            <a:endParaRPr lang="en-US" sz="9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6F7F4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-1" b="-1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4" name="Text 1"/>
          <p:cNvSpPr txBox="1"/>
          <p:nvPr/>
        </p:nvSpPr>
        <p:spPr>
          <a:xfrm>
            <a:off x="571500" y="1067105"/>
            <a:ext cx="4310482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2400" b="1" dirty="0">
                <a:solidFill>
                  <a:srgbClr val="1F2937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Market Penetration Model</a:t>
            </a:r>
            <a:endParaRPr lang="en-US" sz="2400" dirty="0"/>
          </a:p>
        </p:txBody>
      </p:sp>
      <p:sp>
        <p:nvSpPr>
          <p:cNvPr id="5" name="Text 2"/>
          <p:cNvSpPr txBox="1"/>
          <p:nvPr/>
        </p:nvSpPr>
        <p:spPr>
          <a:xfrm>
            <a:off x="8455457" y="1195121"/>
            <a:ext cx="2165299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Analysis Period: Q1-Q2 2026</a:t>
            </a:r>
            <a:endParaRPr lang="en-US" sz="100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rcRect l="-52" r="-52" t="0" b="0"/>
          <a:stretch/>
        </p:blipFill>
        <p:spPr>
          <a:xfrm>
            <a:off x="10385755" y="1152144"/>
            <a:ext cx="1238098" cy="286207"/>
          </a:xfrm>
          <a:prstGeom prst="rect">
            <a:avLst/>
          </a:prstGeom>
        </p:spPr>
      </p:pic>
      <p:sp>
        <p:nvSpPr>
          <p:cNvPr id="7" name="Text 3"/>
          <p:cNvSpPr txBox="1"/>
          <p:nvPr/>
        </p:nvSpPr>
        <p:spPr>
          <a:xfrm>
            <a:off x="10674706" y="1152144"/>
            <a:ext cx="950062" cy="2862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Traffic Analysis </a:t>
            </a:r>
            <a:endParaRPr lang="en-US" sz="900" dirty="0"/>
          </a:p>
        </p:txBody>
      </p:sp>
      <p:sp>
        <p:nvSpPr>
          <p:cNvPr id="8" name="Text 4"/>
          <p:cNvSpPr txBox="1"/>
          <p:nvPr/>
        </p:nvSpPr>
        <p:spPr>
          <a:xfrm>
            <a:off x="571500" y="1600200"/>
            <a:ext cx="11049610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Analysis of addressable market, capture rates, and transaction projections for Bell Tower pedway location</a:t>
            </a:r>
            <a:endParaRPr lang="en-US" sz="1000" dirty="0"/>
          </a:p>
        </p:txBody>
      </p:sp>
      <p:sp>
        <p:nvSpPr>
          <p:cNvPr id="9" name="Shape 5"/>
          <p:cNvSpPr/>
          <p:nvPr/>
        </p:nvSpPr>
        <p:spPr>
          <a:xfrm>
            <a:off x="571500" y="2015338"/>
            <a:ext cx="5333695" cy="4190695"/>
          </a:xfrm>
          <a:prstGeom prst="roundRect">
            <a:avLst>
              <a:gd name="adj" fmla="val 1190"/>
            </a:avLst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</p:spPr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3"/>
          <a:srcRect l="0" r="0" t="-16800" b="-16800"/>
          <a:stretch/>
        </p:blipFill>
        <p:spPr>
          <a:xfrm>
            <a:off x="809244" y="2291486"/>
            <a:ext cx="114300" cy="152705"/>
          </a:xfrm>
          <a:prstGeom prst="rect">
            <a:avLst/>
          </a:prstGeom>
        </p:spPr>
      </p:pic>
      <p:sp>
        <p:nvSpPr>
          <p:cNvPr id="11" name="Text 6"/>
          <p:cNvSpPr txBox="1"/>
          <p:nvPr/>
        </p:nvSpPr>
        <p:spPr>
          <a:xfrm>
            <a:off x="1000354" y="2253996"/>
            <a:ext cx="1655064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Penetration Funnel</a:t>
            </a:r>
            <a:endParaRPr lang="en-US" sz="1200" dirty="0"/>
          </a:p>
        </p:txBody>
      </p:sp>
      <p:sp>
        <p:nvSpPr>
          <p:cNvPr id="12" name="Shape 7"/>
          <p:cNvSpPr/>
          <p:nvPr/>
        </p:nvSpPr>
        <p:spPr>
          <a:xfrm>
            <a:off x="6096305" y="2015338"/>
            <a:ext cx="5524805" cy="2980944"/>
          </a:xfrm>
          <a:prstGeom prst="roundRect">
            <a:avLst>
              <a:gd name="adj" fmla="val 2352"/>
            </a:avLst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</p:spPr>
      </p:sp>
      <p:pic>
        <p:nvPicPr>
          <p:cNvPr id="13" name="Image 3" descr="preencoded.png">    </p:cNvPr>
          <p:cNvPicPr>
            <a:picLocks noChangeAspect="1"/>
          </p:cNvPicPr>
          <p:nvPr/>
        </p:nvPicPr>
        <p:blipFill>
          <a:blip r:embed="rId4"/>
          <a:srcRect l="0" r="0" t="-13478" b="-13478"/>
          <a:stretch/>
        </p:blipFill>
        <p:spPr>
          <a:xfrm>
            <a:off x="6295644" y="2255825"/>
            <a:ext cx="105156" cy="133502"/>
          </a:xfrm>
          <a:prstGeom prst="rect">
            <a:avLst/>
          </a:prstGeom>
        </p:spPr>
      </p:pic>
      <p:sp>
        <p:nvSpPr>
          <p:cNvPr id="14" name="Text 8"/>
          <p:cNvSpPr txBox="1"/>
          <p:nvPr/>
        </p:nvSpPr>
        <p:spPr>
          <a:xfrm>
            <a:off x="6476695" y="2215591"/>
            <a:ext cx="1484986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1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Scenario Analysis</a:t>
            </a:r>
            <a:endParaRPr lang="en-US" sz="1100" dirty="0"/>
          </a:p>
        </p:txBody>
      </p:sp>
      <p:sp>
        <p:nvSpPr>
          <p:cNvPr id="15" name="Shape 9"/>
          <p:cNvSpPr/>
          <p:nvPr/>
        </p:nvSpPr>
        <p:spPr>
          <a:xfrm>
            <a:off x="6295644" y="2582266"/>
            <a:ext cx="2486254" cy="1028700"/>
          </a:xfrm>
          <a:prstGeom prst="roundRect">
            <a:avLst>
              <a:gd name="adj" fmla="val 13169"/>
            </a:avLst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16" name="Shape 10"/>
          <p:cNvSpPr/>
          <p:nvPr/>
        </p:nvSpPr>
        <p:spPr>
          <a:xfrm>
            <a:off x="6439205" y="2772461"/>
            <a:ext cx="75895" cy="75895"/>
          </a:xfrm>
          <a:prstGeom prst="ellipse">
            <a:avLst/>
          </a:prstGeom>
          <a:solidFill>
            <a:srgbClr val="10B981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17" name="Text 11"/>
          <p:cNvSpPr txBox="1"/>
          <p:nvPr/>
        </p:nvSpPr>
        <p:spPr>
          <a:xfrm>
            <a:off x="6629400" y="2724912"/>
            <a:ext cx="725119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Base Case</a:t>
            </a:r>
            <a:endParaRPr lang="en-US" sz="900" dirty="0"/>
          </a:p>
        </p:txBody>
      </p:sp>
      <p:sp>
        <p:nvSpPr>
          <p:cNvPr id="18" name="Text 12"/>
          <p:cNvSpPr txBox="1"/>
          <p:nvPr/>
        </p:nvSpPr>
        <p:spPr>
          <a:xfrm>
            <a:off x="6439205" y="2972714"/>
            <a:ext cx="220096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6-8% capture</a:t>
            </a:r>
            <a:endParaRPr lang="en-US" sz="800" dirty="0"/>
          </a:p>
        </p:txBody>
      </p:sp>
      <p:sp>
        <p:nvSpPr>
          <p:cNvPr id="19" name="Text 13"/>
          <p:cNvSpPr txBox="1"/>
          <p:nvPr/>
        </p:nvSpPr>
        <p:spPr>
          <a:xfrm>
            <a:off x="6439205" y="3153766"/>
            <a:ext cx="354787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Txns:</a:t>
            </a:r>
            <a:endParaRPr lang="en-US" sz="800" dirty="0"/>
          </a:p>
        </p:txBody>
      </p:sp>
      <p:sp>
        <p:nvSpPr>
          <p:cNvPr id="20" name="Text 14"/>
          <p:cNvSpPr txBox="1"/>
          <p:nvPr/>
        </p:nvSpPr>
        <p:spPr>
          <a:xfrm>
            <a:off x="8188452" y="3153766"/>
            <a:ext cx="457200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b="1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200-260</a:t>
            </a:r>
            <a:endParaRPr lang="en-US" sz="800" dirty="0"/>
          </a:p>
        </p:txBody>
      </p:sp>
      <p:sp>
        <p:nvSpPr>
          <p:cNvPr id="21" name="Text 15"/>
          <p:cNvSpPr txBox="1"/>
          <p:nvPr/>
        </p:nvSpPr>
        <p:spPr>
          <a:xfrm>
            <a:off x="6439205" y="3311042"/>
            <a:ext cx="288950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AOV:</a:t>
            </a:r>
            <a:endParaRPr lang="en-US" sz="800" dirty="0"/>
          </a:p>
        </p:txBody>
      </p:sp>
      <p:sp>
        <p:nvSpPr>
          <p:cNvPr id="22" name="Text 16"/>
          <p:cNvSpPr txBox="1"/>
          <p:nvPr/>
        </p:nvSpPr>
        <p:spPr>
          <a:xfrm>
            <a:off x="8298180" y="3311042"/>
            <a:ext cx="441655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b="1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$12-14</a:t>
            </a:r>
            <a:endParaRPr lang="en-US" sz="800" dirty="0"/>
          </a:p>
        </p:txBody>
      </p:sp>
      <p:sp>
        <p:nvSpPr>
          <p:cNvPr id="23" name="Shape 17"/>
          <p:cNvSpPr/>
          <p:nvPr/>
        </p:nvSpPr>
        <p:spPr>
          <a:xfrm>
            <a:off x="8934602" y="2582266"/>
            <a:ext cx="2486254" cy="1028700"/>
          </a:xfrm>
          <a:prstGeom prst="roundRect">
            <a:avLst>
              <a:gd name="adj" fmla="val 13169"/>
            </a:avLst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24" name="Shape 18"/>
          <p:cNvSpPr/>
          <p:nvPr/>
        </p:nvSpPr>
        <p:spPr>
          <a:xfrm>
            <a:off x="9077249" y="2772461"/>
            <a:ext cx="75895" cy="75895"/>
          </a:xfrm>
          <a:prstGeom prst="ellipse">
            <a:avLst/>
          </a:prstGeom>
          <a:solidFill>
            <a:srgbClr val="F59E0B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25" name="Text 19"/>
          <p:cNvSpPr txBox="1"/>
          <p:nvPr/>
        </p:nvSpPr>
        <p:spPr>
          <a:xfrm>
            <a:off x="9267444" y="2724912"/>
            <a:ext cx="650138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Downside</a:t>
            </a:r>
            <a:endParaRPr lang="en-US" sz="900" dirty="0"/>
          </a:p>
        </p:txBody>
      </p:sp>
      <p:sp>
        <p:nvSpPr>
          <p:cNvPr id="26" name="Text 20"/>
          <p:cNvSpPr txBox="1"/>
          <p:nvPr/>
        </p:nvSpPr>
        <p:spPr>
          <a:xfrm>
            <a:off x="9077249" y="2972714"/>
            <a:ext cx="220096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4-5% capture</a:t>
            </a:r>
            <a:endParaRPr lang="en-US" sz="800" dirty="0"/>
          </a:p>
        </p:txBody>
      </p:sp>
      <p:sp>
        <p:nvSpPr>
          <p:cNvPr id="27" name="Text 21"/>
          <p:cNvSpPr txBox="1"/>
          <p:nvPr/>
        </p:nvSpPr>
        <p:spPr>
          <a:xfrm>
            <a:off x="9077249" y="3153766"/>
            <a:ext cx="354787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Txns:</a:t>
            </a:r>
            <a:endParaRPr lang="en-US" sz="800" dirty="0"/>
          </a:p>
        </p:txBody>
      </p:sp>
      <p:sp>
        <p:nvSpPr>
          <p:cNvPr id="28" name="Text 22"/>
          <p:cNvSpPr txBox="1"/>
          <p:nvPr/>
        </p:nvSpPr>
        <p:spPr>
          <a:xfrm>
            <a:off x="10870387" y="3153766"/>
            <a:ext cx="516636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b="1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150-190</a:t>
            </a:r>
            <a:endParaRPr lang="en-US" sz="800" dirty="0"/>
          </a:p>
        </p:txBody>
      </p:sp>
      <p:sp>
        <p:nvSpPr>
          <p:cNvPr id="29" name="Text 23"/>
          <p:cNvSpPr txBox="1"/>
          <p:nvPr/>
        </p:nvSpPr>
        <p:spPr>
          <a:xfrm>
            <a:off x="9077249" y="3311042"/>
            <a:ext cx="288950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AOV:</a:t>
            </a:r>
            <a:endParaRPr lang="en-US" sz="800" dirty="0"/>
          </a:p>
        </p:txBody>
      </p:sp>
      <p:sp>
        <p:nvSpPr>
          <p:cNvPr id="30" name="Text 24"/>
          <p:cNvSpPr txBox="1"/>
          <p:nvPr/>
        </p:nvSpPr>
        <p:spPr>
          <a:xfrm>
            <a:off x="10962742" y="3311042"/>
            <a:ext cx="438912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b="1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$11-12</a:t>
            </a:r>
            <a:endParaRPr lang="en-US" sz="800" dirty="0"/>
          </a:p>
        </p:txBody>
      </p:sp>
      <p:sp>
        <p:nvSpPr>
          <p:cNvPr id="31" name="Shape 25"/>
          <p:cNvSpPr/>
          <p:nvPr/>
        </p:nvSpPr>
        <p:spPr>
          <a:xfrm>
            <a:off x="6295644" y="3763670"/>
            <a:ext cx="2486254" cy="1028700"/>
          </a:xfrm>
          <a:prstGeom prst="roundRect">
            <a:avLst>
              <a:gd name="adj" fmla="val 13169"/>
            </a:avLst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32" name="Shape 26"/>
          <p:cNvSpPr/>
          <p:nvPr/>
        </p:nvSpPr>
        <p:spPr>
          <a:xfrm>
            <a:off x="6439205" y="3953866"/>
            <a:ext cx="75895" cy="75895"/>
          </a:xfrm>
          <a:prstGeom prst="ellipse">
            <a:avLst/>
          </a:prstGeom>
          <a:solidFill>
            <a:srgbClr val="10B981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3" name="Text 27"/>
          <p:cNvSpPr txBox="1"/>
          <p:nvPr/>
        </p:nvSpPr>
        <p:spPr>
          <a:xfrm>
            <a:off x="6629400" y="3906317"/>
            <a:ext cx="484632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Upside</a:t>
            </a:r>
            <a:endParaRPr lang="en-US" sz="900" dirty="0"/>
          </a:p>
        </p:txBody>
      </p:sp>
      <p:sp>
        <p:nvSpPr>
          <p:cNvPr id="34" name="Text 28"/>
          <p:cNvSpPr txBox="1"/>
          <p:nvPr/>
        </p:nvSpPr>
        <p:spPr>
          <a:xfrm>
            <a:off x="6439205" y="4154119"/>
            <a:ext cx="220096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9-11% capture</a:t>
            </a:r>
            <a:endParaRPr lang="en-US" sz="800" dirty="0"/>
          </a:p>
        </p:txBody>
      </p:sp>
      <p:sp>
        <p:nvSpPr>
          <p:cNvPr id="35" name="Text 29"/>
          <p:cNvSpPr txBox="1"/>
          <p:nvPr/>
        </p:nvSpPr>
        <p:spPr>
          <a:xfrm>
            <a:off x="6439205" y="4335170"/>
            <a:ext cx="354787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Txns:</a:t>
            </a:r>
            <a:endParaRPr lang="en-US" sz="800" dirty="0"/>
          </a:p>
        </p:txBody>
      </p:sp>
      <p:sp>
        <p:nvSpPr>
          <p:cNvPr id="36" name="Text 30"/>
          <p:cNvSpPr txBox="1"/>
          <p:nvPr/>
        </p:nvSpPr>
        <p:spPr>
          <a:xfrm>
            <a:off x="8195767" y="4335170"/>
            <a:ext cx="522122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b="1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270-330</a:t>
            </a:r>
            <a:endParaRPr lang="en-US" sz="800" dirty="0"/>
          </a:p>
        </p:txBody>
      </p:sp>
      <p:sp>
        <p:nvSpPr>
          <p:cNvPr id="37" name="Text 31"/>
          <p:cNvSpPr txBox="1"/>
          <p:nvPr/>
        </p:nvSpPr>
        <p:spPr>
          <a:xfrm>
            <a:off x="6439205" y="4491533"/>
            <a:ext cx="288950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AOV:</a:t>
            </a:r>
            <a:endParaRPr lang="en-US" sz="800" dirty="0"/>
          </a:p>
        </p:txBody>
      </p:sp>
      <p:sp>
        <p:nvSpPr>
          <p:cNvPr id="38" name="Text 32"/>
          <p:cNvSpPr txBox="1"/>
          <p:nvPr/>
        </p:nvSpPr>
        <p:spPr>
          <a:xfrm>
            <a:off x="8302752" y="4491533"/>
            <a:ext cx="441655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b="1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$13-15</a:t>
            </a:r>
            <a:endParaRPr lang="en-US" sz="800" dirty="0"/>
          </a:p>
        </p:txBody>
      </p:sp>
      <p:sp>
        <p:nvSpPr>
          <p:cNvPr id="39" name="Shape 33"/>
          <p:cNvSpPr/>
          <p:nvPr/>
        </p:nvSpPr>
        <p:spPr>
          <a:xfrm>
            <a:off x="8934602" y="3763670"/>
            <a:ext cx="2486254" cy="1028700"/>
          </a:xfrm>
          <a:prstGeom prst="roundRect">
            <a:avLst>
              <a:gd name="adj" fmla="val 13169"/>
            </a:avLst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40" name="Shape 34"/>
          <p:cNvSpPr/>
          <p:nvPr/>
        </p:nvSpPr>
        <p:spPr>
          <a:xfrm>
            <a:off x="9077249" y="3953866"/>
            <a:ext cx="75895" cy="75895"/>
          </a:xfrm>
          <a:prstGeom prst="ellipse">
            <a:avLst/>
          </a:prstGeom>
          <a:solidFill>
            <a:srgbClr val="EF4444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1" name="Text 35"/>
          <p:cNvSpPr txBox="1"/>
          <p:nvPr/>
        </p:nvSpPr>
        <p:spPr>
          <a:xfrm>
            <a:off x="9267444" y="3906317"/>
            <a:ext cx="873252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Stress Test</a:t>
            </a:r>
            <a:endParaRPr lang="en-US" sz="900" dirty="0"/>
          </a:p>
        </p:txBody>
      </p:sp>
      <p:sp>
        <p:nvSpPr>
          <p:cNvPr id="42" name="Text 36"/>
          <p:cNvSpPr txBox="1"/>
          <p:nvPr/>
        </p:nvSpPr>
        <p:spPr>
          <a:xfrm>
            <a:off x="9077249" y="4154119"/>
            <a:ext cx="220096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3-4% capture</a:t>
            </a:r>
            <a:endParaRPr lang="en-US" sz="800" dirty="0"/>
          </a:p>
        </p:txBody>
      </p:sp>
      <p:sp>
        <p:nvSpPr>
          <p:cNvPr id="43" name="Text 37"/>
          <p:cNvSpPr txBox="1"/>
          <p:nvPr/>
        </p:nvSpPr>
        <p:spPr>
          <a:xfrm>
            <a:off x="9077249" y="4335170"/>
            <a:ext cx="354787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Txns:</a:t>
            </a:r>
            <a:endParaRPr lang="en-US" sz="800" dirty="0"/>
          </a:p>
        </p:txBody>
      </p:sp>
      <p:sp>
        <p:nvSpPr>
          <p:cNvPr id="44" name="Text 38"/>
          <p:cNvSpPr txBox="1"/>
          <p:nvPr/>
        </p:nvSpPr>
        <p:spPr>
          <a:xfrm>
            <a:off x="10872216" y="4335170"/>
            <a:ext cx="516636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b="1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120-150</a:t>
            </a:r>
            <a:endParaRPr lang="en-US" sz="800" dirty="0"/>
          </a:p>
        </p:txBody>
      </p:sp>
      <p:sp>
        <p:nvSpPr>
          <p:cNvPr id="45" name="Text 39"/>
          <p:cNvSpPr txBox="1"/>
          <p:nvPr/>
        </p:nvSpPr>
        <p:spPr>
          <a:xfrm>
            <a:off x="9077249" y="4491533"/>
            <a:ext cx="288950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AOV:</a:t>
            </a:r>
            <a:endParaRPr lang="en-US" sz="800" dirty="0"/>
          </a:p>
        </p:txBody>
      </p:sp>
      <p:sp>
        <p:nvSpPr>
          <p:cNvPr id="46" name="Text 40"/>
          <p:cNvSpPr txBox="1"/>
          <p:nvPr/>
        </p:nvSpPr>
        <p:spPr>
          <a:xfrm>
            <a:off x="10959084" y="4491533"/>
            <a:ext cx="438912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b="1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$10-11</a:t>
            </a:r>
            <a:endParaRPr lang="en-US" sz="800" dirty="0"/>
          </a:p>
        </p:txBody>
      </p:sp>
      <p:sp>
        <p:nvSpPr>
          <p:cNvPr id="47" name="Shape 41"/>
          <p:cNvSpPr/>
          <p:nvPr/>
        </p:nvSpPr>
        <p:spPr>
          <a:xfrm>
            <a:off x="6096305" y="5182819"/>
            <a:ext cx="5524805" cy="1143000"/>
          </a:xfrm>
          <a:prstGeom prst="roundRect">
            <a:avLst>
              <a:gd name="adj" fmla="val 16000"/>
            </a:avLst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</p:spPr>
      </p:sp>
      <p:pic>
        <p:nvPicPr>
          <p:cNvPr id="48" name="Image 4" descr="preencoded.png">    </p:cNvPr>
          <p:cNvPicPr>
            <a:picLocks noChangeAspect="1"/>
          </p:cNvPicPr>
          <p:nvPr/>
        </p:nvPicPr>
        <p:blipFill>
          <a:blip r:embed="rId5"/>
          <a:srcRect l="-2512" r="-2512" t="0" b="0"/>
          <a:stretch/>
        </p:blipFill>
        <p:spPr>
          <a:xfrm>
            <a:off x="6295644" y="5423306"/>
            <a:ext cx="105156" cy="133502"/>
          </a:xfrm>
          <a:prstGeom prst="rect">
            <a:avLst/>
          </a:prstGeom>
        </p:spPr>
      </p:pic>
      <p:sp>
        <p:nvSpPr>
          <p:cNvPr id="49" name="Text 42"/>
          <p:cNvSpPr txBox="1"/>
          <p:nvPr/>
        </p:nvSpPr>
        <p:spPr>
          <a:xfrm>
            <a:off x="6476695" y="5382158"/>
            <a:ext cx="986638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1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Key Metrics</a:t>
            </a:r>
            <a:endParaRPr lang="en-US" sz="1100" dirty="0"/>
          </a:p>
        </p:txBody>
      </p:sp>
      <p:sp>
        <p:nvSpPr>
          <p:cNvPr id="50" name="Shape 43"/>
          <p:cNvSpPr/>
          <p:nvPr/>
        </p:nvSpPr>
        <p:spPr>
          <a:xfrm>
            <a:off x="6295644" y="5672938"/>
            <a:ext cx="2486254" cy="647395"/>
          </a:xfrm>
          <a:prstGeom prst="roundRect">
            <a:avLst>
              <a:gd name="adj" fmla="val 24925"/>
            </a:avLst>
          </a:prstGeom>
          <a:solidFill>
            <a:srgbClr val="F9FAFB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51" name="Text 44"/>
          <p:cNvSpPr txBox="1"/>
          <p:nvPr/>
        </p:nvSpPr>
        <p:spPr>
          <a:xfrm>
            <a:off x="6409944" y="5787238"/>
            <a:ext cx="2257654" cy="2578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$3.2M</a:t>
            </a:r>
            <a:endParaRPr lang="en-US" sz="1300" dirty="0"/>
          </a:p>
        </p:txBody>
      </p:sp>
      <p:sp>
        <p:nvSpPr>
          <p:cNvPr id="52" name="Text 45"/>
          <p:cNvSpPr txBox="1"/>
          <p:nvPr/>
        </p:nvSpPr>
        <p:spPr>
          <a:xfrm>
            <a:off x="6409944" y="6063386"/>
            <a:ext cx="2257654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800" spc="38" kern="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Annual market</a:t>
            </a:r>
            <a:endParaRPr lang="en-US" sz="800" dirty="0"/>
          </a:p>
        </p:txBody>
      </p:sp>
      <p:sp>
        <p:nvSpPr>
          <p:cNvPr id="53" name="Shape 46"/>
          <p:cNvSpPr/>
          <p:nvPr/>
        </p:nvSpPr>
        <p:spPr>
          <a:xfrm>
            <a:off x="8934602" y="5672938"/>
            <a:ext cx="2486254" cy="647395"/>
          </a:xfrm>
          <a:prstGeom prst="roundRect">
            <a:avLst>
              <a:gd name="adj" fmla="val 24925"/>
            </a:avLst>
          </a:prstGeom>
          <a:solidFill>
            <a:srgbClr val="F9FAFB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54" name="Text 47"/>
          <p:cNvSpPr txBox="1"/>
          <p:nvPr/>
        </p:nvSpPr>
        <p:spPr>
          <a:xfrm>
            <a:off x="9048902" y="5787238"/>
            <a:ext cx="2257654" cy="2578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18%</a:t>
            </a:r>
            <a:endParaRPr lang="en-US" sz="1300" dirty="0"/>
          </a:p>
        </p:txBody>
      </p:sp>
      <p:sp>
        <p:nvSpPr>
          <p:cNvPr id="55" name="Text 48"/>
          <p:cNvSpPr txBox="1"/>
          <p:nvPr/>
        </p:nvSpPr>
        <p:spPr>
          <a:xfrm>
            <a:off x="9048902" y="6063386"/>
            <a:ext cx="2257654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800" spc="38" kern="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Market share</a:t>
            </a:r>
            <a:endParaRPr lang="en-US" sz="800" dirty="0"/>
          </a:p>
        </p:txBody>
      </p:sp>
      <p:sp>
        <p:nvSpPr>
          <p:cNvPr id="56" name="Shape 49"/>
          <p:cNvSpPr/>
          <p:nvPr/>
        </p:nvSpPr>
        <p:spPr>
          <a:xfrm>
            <a:off x="571500" y="6434633"/>
            <a:ext cx="11048695" cy="619049"/>
          </a:xfrm>
          <a:prstGeom prst="roundRect">
            <a:avLst>
              <a:gd name="adj" fmla="val 36359"/>
            </a:avLst>
          </a:prstGeom>
          <a:solidFill>
            <a:srgbClr val="FEF3E2"/>
          </a:solidFill>
          <a:ln w="12700">
            <a:solidFill>
              <a:srgbClr val="FCD34D"/>
            </a:solidFill>
            <a:prstDash val="solid"/>
          </a:ln>
        </p:spPr>
      </p:sp>
      <p:pic>
        <p:nvPicPr>
          <p:cNvPr id="57" name="Image 5" descr="preencoded.png">    </p:cNvPr>
          <p:cNvPicPr>
            <a:picLocks noChangeAspect="1"/>
          </p:cNvPicPr>
          <p:nvPr/>
        </p:nvPicPr>
        <p:blipFill>
          <a:blip r:embed="rId6"/>
          <a:srcRect l="0" r="0" t="-14384" b="-14384"/>
          <a:stretch/>
        </p:blipFill>
        <p:spPr>
          <a:xfrm>
            <a:off x="771754" y="6656832"/>
            <a:ext cx="133502" cy="171907"/>
          </a:xfrm>
          <a:prstGeom prst="rect">
            <a:avLst/>
          </a:prstGeom>
        </p:spPr>
      </p:pic>
      <p:sp>
        <p:nvSpPr>
          <p:cNvPr id="58" name="Text 50"/>
          <p:cNvSpPr txBox="1"/>
          <p:nvPr/>
        </p:nvSpPr>
        <p:spPr>
          <a:xfrm>
            <a:off x="1019556" y="6558991"/>
            <a:ext cx="8153705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92400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Conversion Methodology</a:t>
            </a:r>
            <a:endParaRPr lang="en-US" sz="900" dirty="0"/>
          </a:p>
        </p:txBody>
      </p:sp>
      <p:sp>
        <p:nvSpPr>
          <p:cNvPr id="59" name="Text 51"/>
          <p:cNvSpPr txBox="1"/>
          <p:nvPr/>
        </p:nvSpPr>
        <p:spPr>
          <a:xfrm>
            <a:off x="1019556" y="6753758"/>
            <a:ext cx="8839505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Conversion applied to addressable daypart cohort, not total corridor passersby. </a:t>
            </a:r>
            <a:pPr algn="l" indent="0" marL="0">
              <a:buNone/>
            </a:pPr>
            <a:r>
              <a:rPr lang="en-US" sz="900" b="1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Recommended:</a:t>
            </a:r>
            <a:pPr algn="l" indent="0" marL="0">
              <a:buNone/>
            </a:pPr>
            <a:r>
              <a:rPr lang="en-US" sz="9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Install people-counters during pilot for refined counts. </a:t>
            </a:r>
            <a:endParaRPr lang="en-US" sz="900" dirty="0"/>
          </a:p>
        </p:txBody>
      </p:sp>
      <p:sp>
        <p:nvSpPr>
          <p:cNvPr id="60" name="Text 52"/>
          <p:cNvSpPr txBox="1"/>
          <p:nvPr/>
        </p:nvSpPr>
        <p:spPr>
          <a:xfrm>
            <a:off x="9957816" y="6563563"/>
            <a:ext cx="433426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Target</a:t>
            </a:r>
            <a:endParaRPr lang="en-US" sz="800" dirty="0"/>
          </a:p>
        </p:txBody>
      </p:sp>
      <p:sp>
        <p:nvSpPr>
          <p:cNvPr id="61" name="Text 53"/>
          <p:cNvSpPr txBox="1"/>
          <p:nvPr/>
        </p:nvSpPr>
        <p:spPr>
          <a:xfrm>
            <a:off x="10019995" y="6720840"/>
            <a:ext cx="372161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6-8%</a:t>
            </a:r>
            <a:endParaRPr lang="en-US" sz="1000" dirty="0"/>
          </a:p>
        </p:txBody>
      </p:sp>
      <p:sp>
        <p:nvSpPr>
          <p:cNvPr id="62" name="Text 54"/>
          <p:cNvSpPr txBox="1"/>
          <p:nvPr/>
        </p:nvSpPr>
        <p:spPr>
          <a:xfrm>
            <a:off x="10619842" y="6563563"/>
            <a:ext cx="810158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Maturity</a:t>
            </a:r>
            <a:endParaRPr lang="en-US" sz="800" dirty="0"/>
          </a:p>
        </p:txBody>
      </p:sp>
      <p:sp>
        <p:nvSpPr>
          <p:cNvPr id="63" name="Text 55"/>
          <p:cNvSpPr txBox="1"/>
          <p:nvPr/>
        </p:nvSpPr>
        <p:spPr>
          <a:xfrm>
            <a:off x="10398557" y="6720840"/>
            <a:ext cx="1031443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Month 12-18</a:t>
            </a:r>
            <a:endParaRPr lang="en-US" sz="1000" dirty="0"/>
          </a:p>
        </p:txBody>
      </p:sp>
      <p:pic>
        <p:nvPicPr>
          <p:cNvPr id="64" name="Image 6" descr="preencoded.png">    </p:cNvPr>
          <p:cNvPicPr>
            <a:picLocks noChangeAspect="1"/>
          </p:cNvPicPr>
          <p:nvPr/>
        </p:nvPicPr>
        <p:blipFill>
          <a:blip r:embed="rId7"/>
          <a:srcRect l="0" r="0" t="-16489" b="-16489"/>
          <a:stretch/>
        </p:blipFill>
        <p:spPr>
          <a:xfrm>
            <a:off x="10500055" y="1233526"/>
            <a:ext cx="85954" cy="114300"/>
          </a:xfrm>
          <a:prstGeom prst="rect">
            <a:avLst/>
          </a:prstGeom>
        </p:spPr>
      </p:pic>
      <p:pic>
        <p:nvPicPr>
          <p:cNvPr id="65" name="Image 7" descr="preencoded.png">    </p:cNvPr>
          <p:cNvPicPr>
            <a:picLocks noChangeAspect="1"/>
          </p:cNvPicPr>
          <p:nvPr/>
        </p:nvPicPr>
        <p:blipFill>
          <a:blip r:embed="rId8"/>
          <a:srcRect l="-16" r="-16" t="0" b="0"/>
          <a:stretch/>
        </p:blipFill>
        <p:spPr>
          <a:xfrm>
            <a:off x="809244" y="2672791"/>
            <a:ext cx="4858207" cy="666598"/>
          </a:xfrm>
          <a:prstGeom prst="rect">
            <a:avLst/>
          </a:prstGeom>
        </p:spPr>
      </p:pic>
      <p:sp>
        <p:nvSpPr>
          <p:cNvPr id="66" name="Text 56"/>
          <p:cNvSpPr txBox="1"/>
          <p:nvPr/>
        </p:nvSpPr>
        <p:spPr>
          <a:xfrm>
            <a:off x="981151" y="2822753"/>
            <a:ext cx="2095805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Total Pedway Traffic</a:t>
            </a:r>
            <a:endParaRPr lang="en-US" sz="1000" dirty="0"/>
          </a:p>
        </p:txBody>
      </p:sp>
      <p:sp>
        <p:nvSpPr>
          <p:cNvPr id="67" name="Text 57"/>
          <p:cNvSpPr txBox="1"/>
          <p:nvPr/>
        </p:nvSpPr>
        <p:spPr>
          <a:xfrm>
            <a:off x="981151" y="3032150"/>
            <a:ext cx="2494483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Bell/MNP/City Centre + ICE District events</a:t>
            </a:r>
            <a:endParaRPr lang="en-US" sz="800" dirty="0"/>
          </a:p>
        </p:txBody>
      </p:sp>
      <p:sp>
        <p:nvSpPr>
          <p:cNvPr id="68" name="Text 58"/>
          <p:cNvSpPr txBox="1"/>
          <p:nvPr/>
        </p:nvSpPr>
        <p:spPr>
          <a:xfrm>
            <a:off x="4065422" y="2806294"/>
            <a:ext cx="1431950" cy="2578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15,000-18,000</a:t>
            </a:r>
            <a:endParaRPr lang="en-US" sz="1300" dirty="0"/>
          </a:p>
        </p:txBody>
      </p:sp>
      <p:sp>
        <p:nvSpPr>
          <p:cNvPr id="69" name="Text 59"/>
          <p:cNvSpPr txBox="1"/>
          <p:nvPr/>
        </p:nvSpPr>
        <p:spPr>
          <a:xfrm>
            <a:off x="4259275" y="3063240"/>
            <a:ext cx="1239012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daily footfall</a:t>
            </a:r>
            <a:endParaRPr lang="en-US" sz="800" dirty="0"/>
          </a:p>
        </p:txBody>
      </p:sp>
      <p:pic>
        <p:nvPicPr>
          <p:cNvPr id="70" name="Image 8" descr="preencoded.png">    </p:cNvPr>
          <p:cNvPicPr>
            <a:picLocks noChangeAspect="1"/>
          </p:cNvPicPr>
          <p:nvPr/>
        </p:nvPicPr>
        <p:blipFill>
          <a:blip r:embed="rId9"/>
          <a:srcRect l="-15" r="-15" t="0" b="0"/>
          <a:stretch/>
        </p:blipFill>
        <p:spPr>
          <a:xfrm>
            <a:off x="955548" y="3472891"/>
            <a:ext cx="4566514" cy="666598"/>
          </a:xfrm>
          <a:prstGeom prst="rect">
            <a:avLst/>
          </a:prstGeom>
        </p:spPr>
      </p:pic>
      <p:sp>
        <p:nvSpPr>
          <p:cNvPr id="71" name="Text 60"/>
          <p:cNvSpPr txBox="1"/>
          <p:nvPr/>
        </p:nvSpPr>
        <p:spPr>
          <a:xfrm>
            <a:off x="1126541" y="3622853"/>
            <a:ext cx="2238451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Addressable Lunch Cohort</a:t>
            </a:r>
            <a:endParaRPr lang="en-US" sz="1000" dirty="0"/>
          </a:p>
        </p:txBody>
      </p:sp>
      <p:sp>
        <p:nvSpPr>
          <p:cNvPr id="72" name="Text 61"/>
          <p:cNvSpPr txBox="1"/>
          <p:nvPr/>
        </p:nvSpPr>
        <p:spPr>
          <a:xfrm>
            <a:off x="1126541" y="3832250"/>
            <a:ext cx="2664562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Target demographic (office workers, visitors)</a:t>
            </a:r>
            <a:endParaRPr lang="en-US" sz="800" dirty="0"/>
          </a:p>
        </p:txBody>
      </p:sp>
      <p:sp>
        <p:nvSpPr>
          <p:cNvPr id="73" name="Text 62"/>
          <p:cNvSpPr txBox="1"/>
          <p:nvPr/>
        </p:nvSpPr>
        <p:spPr>
          <a:xfrm>
            <a:off x="4140403" y="3606394"/>
            <a:ext cx="1213409" cy="2578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2,500-3,500</a:t>
            </a:r>
            <a:endParaRPr lang="en-US" sz="1300" dirty="0"/>
          </a:p>
        </p:txBody>
      </p:sp>
      <p:sp>
        <p:nvSpPr>
          <p:cNvPr id="74" name="Text 63"/>
          <p:cNvSpPr txBox="1"/>
          <p:nvPr/>
        </p:nvSpPr>
        <p:spPr>
          <a:xfrm>
            <a:off x="4267505" y="3863340"/>
            <a:ext cx="1086307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potential customers</a:t>
            </a:r>
            <a:endParaRPr lang="en-US" sz="800" dirty="0"/>
          </a:p>
        </p:txBody>
      </p:sp>
      <p:pic>
        <p:nvPicPr>
          <p:cNvPr id="75" name="Image 9" descr="preencoded.png">    </p:cNvPr>
          <p:cNvPicPr>
            <a:picLocks noChangeAspect="1"/>
          </p:cNvPicPr>
          <p:nvPr/>
        </p:nvPicPr>
        <p:blipFill>
          <a:blip r:embed="rId10"/>
          <a:srcRect l="-12" r="-12" t="0" b="0"/>
          <a:stretch/>
        </p:blipFill>
        <p:spPr>
          <a:xfrm>
            <a:off x="1100938" y="4272991"/>
            <a:ext cx="4274820" cy="666598"/>
          </a:xfrm>
          <a:prstGeom prst="rect">
            <a:avLst/>
          </a:prstGeom>
        </p:spPr>
      </p:pic>
      <p:sp>
        <p:nvSpPr>
          <p:cNvPr id="76" name="Text 64"/>
          <p:cNvSpPr txBox="1"/>
          <p:nvPr/>
        </p:nvSpPr>
        <p:spPr>
          <a:xfrm>
            <a:off x="1272845" y="4422953"/>
            <a:ext cx="1476756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Captured Traffic</a:t>
            </a:r>
            <a:endParaRPr lang="en-US" sz="1000" dirty="0"/>
          </a:p>
        </p:txBody>
      </p:sp>
      <p:sp>
        <p:nvSpPr>
          <p:cNvPr id="77" name="Text 65"/>
          <p:cNvSpPr txBox="1"/>
          <p:nvPr/>
        </p:nvSpPr>
        <p:spPr>
          <a:xfrm>
            <a:off x="1272845" y="4632350"/>
            <a:ext cx="1757477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6-8% capture rate at maturity</a:t>
            </a:r>
            <a:endParaRPr lang="en-US" sz="800" dirty="0"/>
          </a:p>
        </p:txBody>
      </p:sp>
      <p:sp>
        <p:nvSpPr>
          <p:cNvPr id="78" name="Text 66"/>
          <p:cNvSpPr txBox="1"/>
          <p:nvPr/>
        </p:nvSpPr>
        <p:spPr>
          <a:xfrm>
            <a:off x="4412894" y="4406494"/>
            <a:ext cx="800100" cy="2578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150-280</a:t>
            </a:r>
            <a:endParaRPr lang="en-US" sz="1300" dirty="0"/>
          </a:p>
        </p:txBody>
      </p:sp>
      <p:sp>
        <p:nvSpPr>
          <p:cNvPr id="79" name="Text 67"/>
          <p:cNvSpPr txBox="1"/>
          <p:nvPr/>
        </p:nvSpPr>
        <p:spPr>
          <a:xfrm>
            <a:off x="4064508" y="4663440"/>
            <a:ext cx="114940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daily transactions</a:t>
            </a:r>
            <a:endParaRPr lang="en-US" sz="800" dirty="0"/>
          </a:p>
        </p:txBody>
      </p:sp>
      <p:pic>
        <p:nvPicPr>
          <p:cNvPr id="80" name="Image 10" descr="preencoded.png">    </p:cNvPr>
          <p:cNvPicPr>
            <a:picLocks noChangeAspect="1"/>
          </p:cNvPicPr>
          <p:nvPr/>
        </p:nvPicPr>
        <p:blipFill>
          <a:blip r:embed="rId11"/>
          <a:srcRect l="-10" r="-10" t="0" b="0"/>
          <a:stretch/>
        </p:blipFill>
        <p:spPr>
          <a:xfrm>
            <a:off x="1246327" y="5073091"/>
            <a:ext cx="3983126" cy="666598"/>
          </a:xfrm>
          <a:prstGeom prst="rect">
            <a:avLst/>
          </a:prstGeom>
        </p:spPr>
      </p:pic>
      <p:sp>
        <p:nvSpPr>
          <p:cNvPr id="81" name="Text 68"/>
          <p:cNvSpPr txBox="1"/>
          <p:nvPr/>
        </p:nvSpPr>
        <p:spPr>
          <a:xfrm>
            <a:off x="1418234" y="5223053"/>
            <a:ext cx="1638605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Actual Sales</a:t>
            </a:r>
            <a:endParaRPr lang="en-US" sz="1000" dirty="0"/>
          </a:p>
        </p:txBody>
      </p:sp>
      <p:sp>
        <p:nvSpPr>
          <p:cNvPr id="82" name="Text 69"/>
          <p:cNvSpPr txBox="1"/>
          <p:nvPr/>
        </p:nvSpPr>
        <p:spPr>
          <a:xfrm>
            <a:off x="1418234" y="5432450"/>
            <a:ext cx="1950415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200-260 transactions at maturity</a:t>
            </a:r>
            <a:endParaRPr lang="en-US" sz="800" dirty="0"/>
          </a:p>
        </p:txBody>
      </p:sp>
      <p:sp>
        <p:nvSpPr>
          <p:cNvPr id="83" name="Text 70"/>
          <p:cNvSpPr txBox="1"/>
          <p:nvPr/>
        </p:nvSpPr>
        <p:spPr>
          <a:xfrm>
            <a:off x="3738982" y="5206594"/>
            <a:ext cx="1324051" cy="2578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$3,000-4,200</a:t>
            </a:r>
            <a:endParaRPr lang="en-US" sz="1300" dirty="0"/>
          </a:p>
        </p:txBody>
      </p:sp>
      <p:sp>
        <p:nvSpPr>
          <p:cNvPr id="84" name="Text 71"/>
          <p:cNvSpPr txBox="1"/>
          <p:nvPr/>
        </p:nvSpPr>
        <p:spPr>
          <a:xfrm>
            <a:off x="3853282" y="5463540"/>
            <a:ext cx="120975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daily revenue</a:t>
            </a:r>
            <a:endParaRPr lang="en-US" sz="800" dirty="0"/>
          </a:p>
        </p:txBody>
      </p:sp>
      <p:sp>
        <p:nvSpPr>
          <p:cNvPr id="85" name="Shape 72"/>
          <p:cNvSpPr/>
          <p:nvPr/>
        </p:nvSpPr>
        <p:spPr>
          <a:xfrm>
            <a:off x="0" y="0"/>
            <a:ext cx="12191695" cy="761695"/>
          </a:xfrm>
          <a:prstGeom prst="rect">
            <a:avLst/>
          </a:prstGeom>
          <a:solidFill>
            <a:srgbClr val="FFFFFF"/>
          </a:solidFill>
          <a:ln/>
        </p:spPr>
      </p:sp>
      <p:sp>
        <p:nvSpPr>
          <p:cNvPr id="86" name="Shape 73"/>
          <p:cNvSpPr/>
          <p:nvPr/>
        </p:nvSpPr>
        <p:spPr>
          <a:xfrm>
            <a:off x="0" y="752551"/>
            <a:ext cx="12191695" cy="9144"/>
          </a:xfrm>
          <a:prstGeom prst="rect">
            <a:avLst/>
          </a:prstGeom>
          <a:solidFill>
            <a:srgbClr val="E5E7EB"/>
          </a:solidFill>
          <a:ln w="12700">
            <a:solidFill>
              <a:srgbClr val="E5E7EB">
                <a:alpha val="0"/>
              </a:srgbClr>
            </a:solidFill>
            <a:prstDash val="solid"/>
          </a:ln>
        </p:spPr>
      </p:sp>
      <p:sp>
        <p:nvSpPr>
          <p:cNvPr id="87" name="Shape 74"/>
          <p:cNvSpPr/>
          <p:nvPr/>
        </p:nvSpPr>
        <p:spPr>
          <a:xfrm>
            <a:off x="571500" y="224028"/>
            <a:ext cx="304495" cy="304495"/>
          </a:xfrm>
          <a:prstGeom prst="roundRect">
            <a:avLst>
              <a:gd name="adj" fmla="val 75075"/>
            </a:avLst>
          </a:prstGeom>
          <a:solidFill>
            <a:srgbClr val="8C5A3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88" name="Image 11" descr="preencoded.png">    </p:cNvPr>
          <p:cNvPicPr>
            <a:picLocks noChangeAspect="1"/>
          </p:cNvPicPr>
          <p:nvPr/>
        </p:nvPicPr>
        <p:blipFill>
          <a:blip r:embed="rId12"/>
          <a:srcRect l="0" r="0" t="-13478" b="-13478"/>
          <a:stretch/>
        </p:blipFill>
        <p:spPr>
          <a:xfrm>
            <a:off x="671170" y="309982"/>
            <a:ext cx="105156" cy="133502"/>
          </a:xfrm>
          <a:prstGeom prst="rect">
            <a:avLst/>
          </a:prstGeom>
        </p:spPr>
      </p:pic>
      <p:sp>
        <p:nvSpPr>
          <p:cNvPr id="89" name="Text 75"/>
          <p:cNvSpPr txBox="1"/>
          <p:nvPr/>
        </p:nvSpPr>
        <p:spPr>
          <a:xfrm>
            <a:off x="990295" y="276149"/>
            <a:ext cx="2220163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THRESHLD STRATEGIC PLANNING</a:t>
            </a:r>
            <a:endParaRPr lang="en-US" sz="1000" dirty="0"/>
          </a:p>
        </p:txBody>
      </p:sp>
      <p:sp>
        <p:nvSpPr>
          <p:cNvPr id="90" name="Text 76"/>
          <p:cNvSpPr txBox="1"/>
          <p:nvPr/>
        </p:nvSpPr>
        <p:spPr>
          <a:xfrm>
            <a:off x="9740189" y="290779"/>
            <a:ext cx="553212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May 2026</a:t>
            </a:r>
            <a:endParaRPr lang="en-US" sz="900" dirty="0"/>
          </a:p>
        </p:txBody>
      </p:sp>
      <p:sp>
        <p:nvSpPr>
          <p:cNvPr id="91" name="Text 77"/>
          <p:cNvSpPr txBox="1"/>
          <p:nvPr/>
        </p:nvSpPr>
        <p:spPr>
          <a:xfrm>
            <a:off x="10512857" y="290779"/>
            <a:ext cx="63094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|</a:t>
            </a:r>
            <a:endParaRPr lang="en-US" sz="900" dirty="0"/>
          </a:p>
        </p:txBody>
      </p:sp>
      <p:sp>
        <p:nvSpPr>
          <p:cNvPr id="92" name="Text 78"/>
          <p:cNvSpPr txBox="1"/>
          <p:nvPr/>
        </p:nvSpPr>
        <p:spPr>
          <a:xfrm>
            <a:off x="10779862" y="290779"/>
            <a:ext cx="848563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CONFIDENTIAL</a:t>
            </a:r>
            <a:endParaRPr lang="en-US" sz="900" dirty="0"/>
          </a:p>
        </p:txBody>
      </p:sp>
      <p:sp>
        <p:nvSpPr>
          <p:cNvPr id="93" name="Shape 79"/>
          <p:cNvSpPr/>
          <p:nvPr/>
        </p:nvSpPr>
        <p:spPr>
          <a:xfrm>
            <a:off x="0" y="6286500"/>
            <a:ext cx="12191695" cy="571500"/>
          </a:xfrm>
          <a:prstGeom prst="rect">
            <a:avLst/>
          </a:prstGeom>
          <a:solidFill>
            <a:srgbClr val="FFFFFF"/>
          </a:solidFill>
          <a:ln/>
        </p:spPr>
      </p:sp>
      <p:sp>
        <p:nvSpPr>
          <p:cNvPr id="94" name="Shape 80"/>
          <p:cNvSpPr/>
          <p:nvPr/>
        </p:nvSpPr>
        <p:spPr>
          <a:xfrm>
            <a:off x="0" y="6286500"/>
            <a:ext cx="12191695" cy="9144"/>
          </a:xfrm>
          <a:prstGeom prst="rect">
            <a:avLst/>
          </a:prstGeom>
          <a:solidFill>
            <a:srgbClr val="E5E7EB"/>
          </a:solidFill>
          <a:ln w="12700">
            <a:solidFill>
              <a:srgbClr val="E5E7EB">
                <a:alpha val="0"/>
              </a:srgbClr>
            </a:solidFill>
            <a:prstDash val="solid"/>
          </a:ln>
        </p:spPr>
      </p:sp>
      <p:sp>
        <p:nvSpPr>
          <p:cNvPr id="95" name="Text 81"/>
          <p:cNvSpPr txBox="1"/>
          <p:nvPr/>
        </p:nvSpPr>
        <p:spPr>
          <a:xfrm>
            <a:off x="571500" y="6491326"/>
            <a:ext cx="1870862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Strategic Planning Document</a:t>
            </a:r>
            <a:endParaRPr lang="en-US" sz="900" dirty="0"/>
          </a:p>
        </p:txBody>
      </p:sp>
      <p:sp>
        <p:nvSpPr>
          <p:cNvPr id="96" name="Text 82"/>
          <p:cNvSpPr txBox="1"/>
          <p:nvPr/>
        </p:nvSpPr>
        <p:spPr>
          <a:xfrm>
            <a:off x="2369210" y="6491326"/>
            <a:ext cx="63094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|</a:t>
            </a:r>
            <a:endParaRPr lang="en-US" sz="900" dirty="0"/>
          </a:p>
        </p:txBody>
      </p:sp>
      <p:sp>
        <p:nvSpPr>
          <p:cNvPr id="97" name="Text 83"/>
          <p:cNvSpPr txBox="1"/>
          <p:nvPr/>
        </p:nvSpPr>
        <p:spPr>
          <a:xfrm>
            <a:off x="2636215" y="6491326"/>
            <a:ext cx="1003097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Page 15 of 24</a:t>
            </a:r>
            <a:endParaRPr lang="en-US" sz="900" dirty="0"/>
          </a:p>
        </p:txBody>
      </p:sp>
      <p:sp>
        <p:nvSpPr>
          <p:cNvPr id="98" name="Text 84"/>
          <p:cNvSpPr txBox="1"/>
          <p:nvPr/>
        </p:nvSpPr>
        <p:spPr>
          <a:xfrm>
            <a:off x="9967874" y="6519672"/>
            <a:ext cx="197236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Prepared by Threshld Strategy</a:t>
            </a:r>
            <a:endParaRPr lang="en-US" sz="9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6F7F4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-1" b="-1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4" name="Text 1"/>
          <p:cNvSpPr txBox="1"/>
          <p:nvPr/>
        </p:nvSpPr>
        <p:spPr>
          <a:xfrm>
            <a:off x="571500" y="952805"/>
            <a:ext cx="6774790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1F2937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Financial Pro Forma Summary</a:t>
            </a:r>
            <a:endParaRPr lang="en-US" sz="3000" dirty="0"/>
          </a:p>
        </p:txBody>
      </p:sp>
      <p:sp>
        <p:nvSpPr>
          <p:cNvPr id="5" name="Text 2"/>
          <p:cNvSpPr txBox="1"/>
          <p:nvPr/>
        </p:nvSpPr>
        <p:spPr>
          <a:xfrm>
            <a:off x="7406640" y="1138428"/>
            <a:ext cx="1630375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Base Case Scenario</a:t>
            </a:r>
            <a:endParaRPr lang="en-US" sz="100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rcRect l="0" r="0" t="-667" b="-667"/>
          <a:stretch/>
        </p:blipFill>
        <p:spPr>
          <a:xfrm>
            <a:off x="8783726" y="1059790"/>
            <a:ext cx="2838298" cy="362102"/>
          </a:xfrm>
          <a:prstGeom prst="rect">
            <a:avLst/>
          </a:prstGeom>
        </p:spPr>
      </p:pic>
      <p:sp>
        <p:nvSpPr>
          <p:cNvPr id="7" name="Shape 3"/>
          <p:cNvSpPr/>
          <p:nvPr/>
        </p:nvSpPr>
        <p:spPr>
          <a:xfrm>
            <a:off x="8783726" y="1059790"/>
            <a:ext cx="2838298" cy="362102"/>
          </a:xfrm>
          <a:prstGeom prst="roundRect">
            <a:avLst>
              <a:gd name="adj" fmla="val 53163"/>
            </a:avLst>
          </a:prstGeom>
          <a:noFill/>
          <a:ln w="12700">
            <a:solidFill>
              <a:srgbClr val="E5E7EB"/>
            </a:solidFill>
            <a:prstDash val="solid"/>
          </a:ln>
        </p:spPr>
      </p:sp>
      <p:sp>
        <p:nvSpPr>
          <p:cNvPr id="8" name="Text 4"/>
          <p:cNvSpPr txBox="1"/>
          <p:nvPr/>
        </p:nvSpPr>
        <p:spPr>
          <a:xfrm>
            <a:off x="9117482" y="1059790"/>
            <a:ext cx="2505456" cy="362102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152400" tIns="76200" rIns="152400" bIns="7620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Detailed XLS model provided separately </a:t>
            </a:r>
            <a:endParaRPr lang="en-US" sz="90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rcRect l="-1358" r="-1358" t="0" b="0"/>
          <a:stretch/>
        </p:blipFill>
        <p:spPr>
          <a:xfrm>
            <a:off x="8945575" y="1175918"/>
            <a:ext cx="95098" cy="123444"/>
          </a:xfrm>
          <a:prstGeom prst="rect">
            <a:avLst/>
          </a:prstGeom>
        </p:spPr>
      </p:pic>
      <p:sp>
        <p:nvSpPr>
          <p:cNvPr id="10" name="Text 5"/>
          <p:cNvSpPr txBox="1"/>
          <p:nvPr/>
        </p:nvSpPr>
        <p:spPr>
          <a:xfrm>
            <a:off x="571500" y="1638605"/>
            <a:ext cx="1173541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Comprehensive financial analysis for Bell Tower pedway location, including capex, occupancy, operating model, and break-even analysis.</a:t>
            </a:r>
            <a:endParaRPr lang="en-US" sz="1200" dirty="0"/>
          </a:p>
        </p:txBody>
      </p:sp>
      <p:sp>
        <p:nvSpPr>
          <p:cNvPr id="11" name="Shape 6"/>
          <p:cNvSpPr/>
          <p:nvPr/>
        </p:nvSpPr>
        <p:spPr>
          <a:xfrm>
            <a:off x="571500" y="2152498"/>
            <a:ext cx="2648102" cy="1714500"/>
          </a:xfrm>
          <a:prstGeom prst="roundRect">
            <a:avLst>
              <a:gd name="adj" fmla="val 4741"/>
            </a:avLst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12" name="Shape 7"/>
          <p:cNvSpPr/>
          <p:nvPr/>
        </p:nvSpPr>
        <p:spPr>
          <a:xfrm>
            <a:off x="771754" y="2360066"/>
            <a:ext cx="342900" cy="342900"/>
          </a:xfrm>
          <a:prstGeom prst="roundRect">
            <a:avLst>
              <a:gd name="adj" fmla="val 88889"/>
            </a:avLst>
          </a:prstGeom>
          <a:solidFill>
            <a:srgbClr val="FEF3E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13" name="Image 3" descr="preencoded.png">    </p:cNvPr>
          <p:cNvPicPr>
            <a:picLocks noChangeAspect="1"/>
          </p:cNvPicPr>
          <p:nvPr/>
        </p:nvPicPr>
        <p:blipFill>
          <a:blip r:embed="rId4"/>
          <a:srcRect l="0" r="0" t="-21413" b="-21413"/>
          <a:stretch/>
        </p:blipFill>
        <p:spPr>
          <a:xfrm>
            <a:off x="890626" y="2464308"/>
            <a:ext cx="105156" cy="133502"/>
          </a:xfrm>
          <a:prstGeom prst="rect">
            <a:avLst/>
          </a:prstGeom>
        </p:spPr>
      </p:pic>
      <p:sp>
        <p:nvSpPr>
          <p:cNvPr id="14" name="Text 8"/>
          <p:cNvSpPr txBox="1"/>
          <p:nvPr/>
        </p:nvSpPr>
        <p:spPr>
          <a:xfrm>
            <a:off x="1209751" y="2352751"/>
            <a:ext cx="667512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Capex</a:t>
            </a:r>
            <a:endParaRPr lang="en-US" sz="1000" dirty="0"/>
          </a:p>
        </p:txBody>
      </p:sp>
      <p:sp>
        <p:nvSpPr>
          <p:cNvPr id="15" name="Text 9"/>
          <p:cNvSpPr txBox="1"/>
          <p:nvPr/>
        </p:nvSpPr>
        <p:spPr>
          <a:xfrm>
            <a:off x="1209751" y="2553005"/>
            <a:ext cx="918058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Express build</a:t>
            </a:r>
            <a:endParaRPr lang="en-US" sz="800" dirty="0"/>
          </a:p>
        </p:txBody>
      </p:sp>
      <p:sp>
        <p:nvSpPr>
          <p:cNvPr id="16" name="Text 10"/>
          <p:cNvSpPr txBox="1"/>
          <p:nvPr/>
        </p:nvSpPr>
        <p:spPr>
          <a:xfrm>
            <a:off x="771754" y="2857500"/>
            <a:ext cx="1231697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Total Investment</a:t>
            </a:r>
            <a:endParaRPr lang="en-US" sz="900" dirty="0"/>
          </a:p>
        </p:txBody>
      </p:sp>
      <p:sp>
        <p:nvSpPr>
          <p:cNvPr id="17" name="Text 11"/>
          <p:cNvSpPr txBox="1"/>
          <p:nvPr/>
        </p:nvSpPr>
        <p:spPr>
          <a:xfrm>
            <a:off x="2113178" y="2842870"/>
            <a:ext cx="914400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$300k-$550k</a:t>
            </a:r>
            <a:endParaRPr lang="en-US" sz="1000" dirty="0"/>
          </a:p>
        </p:txBody>
      </p:sp>
      <p:sp>
        <p:nvSpPr>
          <p:cNvPr id="18" name="Text 12"/>
          <p:cNvSpPr txBox="1"/>
          <p:nvPr/>
        </p:nvSpPr>
        <p:spPr>
          <a:xfrm>
            <a:off x="771754" y="3126334"/>
            <a:ext cx="705002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Equipment</a:t>
            </a:r>
            <a:endParaRPr lang="en-US" sz="900" dirty="0"/>
          </a:p>
        </p:txBody>
      </p:sp>
      <p:sp>
        <p:nvSpPr>
          <p:cNvPr id="19" name="Text 13"/>
          <p:cNvSpPr txBox="1"/>
          <p:nvPr/>
        </p:nvSpPr>
        <p:spPr>
          <a:xfrm>
            <a:off x="2243938" y="3119018"/>
            <a:ext cx="934517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$150k-$250k</a:t>
            </a:r>
            <a:endParaRPr lang="en-US" sz="900" dirty="0"/>
          </a:p>
        </p:txBody>
      </p:sp>
      <p:sp>
        <p:nvSpPr>
          <p:cNvPr id="20" name="Text 14"/>
          <p:cNvSpPr txBox="1"/>
          <p:nvPr/>
        </p:nvSpPr>
        <p:spPr>
          <a:xfrm>
            <a:off x="771754" y="3388766"/>
            <a:ext cx="1157630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Working Capital</a:t>
            </a:r>
            <a:endParaRPr lang="en-US" sz="900" dirty="0"/>
          </a:p>
        </p:txBody>
      </p:sp>
      <p:sp>
        <p:nvSpPr>
          <p:cNvPr id="21" name="Text 15"/>
          <p:cNvSpPr txBox="1"/>
          <p:nvPr/>
        </p:nvSpPr>
        <p:spPr>
          <a:xfrm>
            <a:off x="2379269" y="3381451"/>
            <a:ext cx="766267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$50k-$75k</a:t>
            </a:r>
            <a:endParaRPr lang="en-US" sz="900" dirty="0"/>
          </a:p>
        </p:txBody>
      </p:sp>
      <p:sp>
        <p:nvSpPr>
          <p:cNvPr id="22" name="Shape 16"/>
          <p:cNvSpPr/>
          <p:nvPr/>
        </p:nvSpPr>
        <p:spPr>
          <a:xfrm>
            <a:off x="3372307" y="2152498"/>
            <a:ext cx="2648102" cy="1714500"/>
          </a:xfrm>
          <a:prstGeom prst="roundRect">
            <a:avLst>
              <a:gd name="adj" fmla="val 4741"/>
            </a:avLst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23" name="Shape 17"/>
          <p:cNvSpPr/>
          <p:nvPr/>
        </p:nvSpPr>
        <p:spPr>
          <a:xfrm>
            <a:off x="3571646" y="2360066"/>
            <a:ext cx="342900" cy="342900"/>
          </a:xfrm>
          <a:prstGeom prst="roundRect">
            <a:avLst>
              <a:gd name="adj" fmla="val 88889"/>
            </a:avLst>
          </a:prstGeom>
          <a:solidFill>
            <a:srgbClr val="F0FDF4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24" name="Image 4" descr="preencoded.png">    </p:cNvPr>
          <p:cNvPicPr>
            <a:picLocks noChangeAspect="1"/>
          </p:cNvPicPr>
          <p:nvPr/>
        </p:nvPicPr>
        <p:blipFill>
          <a:blip r:embed="rId5"/>
          <a:srcRect l="-2512" r="-2512" t="0" b="0"/>
          <a:stretch/>
        </p:blipFill>
        <p:spPr>
          <a:xfrm>
            <a:off x="3690518" y="2464308"/>
            <a:ext cx="105156" cy="133502"/>
          </a:xfrm>
          <a:prstGeom prst="rect">
            <a:avLst/>
          </a:prstGeom>
        </p:spPr>
      </p:pic>
      <p:sp>
        <p:nvSpPr>
          <p:cNvPr id="25" name="Text 18"/>
          <p:cNvSpPr txBox="1"/>
          <p:nvPr/>
        </p:nvSpPr>
        <p:spPr>
          <a:xfrm>
            <a:off x="4009644" y="2352751"/>
            <a:ext cx="855878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Occupancy</a:t>
            </a:r>
            <a:endParaRPr lang="en-US" sz="1000" dirty="0"/>
          </a:p>
        </p:txBody>
      </p:sp>
      <p:sp>
        <p:nvSpPr>
          <p:cNvPr id="26" name="Text 19"/>
          <p:cNvSpPr txBox="1"/>
          <p:nvPr/>
        </p:nvSpPr>
        <p:spPr>
          <a:xfrm>
            <a:off x="4009644" y="2553005"/>
            <a:ext cx="743407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Rent + CAM</a:t>
            </a:r>
            <a:endParaRPr lang="en-US" sz="800" dirty="0"/>
          </a:p>
        </p:txBody>
      </p:sp>
      <p:sp>
        <p:nvSpPr>
          <p:cNvPr id="27" name="Text 20"/>
          <p:cNvSpPr txBox="1"/>
          <p:nvPr/>
        </p:nvSpPr>
        <p:spPr>
          <a:xfrm>
            <a:off x="3571646" y="2857500"/>
            <a:ext cx="776326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Gross Rent</a:t>
            </a:r>
            <a:endParaRPr lang="en-US" sz="900" dirty="0"/>
          </a:p>
        </p:txBody>
      </p:sp>
      <p:sp>
        <p:nvSpPr>
          <p:cNvPr id="28" name="Text 21"/>
          <p:cNvSpPr txBox="1"/>
          <p:nvPr/>
        </p:nvSpPr>
        <p:spPr>
          <a:xfrm>
            <a:off x="5229454" y="2842870"/>
            <a:ext cx="750722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≤$55/psf</a:t>
            </a:r>
            <a:endParaRPr lang="en-US" sz="1000" dirty="0"/>
          </a:p>
        </p:txBody>
      </p:sp>
      <p:sp>
        <p:nvSpPr>
          <p:cNvPr id="29" name="Text 22"/>
          <p:cNvSpPr txBox="1"/>
          <p:nvPr/>
        </p:nvSpPr>
        <p:spPr>
          <a:xfrm>
            <a:off x="3571646" y="3126334"/>
            <a:ext cx="690372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TI Target</a:t>
            </a:r>
            <a:endParaRPr lang="en-US" sz="900" dirty="0"/>
          </a:p>
        </p:txBody>
      </p:sp>
      <p:sp>
        <p:nvSpPr>
          <p:cNvPr id="30" name="Text 23"/>
          <p:cNvSpPr txBox="1"/>
          <p:nvPr/>
        </p:nvSpPr>
        <p:spPr>
          <a:xfrm>
            <a:off x="5282489" y="3119018"/>
            <a:ext cx="676656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≥$40/psf</a:t>
            </a:r>
            <a:endParaRPr lang="en-US" sz="900" dirty="0"/>
          </a:p>
        </p:txBody>
      </p:sp>
      <p:sp>
        <p:nvSpPr>
          <p:cNvPr id="31" name="Text 24"/>
          <p:cNvSpPr txBox="1"/>
          <p:nvPr/>
        </p:nvSpPr>
        <p:spPr>
          <a:xfrm>
            <a:off x="3571646" y="3388766"/>
            <a:ext cx="769010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Total Cost</a:t>
            </a:r>
            <a:endParaRPr lang="en-US" sz="900" dirty="0"/>
          </a:p>
        </p:txBody>
      </p:sp>
      <p:sp>
        <p:nvSpPr>
          <p:cNvPr id="32" name="Text 25"/>
          <p:cNvSpPr txBox="1"/>
          <p:nvPr/>
        </p:nvSpPr>
        <p:spPr>
          <a:xfrm>
            <a:off x="4968850" y="3381451"/>
            <a:ext cx="1020470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$15k-$20k/mo</a:t>
            </a:r>
            <a:endParaRPr lang="en-US" sz="900" dirty="0"/>
          </a:p>
        </p:txBody>
      </p:sp>
      <p:sp>
        <p:nvSpPr>
          <p:cNvPr id="33" name="Shape 26"/>
          <p:cNvSpPr/>
          <p:nvPr/>
        </p:nvSpPr>
        <p:spPr>
          <a:xfrm>
            <a:off x="6172200" y="2152498"/>
            <a:ext cx="2648102" cy="1714500"/>
          </a:xfrm>
          <a:prstGeom prst="roundRect">
            <a:avLst>
              <a:gd name="adj" fmla="val 4741"/>
            </a:avLst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34" name="Shape 27"/>
          <p:cNvSpPr/>
          <p:nvPr/>
        </p:nvSpPr>
        <p:spPr>
          <a:xfrm>
            <a:off x="6372454" y="2360066"/>
            <a:ext cx="342900" cy="342900"/>
          </a:xfrm>
          <a:prstGeom prst="roundRect">
            <a:avLst>
              <a:gd name="adj" fmla="val 88889"/>
            </a:avLst>
          </a:prstGeom>
          <a:solidFill>
            <a:srgbClr val="FEF3E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35" name="Image 5" descr="preencoded.png">    </p:cNvPr>
          <p:cNvPicPr>
            <a:picLocks noChangeAspect="1"/>
          </p:cNvPicPr>
          <p:nvPr/>
        </p:nvPicPr>
        <p:blipFill>
          <a:blip r:embed="rId6"/>
          <a:srcRect l="0" r="0" t="-29348" b="-29348"/>
          <a:stretch/>
        </p:blipFill>
        <p:spPr>
          <a:xfrm>
            <a:off x="6491326" y="2464308"/>
            <a:ext cx="105156" cy="133502"/>
          </a:xfrm>
          <a:prstGeom prst="rect">
            <a:avLst/>
          </a:prstGeom>
        </p:spPr>
      </p:pic>
      <p:sp>
        <p:nvSpPr>
          <p:cNvPr id="36" name="Text 28"/>
          <p:cNvSpPr txBox="1"/>
          <p:nvPr/>
        </p:nvSpPr>
        <p:spPr>
          <a:xfrm>
            <a:off x="6810451" y="2352751"/>
            <a:ext cx="1401775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Operating Model</a:t>
            </a:r>
            <a:endParaRPr lang="en-US" sz="1000" dirty="0"/>
          </a:p>
        </p:txBody>
      </p:sp>
      <p:sp>
        <p:nvSpPr>
          <p:cNvPr id="37" name="Text 29"/>
          <p:cNvSpPr txBox="1"/>
          <p:nvPr/>
        </p:nvSpPr>
        <p:spPr>
          <a:xfrm>
            <a:off x="6810451" y="2553005"/>
            <a:ext cx="1077163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Cost structure</a:t>
            </a:r>
            <a:endParaRPr lang="en-US" sz="800" dirty="0"/>
          </a:p>
        </p:txBody>
      </p:sp>
      <p:sp>
        <p:nvSpPr>
          <p:cNvPr id="38" name="Text 30"/>
          <p:cNvSpPr txBox="1"/>
          <p:nvPr/>
        </p:nvSpPr>
        <p:spPr>
          <a:xfrm>
            <a:off x="6372454" y="2850185"/>
            <a:ext cx="333756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COGS</a:t>
            </a:r>
            <a:endParaRPr lang="en-US" sz="900" dirty="0"/>
          </a:p>
        </p:txBody>
      </p:sp>
      <p:sp>
        <p:nvSpPr>
          <p:cNvPr id="39" name="Text 31"/>
          <p:cNvSpPr txBox="1"/>
          <p:nvPr/>
        </p:nvSpPr>
        <p:spPr>
          <a:xfrm>
            <a:off x="8120786" y="2842870"/>
            <a:ext cx="505663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28-32%</a:t>
            </a:r>
            <a:endParaRPr lang="en-US" sz="900" dirty="0"/>
          </a:p>
        </p:txBody>
      </p:sp>
      <p:sp>
        <p:nvSpPr>
          <p:cNvPr id="40" name="Text 32"/>
          <p:cNvSpPr txBox="1"/>
          <p:nvPr/>
        </p:nvSpPr>
        <p:spPr>
          <a:xfrm>
            <a:off x="6372454" y="3112618"/>
            <a:ext cx="469087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Labour</a:t>
            </a:r>
            <a:endParaRPr lang="en-US" sz="900" dirty="0"/>
          </a:p>
        </p:txBody>
      </p:sp>
      <p:sp>
        <p:nvSpPr>
          <p:cNvPr id="41" name="Text 33"/>
          <p:cNvSpPr txBox="1"/>
          <p:nvPr/>
        </p:nvSpPr>
        <p:spPr>
          <a:xfrm>
            <a:off x="8120786" y="3105302"/>
            <a:ext cx="505663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24-28%</a:t>
            </a:r>
            <a:endParaRPr lang="en-US" sz="900" dirty="0"/>
          </a:p>
        </p:txBody>
      </p:sp>
      <p:sp>
        <p:nvSpPr>
          <p:cNvPr id="42" name="Text 34"/>
          <p:cNvSpPr txBox="1"/>
          <p:nvPr/>
        </p:nvSpPr>
        <p:spPr>
          <a:xfrm>
            <a:off x="6372454" y="3374136"/>
            <a:ext cx="619963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Occupancy</a:t>
            </a:r>
            <a:endParaRPr lang="en-US" sz="900" dirty="0"/>
          </a:p>
        </p:txBody>
      </p:sp>
      <p:sp>
        <p:nvSpPr>
          <p:cNvPr id="43" name="Text 35"/>
          <p:cNvSpPr txBox="1"/>
          <p:nvPr/>
        </p:nvSpPr>
        <p:spPr>
          <a:xfrm>
            <a:off x="8168335" y="3366821"/>
            <a:ext cx="529438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10-12%</a:t>
            </a:r>
            <a:endParaRPr lang="en-US" sz="900" dirty="0"/>
          </a:p>
        </p:txBody>
      </p:sp>
      <p:sp>
        <p:nvSpPr>
          <p:cNvPr id="44" name="Shape 36"/>
          <p:cNvSpPr/>
          <p:nvPr/>
        </p:nvSpPr>
        <p:spPr>
          <a:xfrm>
            <a:off x="8973007" y="2152498"/>
            <a:ext cx="2648102" cy="1714500"/>
          </a:xfrm>
          <a:prstGeom prst="roundRect">
            <a:avLst>
              <a:gd name="adj" fmla="val 4741"/>
            </a:avLst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45" name="Shape 37"/>
          <p:cNvSpPr/>
          <p:nvPr/>
        </p:nvSpPr>
        <p:spPr>
          <a:xfrm>
            <a:off x="9172346" y="2360066"/>
            <a:ext cx="342900" cy="342900"/>
          </a:xfrm>
          <a:prstGeom prst="roundRect">
            <a:avLst>
              <a:gd name="adj" fmla="val 88889"/>
            </a:avLst>
          </a:prstGeom>
          <a:solidFill>
            <a:srgbClr val="FEE2E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46" name="Image 6" descr="preencoded.png">    </p:cNvPr>
          <p:cNvPicPr>
            <a:picLocks noChangeAspect="1"/>
          </p:cNvPicPr>
          <p:nvPr/>
        </p:nvPicPr>
        <p:blipFill>
          <a:blip r:embed="rId7"/>
          <a:srcRect l="0" r="0" t="-13478" b="-13478"/>
          <a:stretch/>
        </p:blipFill>
        <p:spPr>
          <a:xfrm>
            <a:off x="9291218" y="2464308"/>
            <a:ext cx="105156" cy="133502"/>
          </a:xfrm>
          <a:prstGeom prst="rect">
            <a:avLst/>
          </a:prstGeom>
        </p:spPr>
      </p:pic>
      <p:sp>
        <p:nvSpPr>
          <p:cNvPr id="47" name="Text 38"/>
          <p:cNvSpPr txBox="1"/>
          <p:nvPr/>
        </p:nvSpPr>
        <p:spPr>
          <a:xfrm>
            <a:off x="9610344" y="2352751"/>
            <a:ext cx="857707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Break-Even</a:t>
            </a:r>
            <a:endParaRPr lang="en-US" sz="1000" dirty="0"/>
          </a:p>
        </p:txBody>
      </p:sp>
      <p:sp>
        <p:nvSpPr>
          <p:cNvPr id="48" name="Text 39"/>
          <p:cNvSpPr txBox="1"/>
          <p:nvPr/>
        </p:nvSpPr>
        <p:spPr>
          <a:xfrm>
            <a:off x="9610344" y="2553005"/>
            <a:ext cx="1260958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Daily sales target</a:t>
            </a:r>
            <a:endParaRPr lang="en-US" sz="800" dirty="0"/>
          </a:p>
        </p:txBody>
      </p:sp>
      <p:sp>
        <p:nvSpPr>
          <p:cNvPr id="49" name="Text 40"/>
          <p:cNvSpPr txBox="1"/>
          <p:nvPr/>
        </p:nvSpPr>
        <p:spPr>
          <a:xfrm>
            <a:off x="9172346" y="2857500"/>
            <a:ext cx="844906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Daily Sales</a:t>
            </a:r>
            <a:endParaRPr lang="en-US" sz="900" dirty="0"/>
          </a:p>
        </p:txBody>
      </p:sp>
      <p:sp>
        <p:nvSpPr>
          <p:cNvPr id="50" name="Text 41"/>
          <p:cNvSpPr txBox="1"/>
          <p:nvPr/>
        </p:nvSpPr>
        <p:spPr>
          <a:xfrm>
            <a:off x="10614355" y="2842870"/>
            <a:ext cx="1031443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$3.5k-$4.5k</a:t>
            </a:r>
            <a:endParaRPr lang="en-US" sz="1000" dirty="0"/>
          </a:p>
        </p:txBody>
      </p:sp>
      <p:sp>
        <p:nvSpPr>
          <p:cNvPr id="51" name="Text 42"/>
          <p:cNvSpPr txBox="1"/>
          <p:nvPr/>
        </p:nvSpPr>
        <p:spPr>
          <a:xfrm>
            <a:off x="9172346" y="3126334"/>
            <a:ext cx="928116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Transactions</a:t>
            </a:r>
            <a:endParaRPr lang="en-US" sz="900" dirty="0"/>
          </a:p>
        </p:txBody>
      </p:sp>
      <p:sp>
        <p:nvSpPr>
          <p:cNvPr id="52" name="Text 43"/>
          <p:cNvSpPr txBox="1"/>
          <p:nvPr/>
        </p:nvSpPr>
        <p:spPr>
          <a:xfrm>
            <a:off x="10644530" y="3119018"/>
            <a:ext cx="934517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230-300/day</a:t>
            </a:r>
            <a:endParaRPr lang="en-US" sz="900" dirty="0"/>
          </a:p>
        </p:txBody>
      </p:sp>
      <p:sp>
        <p:nvSpPr>
          <p:cNvPr id="53" name="Text 44"/>
          <p:cNvSpPr txBox="1"/>
          <p:nvPr/>
        </p:nvSpPr>
        <p:spPr>
          <a:xfrm>
            <a:off x="9172346" y="3388766"/>
            <a:ext cx="238658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AOV</a:t>
            </a:r>
            <a:endParaRPr lang="en-US" sz="900" dirty="0"/>
          </a:p>
        </p:txBody>
      </p:sp>
      <p:sp>
        <p:nvSpPr>
          <p:cNvPr id="54" name="Text 45"/>
          <p:cNvSpPr txBox="1"/>
          <p:nvPr/>
        </p:nvSpPr>
        <p:spPr>
          <a:xfrm>
            <a:off x="11033150" y="3381451"/>
            <a:ext cx="504749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$13-15</a:t>
            </a:r>
            <a:endParaRPr lang="en-US" sz="900" dirty="0"/>
          </a:p>
        </p:txBody>
      </p:sp>
      <p:sp>
        <p:nvSpPr>
          <p:cNvPr id="55" name="Shape 46"/>
          <p:cNvSpPr/>
          <p:nvPr/>
        </p:nvSpPr>
        <p:spPr>
          <a:xfrm>
            <a:off x="571500" y="4095598"/>
            <a:ext cx="6543446" cy="1714500"/>
          </a:xfrm>
          <a:prstGeom prst="roundRect">
            <a:avLst>
              <a:gd name="adj" fmla="val 4741"/>
            </a:avLst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</p:spPr>
      </p:sp>
      <p:pic>
        <p:nvPicPr>
          <p:cNvPr id="56" name="Image 7" descr="preencoded.png">    </p:cNvPr>
          <p:cNvPicPr>
            <a:picLocks noChangeAspect="1"/>
          </p:cNvPicPr>
          <p:nvPr/>
        </p:nvPicPr>
        <p:blipFill>
          <a:blip r:embed="rId8"/>
          <a:srcRect l="0" r="0" t="-25150" b="-25150"/>
          <a:stretch/>
        </p:blipFill>
        <p:spPr>
          <a:xfrm>
            <a:off x="771754" y="4334256"/>
            <a:ext cx="114300" cy="152705"/>
          </a:xfrm>
          <a:prstGeom prst="rect">
            <a:avLst/>
          </a:prstGeom>
        </p:spPr>
      </p:pic>
      <p:sp>
        <p:nvSpPr>
          <p:cNvPr id="57" name="Text 47"/>
          <p:cNvSpPr txBox="1"/>
          <p:nvPr/>
        </p:nvSpPr>
        <p:spPr>
          <a:xfrm>
            <a:off x="981151" y="4295851"/>
            <a:ext cx="1711757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Cash Flow Analysis</a:t>
            </a:r>
            <a:endParaRPr lang="en-US" sz="1200" dirty="0"/>
          </a:p>
        </p:txBody>
      </p:sp>
      <p:sp>
        <p:nvSpPr>
          <p:cNvPr id="58" name="Shape 48"/>
          <p:cNvSpPr/>
          <p:nvPr/>
        </p:nvSpPr>
        <p:spPr>
          <a:xfrm>
            <a:off x="771754" y="4677156"/>
            <a:ext cx="1952244" cy="1047902"/>
          </a:xfrm>
          <a:prstGeom prst="roundRect">
            <a:avLst>
              <a:gd name="adj" fmla="val 12692"/>
            </a:avLst>
          </a:prstGeom>
          <a:solidFill>
            <a:srgbClr val="F9FAFB"/>
          </a:solidFill>
          <a:ln w="12700">
            <a:solidFill>
              <a:srgbClr val="F3F4F6"/>
            </a:solidFill>
            <a:prstDash val="solid"/>
          </a:ln>
        </p:spPr>
      </p:sp>
      <p:sp>
        <p:nvSpPr>
          <p:cNvPr id="59" name="Text 49"/>
          <p:cNvSpPr txBox="1"/>
          <p:nvPr/>
        </p:nvSpPr>
        <p:spPr>
          <a:xfrm>
            <a:off x="914400" y="4819802"/>
            <a:ext cx="1666951" cy="2578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Months 7-9</a:t>
            </a:r>
            <a:endParaRPr lang="en-US" sz="1300" dirty="0"/>
          </a:p>
        </p:txBody>
      </p:sp>
      <p:sp>
        <p:nvSpPr>
          <p:cNvPr id="60" name="Text 50"/>
          <p:cNvSpPr txBox="1"/>
          <p:nvPr/>
        </p:nvSpPr>
        <p:spPr>
          <a:xfrm>
            <a:off x="914400" y="5115154"/>
            <a:ext cx="1666951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CF-positive timing</a:t>
            </a:r>
            <a:endParaRPr lang="en-US" sz="800" dirty="0"/>
          </a:p>
        </p:txBody>
      </p:sp>
      <p:sp>
        <p:nvSpPr>
          <p:cNvPr id="61" name="Shape 51"/>
          <p:cNvSpPr/>
          <p:nvPr/>
        </p:nvSpPr>
        <p:spPr>
          <a:xfrm>
            <a:off x="914400" y="5348326"/>
            <a:ext cx="1666951" cy="237744"/>
          </a:xfrm>
          <a:prstGeom prst="roundRect">
            <a:avLst>
              <a:gd name="adj" fmla="val 123077"/>
            </a:avLst>
          </a:prstGeom>
          <a:solidFill>
            <a:srgbClr val="DEF7EC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62" name="Text 52"/>
          <p:cNvSpPr txBox="1"/>
          <p:nvPr/>
        </p:nvSpPr>
        <p:spPr>
          <a:xfrm>
            <a:off x="914400" y="5348326"/>
            <a:ext cx="1666951" cy="238658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101600" tIns="38100" rIns="101600" bIns="38100" rtlCol="0" anchor="ctr"/>
          <a:lstStyle/>
          <a:p>
            <a:pPr algn="ctr" indent="0" marL="0">
              <a:buNone/>
            </a:pPr>
            <a:r>
              <a:rPr lang="en-US" sz="800" b="1" spc="38" kern="0" dirty="0">
                <a:solidFill>
                  <a:srgbClr val="0354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On Track</a:t>
            </a:r>
            <a:endParaRPr lang="en-US" sz="800" dirty="0"/>
          </a:p>
        </p:txBody>
      </p:sp>
      <p:sp>
        <p:nvSpPr>
          <p:cNvPr id="63" name="Shape 53"/>
          <p:cNvSpPr/>
          <p:nvPr/>
        </p:nvSpPr>
        <p:spPr>
          <a:xfrm>
            <a:off x="2868473" y="4677156"/>
            <a:ext cx="1952244" cy="1047902"/>
          </a:xfrm>
          <a:prstGeom prst="roundRect">
            <a:avLst>
              <a:gd name="adj" fmla="val 12692"/>
            </a:avLst>
          </a:prstGeom>
          <a:solidFill>
            <a:srgbClr val="F9FAFB"/>
          </a:solidFill>
          <a:ln w="12700">
            <a:solidFill>
              <a:srgbClr val="F3F4F6"/>
            </a:solidFill>
            <a:prstDash val="solid"/>
          </a:ln>
        </p:spPr>
      </p:sp>
      <p:sp>
        <p:nvSpPr>
          <p:cNvPr id="64" name="Text 54"/>
          <p:cNvSpPr txBox="1"/>
          <p:nvPr/>
        </p:nvSpPr>
        <p:spPr>
          <a:xfrm>
            <a:off x="3011119" y="4819802"/>
            <a:ext cx="1666951" cy="2578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2.5-3.5 yrs</a:t>
            </a:r>
            <a:endParaRPr lang="en-US" sz="1300" dirty="0"/>
          </a:p>
        </p:txBody>
      </p:sp>
      <p:sp>
        <p:nvSpPr>
          <p:cNvPr id="65" name="Text 55"/>
          <p:cNvSpPr txBox="1"/>
          <p:nvPr/>
        </p:nvSpPr>
        <p:spPr>
          <a:xfrm>
            <a:off x="3011119" y="5115154"/>
            <a:ext cx="1666951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Payback period</a:t>
            </a:r>
            <a:endParaRPr lang="en-US" sz="800" dirty="0"/>
          </a:p>
        </p:txBody>
      </p:sp>
      <p:sp>
        <p:nvSpPr>
          <p:cNvPr id="66" name="Shape 56"/>
          <p:cNvSpPr/>
          <p:nvPr/>
        </p:nvSpPr>
        <p:spPr>
          <a:xfrm>
            <a:off x="3011119" y="5348326"/>
            <a:ext cx="1666951" cy="237744"/>
          </a:xfrm>
          <a:prstGeom prst="roundRect">
            <a:avLst>
              <a:gd name="adj" fmla="val 123077"/>
            </a:avLst>
          </a:prstGeom>
          <a:solidFill>
            <a:srgbClr val="DEF7EC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67" name="Text 57"/>
          <p:cNvSpPr txBox="1"/>
          <p:nvPr/>
        </p:nvSpPr>
        <p:spPr>
          <a:xfrm>
            <a:off x="3011119" y="5348326"/>
            <a:ext cx="1666951" cy="238658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101600" tIns="38100" rIns="101600" bIns="38100" rtlCol="0" anchor="ctr"/>
          <a:lstStyle/>
          <a:p>
            <a:pPr algn="ctr" indent="0" marL="0">
              <a:buNone/>
            </a:pPr>
            <a:r>
              <a:rPr lang="en-US" sz="800" b="1" spc="38" kern="0" dirty="0">
                <a:solidFill>
                  <a:srgbClr val="0354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Acceptable</a:t>
            </a:r>
            <a:endParaRPr lang="en-US" sz="800" dirty="0"/>
          </a:p>
        </p:txBody>
      </p:sp>
      <p:sp>
        <p:nvSpPr>
          <p:cNvPr id="68" name="Shape 58"/>
          <p:cNvSpPr/>
          <p:nvPr/>
        </p:nvSpPr>
        <p:spPr>
          <a:xfrm>
            <a:off x="4965192" y="4677156"/>
            <a:ext cx="1952244" cy="1047902"/>
          </a:xfrm>
          <a:prstGeom prst="roundRect">
            <a:avLst>
              <a:gd name="adj" fmla="val 12692"/>
            </a:avLst>
          </a:prstGeom>
          <a:solidFill>
            <a:srgbClr val="F9FAFB"/>
          </a:solidFill>
          <a:ln w="12700">
            <a:solidFill>
              <a:srgbClr val="F3F4F6"/>
            </a:solidFill>
            <a:prstDash val="solid"/>
          </a:ln>
        </p:spPr>
      </p:sp>
      <p:sp>
        <p:nvSpPr>
          <p:cNvPr id="69" name="Text 59"/>
          <p:cNvSpPr txBox="1"/>
          <p:nvPr/>
        </p:nvSpPr>
        <p:spPr>
          <a:xfrm>
            <a:off x="5107838" y="4819802"/>
            <a:ext cx="1666951" cy="2578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18-24%</a:t>
            </a:r>
            <a:endParaRPr lang="en-US" sz="1300" dirty="0"/>
          </a:p>
        </p:txBody>
      </p:sp>
      <p:sp>
        <p:nvSpPr>
          <p:cNvPr id="70" name="Text 60"/>
          <p:cNvSpPr txBox="1"/>
          <p:nvPr/>
        </p:nvSpPr>
        <p:spPr>
          <a:xfrm>
            <a:off x="5107838" y="5115154"/>
            <a:ext cx="1666951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IRR (Base Case)</a:t>
            </a:r>
            <a:endParaRPr lang="en-US" sz="800" dirty="0"/>
          </a:p>
        </p:txBody>
      </p:sp>
      <p:sp>
        <p:nvSpPr>
          <p:cNvPr id="71" name="Shape 61"/>
          <p:cNvSpPr/>
          <p:nvPr/>
        </p:nvSpPr>
        <p:spPr>
          <a:xfrm>
            <a:off x="5107838" y="5348326"/>
            <a:ext cx="1666951" cy="237744"/>
          </a:xfrm>
          <a:prstGeom prst="roundRect">
            <a:avLst>
              <a:gd name="adj" fmla="val 123077"/>
            </a:avLst>
          </a:prstGeom>
          <a:solidFill>
            <a:srgbClr val="DEF7EC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72" name="Text 62"/>
          <p:cNvSpPr txBox="1"/>
          <p:nvPr/>
        </p:nvSpPr>
        <p:spPr>
          <a:xfrm>
            <a:off x="5107838" y="5348326"/>
            <a:ext cx="1666951" cy="238658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101600" tIns="38100" rIns="101600" bIns="38100" rtlCol="0" anchor="ctr"/>
          <a:lstStyle/>
          <a:p>
            <a:pPr algn="ctr" indent="0" marL="0">
              <a:buNone/>
            </a:pPr>
            <a:r>
              <a:rPr lang="en-US" sz="800" b="1" spc="38" kern="0" dirty="0">
                <a:solidFill>
                  <a:srgbClr val="0354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Strong</a:t>
            </a:r>
            <a:endParaRPr lang="en-US" sz="800" dirty="0"/>
          </a:p>
        </p:txBody>
      </p:sp>
      <p:sp>
        <p:nvSpPr>
          <p:cNvPr id="73" name="Shape 63"/>
          <p:cNvSpPr/>
          <p:nvPr/>
        </p:nvSpPr>
        <p:spPr>
          <a:xfrm>
            <a:off x="7262165" y="4095598"/>
            <a:ext cx="4362602" cy="1714500"/>
          </a:xfrm>
          <a:prstGeom prst="roundRect">
            <a:avLst>
              <a:gd name="adj" fmla="val 4741"/>
            </a:avLst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</p:spPr>
      </p:sp>
      <p:pic>
        <p:nvPicPr>
          <p:cNvPr id="74" name="Image 8" descr="preencoded.png">    </p:cNvPr>
          <p:cNvPicPr>
            <a:picLocks noChangeAspect="1"/>
          </p:cNvPicPr>
          <p:nvPr/>
        </p:nvPicPr>
        <p:blipFill>
          <a:blip r:embed="rId9"/>
          <a:srcRect l="0" r="0" t="-16800" b="-16800"/>
          <a:stretch/>
        </p:blipFill>
        <p:spPr>
          <a:xfrm>
            <a:off x="7461504" y="4334256"/>
            <a:ext cx="114300" cy="152705"/>
          </a:xfrm>
          <a:prstGeom prst="rect">
            <a:avLst/>
          </a:prstGeom>
        </p:spPr>
      </p:pic>
      <p:sp>
        <p:nvSpPr>
          <p:cNvPr id="75" name="Text 64"/>
          <p:cNvSpPr txBox="1"/>
          <p:nvPr/>
        </p:nvSpPr>
        <p:spPr>
          <a:xfrm>
            <a:off x="7670902" y="4295851"/>
            <a:ext cx="158739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Operating Metrics</a:t>
            </a:r>
            <a:endParaRPr lang="en-US" sz="1200" dirty="0"/>
          </a:p>
        </p:txBody>
      </p:sp>
      <p:sp>
        <p:nvSpPr>
          <p:cNvPr id="76" name="Shape 65"/>
          <p:cNvSpPr/>
          <p:nvPr/>
        </p:nvSpPr>
        <p:spPr>
          <a:xfrm>
            <a:off x="7461504" y="4677156"/>
            <a:ext cx="1923898" cy="448056"/>
          </a:xfrm>
          <a:prstGeom prst="roundRect">
            <a:avLst>
              <a:gd name="adj" fmla="val 52106"/>
            </a:avLst>
          </a:prstGeom>
          <a:solidFill>
            <a:srgbClr val="F9FAFB"/>
          </a:solidFill>
          <a:ln w="12700">
            <a:solidFill>
              <a:srgbClr val="F3F4F6"/>
            </a:solidFill>
            <a:prstDash val="solid"/>
          </a:ln>
        </p:spPr>
      </p:sp>
      <p:sp>
        <p:nvSpPr>
          <p:cNvPr id="77" name="Text 66"/>
          <p:cNvSpPr txBox="1"/>
          <p:nvPr/>
        </p:nvSpPr>
        <p:spPr>
          <a:xfrm>
            <a:off x="7585862" y="4815230"/>
            <a:ext cx="931774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Gross Margin</a:t>
            </a:r>
            <a:endParaRPr lang="en-US" sz="900" dirty="0"/>
          </a:p>
        </p:txBody>
      </p:sp>
      <p:sp>
        <p:nvSpPr>
          <p:cNvPr id="78" name="Text 67"/>
          <p:cNvSpPr txBox="1"/>
          <p:nvPr/>
        </p:nvSpPr>
        <p:spPr>
          <a:xfrm>
            <a:off x="8730691" y="4800600"/>
            <a:ext cx="534010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65-70%</a:t>
            </a:r>
            <a:endParaRPr lang="en-US" sz="1000" dirty="0"/>
          </a:p>
        </p:txBody>
      </p:sp>
      <p:sp>
        <p:nvSpPr>
          <p:cNvPr id="79" name="Shape 68"/>
          <p:cNvSpPr/>
          <p:nvPr/>
        </p:nvSpPr>
        <p:spPr>
          <a:xfrm>
            <a:off x="9497873" y="4677156"/>
            <a:ext cx="1923898" cy="448056"/>
          </a:xfrm>
          <a:prstGeom prst="roundRect">
            <a:avLst>
              <a:gd name="adj" fmla="val 52106"/>
            </a:avLst>
          </a:prstGeom>
          <a:solidFill>
            <a:srgbClr val="F9FAFB"/>
          </a:solidFill>
          <a:ln w="12700">
            <a:solidFill>
              <a:srgbClr val="F3F4F6"/>
            </a:solidFill>
            <a:prstDash val="solid"/>
          </a:ln>
        </p:spPr>
      </p:sp>
      <p:sp>
        <p:nvSpPr>
          <p:cNvPr id="80" name="Text 69"/>
          <p:cNvSpPr txBox="1"/>
          <p:nvPr/>
        </p:nvSpPr>
        <p:spPr>
          <a:xfrm>
            <a:off x="9622231" y="4815230"/>
            <a:ext cx="1014984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EBITDA Margin</a:t>
            </a:r>
            <a:endParaRPr lang="en-US" sz="900" dirty="0"/>
          </a:p>
        </p:txBody>
      </p:sp>
      <p:sp>
        <p:nvSpPr>
          <p:cNvPr id="81" name="Text 70"/>
          <p:cNvSpPr txBox="1"/>
          <p:nvPr/>
        </p:nvSpPr>
        <p:spPr>
          <a:xfrm>
            <a:off x="10812780" y="4800600"/>
            <a:ext cx="569671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12-18%</a:t>
            </a:r>
            <a:endParaRPr lang="en-US" sz="1000" dirty="0"/>
          </a:p>
        </p:txBody>
      </p:sp>
      <p:sp>
        <p:nvSpPr>
          <p:cNvPr id="82" name="Shape 71"/>
          <p:cNvSpPr/>
          <p:nvPr/>
        </p:nvSpPr>
        <p:spPr>
          <a:xfrm>
            <a:off x="7461504" y="5238598"/>
            <a:ext cx="1923898" cy="448056"/>
          </a:xfrm>
          <a:prstGeom prst="roundRect">
            <a:avLst>
              <a:gd name="adj" fmla="val 52106"/>
            </a:avLst>
          </a:prstGeom>
          <a:solidFill>
            <a:srgbClr val="F9FAFB"/>
          </a:solidFill>
          <a:ln w="12700">
            <a:solidFill>
              <a:srgbClr val="F3F4F6"/>
            </a:solidFill>
            <a:prstDash val="solid"/>
          </a:ln>
        </p:spPr>
      </p:sp>
      <p:sp>
        <p:nvSpPr>
          <p:cNvPr id="83" name="Text 72"/>
          <p:cNvSpPr txBox="1"/>
          <p:nvPr/>
        </p:nvSpPr>
        <p:spPr>
          <a:xfrm>
            <a:off x="7585862" y="5376672"/>
            <a:ext cx="934517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Labor Cost %</a:t>
            </a:r>
            <a:endParaRPr lang="en-US" sz="900" dirty="0"/>
          </a:p>
        </p:txBody>
      </p:sp>
      <p:sp>
        <p:nvSpPr>
          <p:cNvPr id="84" name="Text 73"/>
          <p:cNvSpPr txBox="1"/>
          <p:nvPr/>
        </p:nvSpPr>
        <p:spPr>
          <a:xfrm>
            <a:off x="8722462" y="5362956"/>
            <a:ext cx="543154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24-28%</a:t>
            </a:r>
            <a:endParaRPr lang="en-US" sz="1000" dirty="0"/>
          </a:p>
        </p:txBody>
      </p:sp>
      <p:sp>
        <p:nvSpPr>
          <p:cNvPr id="85" name="Shape 74"/>
          <p:cNvSpPr/>
          <p:nvPr/>
        </p:nvSpPr>
        <p:spPr>
          <a:xfrm>
            <a:off x="9497873" y="5238598"/>
            <a:ext cx="1923898" cy="448056"/>
          </a:xfrm>
          <a:prstGeom prst="roundRect">
            <a:avLst>
              <a:gd name="adj" fmla="val 52106"/>
            </a:avLst>
          </a:prstGeom>
          <a:solidFill>
            <a:srgbClr val="F9FAFB"/>
          </a:solidFill>
          <a:ln w="12700">
            <a:solidFill>
              <a:srgbClr val="F3F4F6"/>
            </a:solidFill>
            <a:prstDash val="solid"/>
          </a:ln>
        </p:spPr>
      </p:sp>
      <p:sp>
        <p:nvSpPr>
          <p:cNvPr id="86" name="Text 75"/>
          <p:cNvSpPr txBox="1"/>
          <p:nvPr/>
        </p:nvSpPr>
        <p:spPr>
          <a:xfrm>
            <a:off x="9622231" y="5376672"/>
            <a:ext cx="1157630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Rent % of Sales</a:t>
            </a:r>
            <a:endParaRPr lang="en-US" sz="900" dirty="0"/>
          </a:p>
        </p:txBody>
      </p:sp>
      <p:sp>
        <p:nvSpPr>
          <p:cNvPr id="87" name="Text 76"/>
          <p:cNvSpPr txBox="1"/>
          <p:nvPr/>
        </p:nvSpPr>
        <p:spPr>
          <a:xfrm>
            <a:off x="10864901" y="5362956"/>
            <a:ext cx="438912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8-10%</a:t>
            </a:r>
            <a:endParaRPr lang="en-US" sz="1000" dirty="0"/>
          </a:p>
        </p:txBody>
      </p:sp>
      <p:sp>
        <p:nvSpPr>
          <p:cNvPr id="88" name="Shape 77"/>
          <p:cNvSpPr/>
          <p:nvPr/>
        </p:nvSpPr>
        <p:spPr>
          <a:xfrm>
            <a:off x="571500" y="6038698"/>
            <a:ext cx="11048695" cy="819302"/>
          </a:xfrm>
          <a:prstGeom prst="roundRect">
            <a:avLst>
              <a:gd name="adj" fmla="val 20764"/>
            </a:avLst>
          </a:prstGeom>
          <a:solidFill>
            <a:srgbClr val="FEF3E2"/>
          </a:solidFill>
          <a:ln w="12700">
            <a:solidFill>
              <a:srgbClr val="FCD34D"/>
            </a:solidFill>
            <a:prstDash val="solid"/>
          </a:ln>
        </p:spPr>
      </p:sp>
      <p:pic>
        <p:nvPicPr>
          <p:cNvPr id="89" name="Image 9" descr="preencoded.png">    </p:cNvPr>
          <p:cNvPicPr>
            <a:picLocks noChangeAspect="1"/>
          </p:cNvPicPr>
          <p:nvPr/>
        </p:nvPicPr>
        <p:blipFill>
          <a:blip r:embed="rId10"/>
          <a:srcRect l="0" r="0" t="-14689" b="-14689"/>
          <a:stretch/>
        </p:blipFill>
        <p:spPr>
          <a:xfrm>
            <a:off x="809244" y="6341364"/>
            <a:ext cx="161849" cy="209398"/>
          </a:xfrm>
          <a:prstGeom prst="rect">
            <a:avLst/>
          </a:prstGeom>
        </p:spPr>
      </p:pic>
      <p:sp>
        <p:nvSpPr>
          <p:cNvPr id="90" name="Text 78"/>
          <p:cNvSpPr txBox="1"/>
          <p:nvPr/>
        </p:nvSpPr>
        <p:spPr>
          <a:xfrm>
            <a:off x="1104595" y="6249924"/>
            <a:ext cx="6420002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b="1" dirty="0">
                <a:solidFill>
                  <a:srgbClr val="92400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Key Takeaway</a:t>
            </a:r>
            <a:endParaRPr lang="en-US" sz="1000" dirty="0"/>
          </a:p>
        </p:txBody>
      </p:sp>
      <p:sp>
        <p:nvSpPr>
          <p:cNvPr id="91" name="Text 79"/>
          <p:cNvSpPr txBox="1"/>
          <p:nvPr/>
        </p:nvSpPr>
        <p:spPr>
          <a:xfrm>
            <a:off x="1104595" y="6469380"/>
            <a:ext cx="7105802" cy="18105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Break-even at ~230-300 transactions/day with $13-15 AOV. CF-positive by months 7-9 with proper execution.</a:t>
            </a:r>
            <a:endParaRPr lang="en-US" sz="900" dirty="0"/>
          </a:p>
        </p:txBody>
      </p:sp>
      <p:sp>
        <p:nvSpPr>
          <p:cNvPr id="92" name="Shape 80"/>
          <p:cNvSpPr/>
          <p:nvPr/>
        </p:nvSpPr>
        <p:spPr>
          <a:xfrm>
            <a:off x="8422538" y="6219749"/>
            <a:ext cx="9144" cy="457200"/>
          </a:xfrm>
          <a:prstGeom prst="rect">
            <a:avLst/>
          </a:prstGeom>
          <a:solidFill>
            <a:srgbClr val="FCD34D"/>
          </a:solidFill>
          <a:ln w="12700">
            <a:solidFill>
              <a:srgbClr val="FCD34D">
                <a:alpha val="0"/>
              </a:srgbClr>
            </a:solidFill>
            <a:prstDash val="solid"/>
          </a:ln>
        </p:spPr>
      </p:sp>
      <p:sp>
        <p:nvSpPr>
          <p:cNvPr id="93" name="Text 81"/>
          <p:cNvSpPr txBox="1"/>
          <p:nvPr/>
        </p:nvSpPr>
        <p:spPr>
          <a:xfrm>
            <a:off x="8737092" y="6219749"/>
            <a:ext cx="1420063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00" b="1" spc="60" kern="0" dirty="0">
                <a:solidFill>
                  <a:srgbClr val="92400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Target Rev</a:t>
            </a:r>
            <a:endParaRPr lang="en-US" sz="800" dirty="0"/>
          </a:p>
        </p:txBody>
      </p:sp>
      <p:sp>
        <p:nvSpPr>
          <p:cNvPr id="94" name="Text 82"/>
          <p:cNvSpPr txBox="1"/>
          <p:nvPr/>
        </p:nvSpPr>
        <p:spPr>
          <a:xfrm>
            <a:off x="8504834" y="6415430"/>
            <a:ext cx="1651406" cy="2578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$3.5k-$4.5k/day</a:t>
            </a:r>
            <a:endParaRPr lang="en-US" sz="1300" dirty="0"/>
          </a:p>
        </p:txBody>
      </p:sp>
      <p:sp>
        <p:nvSpPr>
          <p:cNvPr id="95" name="Text 83"/>
          <p:cNvSpPr txBox="1"/>
          <p:nvPr/>
        </p:nvSpPr>
        <p:spPr>
          <a:xfrm>
            <a:off x="10452506" y="6219749"/>
            <a:ext cx="933602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00" b="1" spc="60" kern="0" dirty="0">
                <a:solidFill>
                  <a:srgbClr val="92400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Payback</a:t>
            </a:r>
            <a:endParaRPr lang="en-US" sz="800" dirty="0"/>
          </a:p>
        </p:txBody>
      </p:sp>
      <p:sp>
        <p:nvSpPr>
          <p:cNvPr id="96" name="Text 84"/>
          <p:cNvSpPr txBox="1"/>
          <p:nvPr/>
        </p:nvSpPr>
        <p:spPr>
          <a:xfrm>
            <a:off x="10275113" y="6415430"/>
            <a:ext cx="1110996" cy="2578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2.5-3.5 yrs</a:t>
            </a:r>
            <a:endParaRPr lang="en-US" sz="1300" dirty="0"/>
          </a:p>
        </p:txBody>
      </p:sp>
      <p:sp>
        <p:nvSpPr>
          <p:cNvPr id="97" name="Shape 85"/>
          <p:cNvSpPr/>
          <p:nvPr/>
        </p:nvSpPr>
        <p:spPr>
          <a:xfrm>
            <a:off x="0" y="0"/>
            <a:ext cx="12191695" cy="571500"/>
          </a:xfrm>
          <a:prstGeom prst="rect">
            <a:avLst/>
          </a:prstGeom>
          <a:solidFill>
            <a:srgbClr val="FFFFFF"/>
          </a:solidFill>
          <a:ln/>
        </p:spPr>
      </p:sp>
      <p:sp>
        <p:nvSpPr>
          <p:cNvPr id="98" name="Shape 86"/>
          <p:cNvSpPr/>
          <p:nvPr/>
        </p:nvSpPr>
        <p:spPr>
          <a:xfrm>
            <a:off x="0" y="562356"/>
            <a:ext cx="12191695" cy="9144"/>
          </a:xfrm>
          <a:prstGeom prst="rect">
            <a:avLst/>
          </a:prstGeom>
          <a:solidFill>
            <a:srgbClr val="E5E7EB"/>
          </a:solidFill>
          <a:ln w="12700">
            <a:solidFill>
              <a:srgbClr val="E5E7EB">
                <a:alpha val="0"/>
              </a:srgbClr>
            </a:solidFill>
            <a:prstDash val="solid"/>
          </a:ln>
        </p:spPr>
      </p:sp>
      <p:sp>
        <p:nvSpPr>
          <p:cNvPr id="99" name="Shape 87"/>
          <p:cNvSpPr/>
          <p:nvPr/>
        </p:nvSpPr>
        <p:spPr>
          <a:xfrm>
            <a:off x="571500" y="147218"/>
            <a:ext cx="267005" cy="267005"/>
          </a:xfrm>
          <a:prstGeom prst="roundRect">
            <a:avLst>
              <a:gd name="adj" fmla="val 97847"/>
            </a:avLst>
          </a:prstGeom>
          <a:solidFill>
            <a:srgbClr val="8C5A3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100" name="Image 10" descr="preencoded.png">    </p:cNvPr>
          <p:cNvPicPr>
            <a:picLocks noChangeAspect="1"/>
          </p:cNvPicPr>
          <p:nvPr/>
        </p:nvPicPr>
        <p:blipFill>
          <a:blip r:embed="rId11"/>
          <a:srcRect l="-133" r="-133" t="0" b="0"/>
          <a:stretch/>
        </p:blipFill>
        <p:spPr>
          <a:xfrm>
            <a:off x="662026" y="224028"/>
            <a:ext cx="85954" cy="114300"/>
          </a:xfrm>
          <a:prstGeom prst="rect">
            <a:avLst/>
          </a:prstGeom>
        </p:spPr>
      </p:pic>
      <p:sp>
        <p:nvSpPr>
          <p:cNvPr id="101" name="Text 88"/>
          <p:cNvSpPr txBox="1"/>
          <p:nvPr/>
        </p:nvSpPr>
        <p:spPr>
          <a:xfrm>
            <a:off x="952805" y="188366"/>
            <a:ext cx="2067458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THRESHLD STRATEGIC PLANNING</a:t>
            </a:r>
            <a:endParaRPr lang="en-US" sz="900" dirty="0"/>
          </a:p>
        </p:txBody>
      </p:sp>
      <p:sp>
        <p:nvSpPr>
          <p:cNvPr id="102" name="Text 89"/>
          <p:cNvSpPr txBox="1"/>
          <p:nvPr/>
        </p:nvSpPr>
        <p:spPr>
          <a:xfrm>
            <a:off x="9934956" y="202082"/>
            <a:ext cx="505663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May 2026</a:t>
            </a:r>
            <a:endParaRPr lang="en-US" sz="800" dirty="0"/>
          </a:p>
        </p:txBody>
      </p:sp>
      <p:sp>
        <p:nvSpPr>
          <p:cNvPr id="103" name="Text 90"/>
          <p:cNvSpPr txBox="1"/>
          <p:nvPr/>
        </p:nvSpPr>
        <p:spPr>
          <a:xfrm>
            <a:off x="10624414" y="202082"/>
            <a:ext cx="63094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|</a:t>
            </a:r>
            <a:endParaRPr lang="en-US" sz="800" dirty="0"/>
          </a:p>
        </p:txBody>
      </p:sp>
      <p:sp>
        <p:nvSpPr>
          <p:cNvPr id="104" name="Text 91"/>
          <p:cNvSpPr txBox="1"/>
          <p:nvPr/>
        </p:nvSpPr>
        <p:spPr>
          <a:xfrm>
            <a:off x="10850270" y="202082"/>
            <a:ext cx="771754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CONFIDENTIAL</a:t>
            </a:r>
            <a:endParaRPr lang="en-US" sz="800" dirty="0"/>
          </a:p>
        </p:txBody>
      </p:sp>
      <p:sp>
        <p:nvSpPr>
          <p:cNvPr id="105" name="Shape 92"/>
          <p:cNvSpPr/>
          <p:nvPr/>
        </p:nvSpPr>
        <p:spPr>
          <a:xfrm>
            <a:off x="0" y="6381598"/>
            <a:ext cx="12191695" cy="476402"/>
          </a:xfrm>
          <a:prstGeom prst="rect">
            <a:avLst/>
          </a:prstGeom>
          <a:solidFill>
            <a:srgbClr val="FFFFFF"/>
          </a:solidFill>
          <a:ln/>
        </p:spPr>
      </p:sp>
      <p:sp>
        <p:nvSpPr>
          <p:cNvPr id="106" name="Shape 93"/>
          <p:cNvSpPr/>
          <p:nvPr/>
        </p:nvSpPr>
        <p:spPr>
          <a:xfrm>
            <a:off x="0" y="6381598"/>
            <a:ext cx="12191695" cy="9144"/>
          </a:xfrm>
          <a:prstGeom prst="rect">
            <a:avLst/>
          </a:prstGeom>
          <a:solidFill>
            <a:srgbClr val="E5E7EB"/>
          </a:solidFill>
          <a:ln w="12700">
            <a:solidFill>
              <a:srgbClr val="E5E7EB">
                <a:alpha val="0"/>
              </a:srgbClr>
            </a:solidFill>
            <a:prstDash val="solid"/>
          </a:ln>
        </p:spPr>
      </p:sp>
      <p:sp>
        <p:nvSpPr>
          <p:cNvPr id="107" name="Text 94"/>
          <p:cNvSpPr txBox="1"/>
          <p:nvPr/>
        </p:nvSpPr>
        <p:spPr>
          <a:xfrm>
            <a:off x="571500" y="6546190"/>
            <a:ext cx="1723644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Strategic Planning Document</a:t>
            </a:r>
            <a:endParaRPr lang="en-US" sz="800" dirty="0"/>
          </a:p>
        </p:txBody>
      </p:sp>
      <p:sp>
        <p:nvSpPr>
          <p:cNvPr id="108" name="Text 95"/>
          <p:cNvSpPr txBox="1"/>
          <p:nvPr/>
        </p:nvSpPr>
        <p:spPr>
          <a:xfrm>
            <a:off x="2238451" y="6546190"/>
            <a:ext cx="63094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|</a:t>
            </a:r>
            <a:endParaRPr lang="en-US" sz="800" dirty="0"/>
          </a:p>
        </p:txBody>
      </p:sp>
      <p:sp>
        <p:nvSpPr>
          <p:cNvPr id="109" name="Text 96"/>
          <p:cNvSpPr txBox="1"/>
          <p:nvPr/>
        </p:nvSpPr>
        <p:spPr>
          <a:xfrm>
            <a:off x="2501798" y="6546190"/>
            <a:ext cx="920801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Page 16 of 24</a:t>
            </a:r>
            <a:endParaRPr lang="en-US" sz="800" dirty="0"/>
          </a:p>
        </p:txBody>
      </p:sp>
      <p:sp>
        <p:nvSpPr>
          <p:cNvPr id="110" name="Text 97"/>
          <p:cNvSpPr txBox="1"/>
          <p:nvPr/>
        </p:nvSpPr>
        <p:spPr>
          <a:xfrm>
            <a:off x="10105949" y="6577279"/>
            <a:ext cx="1814170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Prepared by Threshld Strategy</a:t>
            </a:r>
            <a:endParaRPr lang="en-US" sz="8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6F7F4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-1" b="-1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4" name="Text 1"/>
          <p:cNvSpPr txBox="1"/>
          <p:nvPr/>
        </p:nvSpPr>
        <p:spPr>
          <a:xfrm>
            <a:off x="381305" y="857707"/>
            <a:ext cx="5468112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2400" b="1" dirty="0">
                <a:solidFill>
                  <a:srgbClr val="1F2937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Investment Scenarios</a:t>
            </a:r>
            <a:endParaRPr lang="en-US" sz="2400" dirty="0"/>
          </a:p>
        </p:txBody>
      </p:sp>
      <p:sp>
        <p:nvSpPr>
          <p:cNvPr id="5" name="Text 2"/>
          <p:cNvSpPr txBox="1"/>
          <p:nvPr/>
        </p:nvSpPr>
        <p:spPr>
          <a:xfrm>
            <a:off x="381305" y="1371600"/>
            <a:ext cx="6153912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1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Comparative analysis of Downside, Base, and Upside cases with key sensitivities</a:t>
            </a:r>
            <a:endParaRPr lang="en-US" sz="110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rcRect l="0" r="0" t="-591" b="-591"/>
          <a:stretch/>
        </p:blipFill>
        <p:spPr>
          <a:xfrm>
            <a:off x="10109606" y="1052474"/>
            <a:ext cx="1705356" cy="342900"/>
          </a:xfrm>
          <a:prstGeom prst="rect">
            <a:avLst/>
          </a:prstGeom>
        </p:spPr>
      </p:pic>
      <p:sp>
        <p:nvSpPr>
          <p:cNvPr id="7" name="Text 3"/>
          <p:cNvSpPr txBox="1"/>
          <p:nvPr/>
        </p:nvSpPr>
        <p:spPr>
          <a:xfrm>
            <a:off x="10466222" y="1052474"/>
            <a:ext cx="1348740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3-Scenario Analysis </a:t>
            </a:r>
            <a:endParaRPr lang="en-US" sz="900" dirty="0"/>
          </a:p>
        </p:txBody>
      </p:sp>
      <p:sp>
        <p:nvSpPr>
          <p:cNvPr id="8" name="Shape 4"/>
          <p:cNvSpPr/>
          <p:nvPr/>
        </p:nvSpPr>
        <p:spPr>
          <a:xfrm>
            <a:off x="381305" y="1814170"/>
            <a:ext cx="3685946" cy="2095805"/>
          </a:xfrm>
          <a:prstGeom prst="roundRect">
            <a:avLst>
              <a:gd name="adj" fmla="val 3173"/>
            </a:avLst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9" name="Shape 5"/>
          <p:cNvSpPr/>
          <p:nvPr/>
        </p:nvSpPr>
        <p:spPr>
          <a:xfrm>
            <a:off x="580644" y="2076602"/>
            <a:ext cx="95098" cy="95098"/>
          </a:xfrm>
          <a:prstGeom prst="ellipse">
            <a:avLst/>
          </a:prstGeom>
          <a:solidFill>
            <a:srgbClr val="EF4444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10" name="Text 6"/>
          <p:cNvSpPr txBox="1"/>
          <p:nvPr/>
        </p:nvSpPr>
        <p:spPr>
          <a:xfrm>
            <a:off x="752551" y="2017166"/>
            <a:ext cx="736092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1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Downside</a:t>
            </a:r>
            <a:endParaRPr lang="en-US" sz="1100" dirty="0"/>
          </a:p>
        </p:txBody>
      </p:sp>
      <p:sp>
        <p:nvSpPr>
          <p:cNvPr id="11" name="Shape 7"/>
          <p:cNvSpPr/>
          <p:nvPr/>
        </p:nvSpPr>
        <p:spPr>
          <a:xfrm>
            <a:off x="3097987" y="2014423"/>
            <a:ext cx="771754" cy="219456"/>
          </a:xfrm>
          <a:prstGeom prst="roundRect">
            <a:avLst>
              <a:gd name="adj" fmla="val 144928"/>
            </a:avLst>
          </a:prstGeom>
          <a:solidFill>
            <a:srgbClr val="FDE8E8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12" name="Text 8"/>
          <p:cNvSpPr txBox="1"/>
          <p:nvPr/>
        </p:nvSpPr>
        <p:spPr>
          <a:xfrm>
            <a:off x="3097987" y="2014423"/>
            <a:ext cx="771754" cy="219456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76200" tIns="38100" rIns="76200" bIns="38100" rtlCol="0" anchor="ctr"/>
          <a:lstStyle/>
          <a:p>
            <a:pPr algn="l" indent="0" marL="0">
              <a:buNone/>
            </a:pPr>
            <a:r>
              <a:rPr lang="en-US" sz="800" b="1" dirty="0">
                <a:solidFill>
                  <a:srgbClr val="9B1C1C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Conservative</a:t>
            </a:r>
            <a:endParaRPr lang="en-US" sz="800" dirty="0"/>
          </a:p>
        </p:txBody>
      </p:sp>
      <p:sp>
        <p:nvSpPr>
          <p:cNvPr id="13" name="Text 9"/>
          <p:cNvSpPr txBox="1"/>
          <p:nvPr/>
        </p:nvSpPr>
        <p:spPr>
          <a:xfrm>
            <a:off x="580644" y="2367382"/>
            <a:ext cx="3286354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b="1" spc="38" kern="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Key Assumptions</a:t>
            </a:r>
            <a:endParaRPr lang="en-US" sz="800" dirty="0"/>
          </a:p>
        </p:txBody>
      </p:sp>
      <p:sp>
        <p:nvSpPr>
          <p:cNvPr id="14" name="Text 10"/>
          <p:cNvSpPr txBox="1"/>
          <p:nvPr/>
        </p:nvSpPr>
        <p:spPr>
          <a:xfrm>
            <a:off x="580644" y="2585923"/>
            <a:ext cx="3286354" cy="7342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• Lower capture/AOV</a:t>
            </a:r>
            <a:pPr algn="l" indent="0" marL="0">
              <a:buNone/>
            </a:pPr>
            <a:endParaRPr lang="en-US" sz="900" dirty="0"/>
          </a:p>
          <a:p>
            <a:pPr algn="l" indent="0" marL="0">
              <a:buNone/>
            </a:pPr>
            <a:r>
              <a:rPr lang="en-US" sz="9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• Capex at high end ($450k)</a:t>
            </a:r>
            <a:pPr algn="l" indent="0" marL="0">
              <a:buNone/>
            </a:pPr>
            <a:endParaRPr lang="en-US" sz="900" dirty="0"/>
          </a:p>
          <a:p>
            <a:pPr algn="l" indent="0" marL="0">
              <a:buNone/>
            </a:pPr>
            <a:r>
              <a:rPr lang="en-US" sz="9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• Minimal TI ($30k)</a:t>
            </a:r>
            <a:pPr algn="l" indent="0" marL="0">
              <a:buNone/>
            </a:pPr>
            <a:endParaRPr lang="en-US" sz="900" dirty="0"/>
          </a:p>
          <a:p>
            <a:pPr algn="l" indent="0" marL="0">
              <a:buNone/>
            </a:pPr>
            <a:r>
              <a:rPr lang="en-US" sz="9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• CF+ 10-12 months </a:t>
            </a:r>
            <a:endParaRPr lang="en-US" sz="900" dirty="0"/>
          </a:p>
        </p:txBody>
      </p:sp>
      <p:sp>
        <p:nvSpPr>
          <p:cNvPr id="15" name="Shape 11"/>
          <p:cNvSpPr/>
          <p:nvPr/>
        </p:nvSpPr>
        <p:spPr>
          <a:xfrm>
            <a:off x="580644" y="3450031"/>
            <a:ext cx="3286354" cy="647395"/>
          </a:xfrm>
          <a:prstGeom prst="roundRect">
            <a:avLst>
              <a:gd name="adj" fmla="val 24925"/>
            </a:avLst>
          </a:prstGeom>
          <a:solidFill>
            <a:srgbClr val="F9FAFB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16" name="Text 12"/>
          <p:cNvSpPr txBox="1"/>
          <p:nvPr/>
        </p:nvSpPr>
        <p:spPr>
          <a:xfrm>
            <a:off x="694944" y="3571646"/>
            <a:ext cx="504749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Payback</a:t>
            </a:r>
            <a:endParaRPr lang="en-US" sz="800" dirty="0"/>
          </a:p>
        </p:txBody>
      </p:sp>
      <p:sp>
        <p:nvSpPr>
          <p:cNvPr id="17" name="Text 13"/>
          <p:cNvSpPr txBox="1"/>
          <p:nvPr/>
        </p:nvSpPr>
        <p:spPr>
          <a:xfrm>
            <a:off x="3133649" y="3564331"/>
            <a:ext cx="873252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4.0-4.5 yrs</a:t>
            </a:r>
            <a:endParaRPr lang="en-US" sz="900" dirty="0"/>
          </a:p>
        </p:txBody>
      </p:sp>
      <p:sp>
        <p:nvSpPr>
          <p:cNvPr id="18" name="Text 14"/>
          <p:cNvSpPr txBox="1"/>
          <p:nvPr/>
        </p:nvSpPr>
        <p:spPr>
          <a:xfrm>
            <a:off x="694944" y="3819449"/>
            <a:ext cx="715975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CF+ Timing</a:t>
            </a:r>
            <a:endParaRPr lang="en-US" sz="800" dirty="0"/>
          </a:p>
        </p:txBody>
      </p:sp>
      <p:sp>
        <p:nvSpPr>
          <p:cNvPr id="19" name="Text 15"/>
          <p:cNvSpPr txBox="1"/>
          <p:nvPr/>
        </p:nvSpPr>
        <p:spPr>
          <a:xfrm>
            <a:off x="3008376" y="3812134"/>
            <a:ext cx="961949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10-12 months</a:t>
            </a:r>
            <a:endParaRPr lang="en-US" sz="900" dirty="0"/>
          </a:p>
        </p:txBody>
      </p:sp>
      <p:sp>
        <p:nvSpPr>
          <p:cNvPr id="20" name="Shape 16"/>
          <p:cNvSpPr/>
          <p:nvPr/>
        </p:nvSpPr>
        <p:spPr>
          <a:xfrm>
            <a:off x="4254703" y="1814170"/>
            <a:ext cx="3685946" cy="2095805"/>
          </a:xfrm>
          <a:prstGeom prst="roundRect">
            <a:avLst>
              <a:gd name="adj" fmla="val 3173"/>
            </a:avLst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4454042" y="2076602"/>
            <a:ext cx="95098" cy="95098"/>
          </a:xfrm>
          <a:prstGeom prst="ellipse">
            <a:avLst/>
          </a:prstGeom>
          <a:solidFill>
            <a:srgbClr val="F59E0B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22" name="Text 18"/>
          <p:cNvSpPr txBox="1"/>
          <p:nvPr/>
        </p:nvSpPr>
        <p:spPr>
          <a:xfrm>
            <a:off x="4625950" y="2017166"/>
            <a:ext cx="368503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1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Base</a:t>
            </a:r>
            <a:endParaRPr lang="en-US" sz="1100" dirty="0"/>
          </a:p>
        </p:txBody>
      </p:sp>
      <p:sp>
        <p:nvSpPr>
          <p:cNvPr id="23" name="Shape 19"/>
          <p:cNvSpPr/>
          <p:nvPr/>
        </p:nvSpPr>
        <p:spPr>
          <a:xfrm>
            <a:off x="7157923" y="2014423"/>
            <a:ext cx="580644" cy="219456"/>
          </a:xfrm>
          <a:prstGeom prst="roundRect">
            <a:avLst>
              <a:gd name="adj" fmla="val 144928"/>
            </a:avLst>
          </a:prstGeom>
          <a:solidFill>
            <a:srgbClr val="FEF3E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24" name="Text 20"/>
          <p:cNvSpPr txBox="1"/>
          <p:nvPr/>
        </p:nvSpPr>
        <p:spPr>
          <a:xfrm>
            <a:off x="7157923" y="2014423"/>
            <a:ext cx="581558" cy="219456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76200" tIns="38100" rIns="76200" bIns="38100" rtlCol="0" anchor="ctr"/>
          <a:lstStyle/>
          <a:p>
            <a:pPr algn="l" indent="0" marL="0">
              <a:buNone/>
            </a:pPr>
            <a:r>
              <a:rPr lang="en-US" sz="800" b="1" dirty="0">
                <a:solidFill>
                  <a:srgbClr val="92400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Balanced</a:t>
            </a:r>
            <a:endParaRPr lang="en-US" sz="800" dirty="0"/>
          </a:p>
        </p:txBody>
      </p:sp>
      <p:sp>
        <p:nvSpPr>
          <p:cNvPr id="25" name="Text 21"/>
          <p:cNvSpPr txBox="1"/>
          <p:nvPr/>
        </p:nvSpPr>
        <p:spPr>
          <a:xfrm>
            <a:off x="4454042" y="2367382"/>
            <a:ext cx="3286354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b="1" spc="38" kern="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Key Assumptions</a:t>
            </a:r>
            <a:endParaRPr lang="en-US" sz="800" dirty="0"/>
          </a:p>
        </p:txBody>
      </p:sp>
      <p:sp>
        <p:nvSpPr>
          <p:cNvPr id="26" name="Text 22"/>
          <p:cNvSpPr txBox="1"/>
          <p:nvPr/>
        </p:nvSpPr>
        <p:spPr>
          <a:xfrm>
            <a:off x="4454042" y="2585923"/>
            <a:ext cx="3286354" cy="7342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• Mid capture/AOV</a:t>
            </a:r>
            <a:pPr algn="l" indent="0" marL="0">
              <a:buNone/>
            </a:pPr>
            <a:endParaRPr lang="en-US" sz="900" dirty="0"/>
          </a:p>
          <a:p>
            <a:pPr algn="l" indent="0" marL="0">
              <a:buNone/>
            </a:pPr>
            <a:r>
              <a:rPr lang="en-US" sz="9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• Balanced TI ($40k)</a:t>
            </a:r>
            <a:pPr algn="l" indent="0" marL="0">
              <a:buNone/>
            </a:pPr>
            <a:endParaRPr lang="en-US" sz="900" dirty="0"/>
          </a:p>
          <a:p>
            <a:pPr algn="l" indent="0" marL="0">
              <a:buNone/>
            </a:pPr>
            <a:r>
              <a:rPr lang="en-US" sz="9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• Standard staffing</a:t>
            </a:r>
            <a:pPr algn="l" indent="0" marL="0">
              <a:buNone/>
            </a:pPr>
            <a:endParaRPr lang="en-US" sz="900" dirty="0"/>
          </a:p>
          <a:p>
            <a:pPr algn="l" indent="0" marL="0">
              <a:buNone/>
            </a:pPr>
            <a:r>
              <a:rPr lang="en-US" sz="9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• CF+ 7-9 months </a:t>
            </a:r>
            <a:endParaRPr lang="en-US" sz="900" dirty="0"/>
          </a:p>
        </p:txBody>
      </p:sp>
      <p:sp>
        <p:nvSpPr>
          <p:cNvPr id="27" name="Shape 23"/>
          <p:cNvSpPr/>
          <p:nvPr/>
        </p:nvSpPr>
        <p:spPr>
          <a:xfrm>
            <a:off x="4454042" y="3450031"/>
            <a:ext cx="3286354" cy="647395"/>
          </a:xfrm>
          <a:prstGeom prst="roundRect">
            <a:avLst>
              <a:gd name="adj" fmla="val 24925"/>
            </a:avLst>
          </a:prstGeom>
          <a:solidFill>
            <a:srgbClr val="F9FAFB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28" name="Text 24"/>
          <p:cNvSpPr txBox="1"/>
          <p:nvPr/>
        </p:nvSpPr>
        <p:spPr>
          <a:xfrm>
            <a:off x="4568342" y="3571646"/>
            <a:ext cx="504749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Payback</a:t>
            </a:r>
            <a:endParaRPr lang="en-US" sz="800" dirty="0"/>
          </a:p>
        </p:txBody>
      </p:sp>
      <p:sp>
        <p:nvSpPr>
          <p:cNvPr id="29" name="Text 25"/>
          <p:cNvSpPr txBox="1"/>
          <p:nvPr/>
        </p:nvSpPr>
        <p:spPr>
          <a:xfrm>
            <a:off x="7011619" y="3564331"/>
            <a:ext cx="873252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2.8-3.3 yrs</a:t>
            </a:r>
            <a:endParaRPr lang="en-US" sz="900" dirty="0"/>
          </a:p>
        </p:txBody>
      </p:sp>
      <p:sp>
        <p:nvSpPr>
          <p:cNvPr id="30" name="Text 26"/>
          <p:cNvSpPr txBox="1"/>
          <p:nvPr/>
        </p:nvSpPr>
        <p:spPr>
          <a:xfrm>
            <a:off x="4568342" y="3819449"/>
            <a:ext cx="715975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CF+ Timing</a:t>
            </a:r>
            <a:endParaRPr lang="en-US" sz="800" dirty="0"/>
          </a:p>
        </p:txBody>
      </p:sp>
      <p:sp>
        <p:nvSpPr>
          <p:cNvPr id="31" name="Text 27"/>
          <p:cNvSpPr txBox="1"/>
          <p:nvPr/>
        </p:nvSpPr>
        <p:spPr>
          <a:xfrm>
            <a:off x="6986016" y="3812134"/>
            <a:ext cx="804672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7-9 months</a:t>
            </a:r>
            <a:endParaRPr lang="en-US" sz="900" dirty="0"/>
          </a:p>
        </p:txBody>
      </p:sp>
      <p:sp>
        <p:nvSpPr>
          <p:cNvPr id="32" name="Shape 28"/>
          <p:cNvSpPr/>
          <p:nvPr/>
        </p:nvSpPr>
        <p:spPr>
          <a:xfrm>
            <a:off x="8128102" y="1814170"/>
            <a:ext cx="3685946" cy="2095805"/>
          </a:xfrm>
          <a:prstGeom prst="roundRect">
            <a:avLst>
              <a:gd name="adj" fmla="val 3173"/>
            </a:avLst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33" name="Shape 29"/>
          <p:cNvSpPr/>
          <p:nvPr/>
        </p:nvSpPr>
        <p:spPr>
          <a:xfrm>
            <a:off x="8328355" y="2076602"/>
            <a:ext cx="95098" cy="95098"/>
          </a:xfrm>
          <a:prstGeom prst="ellipse">
            <a:avLst/>
          </a:prstGeom>
          <a:solidFill>
            <a:srgbClr val="10B981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4" name="Text 30"/>
          <p:cNvSpPr txBox="1"/>
          <p:nvPr/>
        </p:nvSpPr>
        <p:spPr>
          <a:xfrm>
            <a:off x="8499348" y="2017166"/>
            <a:ext cx="551383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1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Upside</a:t>
            </a:r>
            <a:endParaRPr lang="en-US" sz="1100" dirty="0"/>
          </a:p>
        </p:txBody>
      </p:sp>
      <p:sp>
        <p:nvSpPr>
          <p:cNvPr id="35" name="Shape 31"/>
          <p:cNvSpPr/>
          <p:nvPr/>
        </p:nvSpPr>
        <p:spPr>
          <a:xfrm>
            <a:off x="10990174" y="2014423"/>
            <a:ext cx="629107" cy="219456"/>
          </a:xfrm>
          <a:prstGeom prst="roundRect">
            <a:avLst>
              <a:gd name="adj" fmla="val 144928"/>
            </a:avLst>
          </a:prstGeom>
          <a:solidFill>
            <a:srgbClr val="DEF7EC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6" name="Text 32"/>
          <p:cNvSpPr txBox="1"/>
          <p:nvPr/>
        </p:nvSpPr>
        <p:spPr>
          <a:xfrm>
            <a:off x="10990174" y="2014423"/>
            <a:ext cx="629107" cy="219456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76200" tIns="38100" rIns="76200" bIns="38100" rtlCol="0" anchor="ctr"/>
          <a:lstStyle/>
          <a:p>
            <a:pPr algn="l" indent="0" marL="0">
              <a:buNone/>
            </a:pPr>
            <a:r>
              <a:rPr lang="en-US" sz="800" b="1" dirty="0">
                <a:solidFill>
                  <a:srgbClr val="0354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Optimistic</a:t>
            </a:r>
            <a:endParaRPr lang="en-US" sz="800" dirty="0"/>
          </a:p>
        </p:txBody>
      </p:sp>
      <p:sp>
        <p:nvSpPr>
          <p:cNvPr id="37" name="Text 33"/>
          <p:cNvSpPr txBox="1"/>
          <p:nvPr/>
        </p:nvSpPr>
        <p:spPr>
          <a:xfrm>
            <a:off x="8328355" y="2367382"/>
            <a:ext cx="3286354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b="1" spc="38" kern="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Key Assumptions</a:t>
            </a:r>
            <a:endParaRPr lang="en-US" sz="800" dirty="0"/>
          </a:p>
        </p:txBody>
      </p:sp>
      <p:sp>
        <p:nvSpPr>
          <p:cNvPr id="38" name="Text 34"/>
          <p:cNvSpPr txBox="1"/>
          <p:nvPr/>
        </p:nvSpPr>
        <p:spPr>
          <a:xfrm>
            <a:off x="8328355" y="2585923"/>
            <a:ext cx="3286354" cy="7342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• Strong capture/AOV</a:t>
            </a:r>
            <a:pPr algn="l" indent="0" marL="0">
              <a:buNone/>
            </a:pPr>
            <a:endParaRPr lang="en-US" sz="900" dirty="0"/>
          </a:p>
          <a:p>
            <a:pPr algn="l" indent="0" marL="0">
              <a:buNone/>
            </a:pPr>
            <a:r>
              <a:rPr lang="en-US" sz="9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• Favourable TI ($50k)</a:t>
            </a:r>
            <a:pPr algn="l" indent="0" marL="0">
              <a:buNone/>
            </a:pPr>
            <a:endParaRPr lang="en-US" sz="900" dirty="0"/>
          </a:p>
          <a:p>
            <a:pPr algn="l" indent="0" marL="0">
              <a:buNone/>
            </a:pPr>
            <a:r>
              <a:rPr lang="en-US" sz="9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• Optimized staffing</a:t>
            </a:r>
            <a:pPr algn="l" indent="0" marL="0">
              <a:buNone/>
            </a:pPr>
            <a:endParaRPr lang="en-US" sz="900" dirty="0"/>
          </a:p>
          <a:p>
            <a:pPr algn="l" indent="0" marL="0">
              <a:buNone/>
            </a:pPr>
            <a:r>
              <a:rPr lang="en-US" sz="9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• CF+ 5-6 months </a:t>
            </a:r>
            <a:endParaRPr lang="en-US" sz="900" dirty="0"/>
          </a:p>
        </p:txBody>
      </p:sp>
      <p:sp>
        <p:nvSpPr>
          <p:cNvPr id="39" name="Shape 35"/>
          <p:cNvSpPr/>
          <p:nvPr/>
        </p:nvSpPr>
        <p:spPr>
          <a:xfrm>
            <a:off x="8328355" y="3450031"/>
            <a:ext cx="3286354" cy="647395"/>
          </a:xfrm>
          <a:prstGeom prst="roundRect">
            <a:avLst>
              <a:gd name="adj" fmla="val 24925"/>
            </a:avLst>
          </a:prstGeom>
          <a:solidFill>
            <a:srgbClr val="F9FAFB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0" name="Text 36"/>
          <p:cNvSpPr txBox="1"/>
          <p:nvPr/>
        </p:nvSpPr>
        <p:spPr>
          <a:xfrm>
            <a:off x="8442655" y="3571646"/>
            <a:ext cx="504749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Payback</a:t>
            </a:r>
            <a:endParaRPr lang="en-US" sz="800" dirty="0"/>
          </a:p>
        </p:txBody>
      </p:sp>
      <p:sp>
        <p:nvSpPr>
          <p:cNvPr id="41" name="Text 37"/>
          <p:cNvSpPr txBox="1"/>
          <p:nvPr/>
        </p:nvSpPr>
        <p:spPr>
          <a:xfrm>
            <a:off x="10885018" y="3564331"/>
            <a:ext cx="873252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2.0-2.5 yrs</a:t>
            </a:r>
            <a:endParaRPr lang="en-US" sz="900" dirty="0"/>
          </a:p>
        </p:txBody>
      </p:sp>
      <p:sp>
        <p:nvSpPr>
          <p:cNvPr id="42" name="Text 38"/>
          <p:cNvSpPr txBox="1"/>
          <p:nvPr/>
        </p:nvSpPr>
        <p:spPr>
          <a:xfrm>
            <a:off x="8442655" y="3819449"/>
            <a:ext cx="715975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CF+ Timing</a:t>
            </a:r>
            <a:endParaRPr lang="en-US" sz="800" dirty="0"/>
          </a:p>
        </p:txBody>
      </p:sp>
      <p:sp>
        <p:nvSpPr>
          <p:cNvPr id="43" name="Text 39"/>
          <p:cNvSpPr txBox="1"/>
          <p:nvPr/>
        </p:nvSpPr>
        <p:spPr>
          <a:xfrm>
            <a:off x="10855757" y="3812134"/>
            <a:ext cx="806501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5-6 months</a:t>
            </a:r>
            <a:endParaRPr lang="en-US" sz="900" dirty="0"/>
          </a:p>
        </p:txBody>
      </p:sp>
      <p:sp>
        <p:nvSpPr>
          <p:cNvPr id="44" name="Shape 40"/>
          <p:cNvSpPr/>
          <p:nvPr/>
        </p:nvSpPr>
        <p:spPr>
          <a:xfrm>
            <a:off x="381305" y="4138574"/>
            <a:ext cx="11430000" cy="1133856"/>
          </a:xfrm>
          <a:prstGeom prst="roundRect">
            <a:avLst>
              <a:gd name="adj" fmla="val 10843"/>
            </a:avLst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</p:spPr>
      </p:sp>
      <p:pic>
        <p:nvPicPr>
          <p:cNvPr id="45" name="Image 2" descr="preencoded.png">    </p:cNvPr>
          <p:cNvPicPr>
            <a:picLocks noChangeAspect="1"/>
          </p:cNvPicPr>
          <p:nvPr/>
        </p:nvPicPr>
        <p:blipFill>
          <a:blip r:embed="rId3"/>
          <a:srcRect l="0" r="0" t="-16800" b="-16800"/>
          <a:stretch/>
        </p:blipFill>
        <p:spPr>
          <a:xfrm>
            <a:off x="580644" y="4362602"/>
            <a:ext cx="114300" cy="152705"/>
          </a:xfrm>
          <a:prstGeom prst="rect">
            <a:avLst/>
          </a:prstGeom>
        </p:spPr>
      </p:pic>
      <p:sp>
        <p:nvSpPr>
          <p:cNvPr id="46" name="Text 41"/>
          <p:cNvSpPr txBox="1"/>
          <p:nvPr/>
        </p:nvSpPr>
        <p:spPr>
          <a:xfrm>
            <a:off x="790956" y="4338828"/>
            <a:ext cx="1703527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b="1" spc="52" kern="0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Key Sensitivities</a:t>
            </a:r>
            <a:endParaRPr lang="en-US" sz="1000" dirty="0"/>
          </a:p>
        </p:txBody>
      </p:sp>
      <p:sp>
        <p:nvSpPr>
          <p:cNvPr id="47" name="Shape 42"/>
          <p:cNvSpPr/>
          <p:nvPr/>
        </p:nvSpPr>
        <p:spPr>
          <a:xfrm>
            <a:off x="580644" y="4755794"/>
            <a:ext cx="57607" cy="57607"/>
          </a:xfrm>
          <a:prstGeom prst="ellipse">
            <a:avLst/>
          </a:prstGeom>
          <a:solidFill>
            <a:srgbClr val="8C5A3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8" name="Text 43"/>
          <p:cNvSpPr txBox="1"/>
          <p:nvPr/>
        </p:nvSpPr>
        <p:spPr>
          <a:xfrm>
            <a:off x="714146" y="4690872"/>
            <a:ext cx="862279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Rent $/psf</a:t>
            </a:r>
            <a:endParaRPr lang="en-US" sz="900" dirty="0"/>
          </a:p>
        </p:txBody>
      </p:sp>
      <p:sp>
        <p:nvSpPr>
          <p:cNvPr id="49" name="Text 44"/>
          <p:cNvSpPr txBox="1"/>
          <p:nvPr/>
        </p:nvSpPr>
        <p:spPr>
          <a:xfrm>
            <a:off x="580644" y="4914900"/>
            <a:ext cx="2115007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Impact: High</a:t>
            </a:r>
            <a:endParaRPr lang="en-US" sz="800" dirty="0"/>
          </a:p>
        </p:txBody>
      </p:sp>
      <p:sp>
        <p:nvSpPr>
          <p:cNvPr id="50" name="Shape 45"/>
          <p:cNvSpPr/>
          <p:nvPr/>
        </p:nvSpPr>
        <p:spPr>
          <a:xfrm>
            <a:off x="2809951" y="4755794"/>
            <a:ext cx="57607" cy="57607"/>
          </a:xfrm>
          <a:prstGeom prst="ellipse">
            <a:avLst/>
          </a:prstGeom>
          <a:solidFill>
            <a:srgbClr val="8C5A3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51" name="Text 46"/>
          <p:cNvSpPr txBox="1"/>
          <p:nvPr/>
        </p:nvSpPr>
        <p:spPr>
          <a:xfrm>
            <a:off x="2943454" y="4690872"/>
            <a:ext cx="1038758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TI Allowance</a:t>
            </a:r>
            <a:endParaRPr lang="en-US" sz="900" dirty="0"/>
          </a:p>
        </p:txBody>
      </p:sp>
      <p:sp>
        <p:nvSpPr>
          <p:cNvPr id="52" name="Text 47"/>
          <p:cNvSpPr txBox="1"/>
          <p:nvPr/>
        </p:nvSpPr>
        <p:spPr>
          <a:xfrm>
            <a:off x="2809951" y="4914900"/>
            <a:ext cx="2115007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Impact: Medium</a:t>
            </a:r>
            <a:endParaRPr lang="en-US" sz="800" dirty="0"/>
          </a:p>
        </p:txBody>
      </p:sp>
      <p:sp>
        <p:nvSpPr>
          <p:cNvPr id="53" name="Shape 48"/>
          <p:cNvSpPr/>
          <p:nvPr/>
        </p:nvSpPr>
        <p:spPr>
          <a:xfrm>
            <a:off x="5038344" y="4755794"/>
            <a:ext cx="57607" cy="57607"/>
          </a:xfrm>
          <a:prstGeom prst="ellipse">
            <a:avLst/>
          </a:prstGeom>
          <a:solidFill>
            <a:srgbClr val="8C5A3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54" name="Text 49"/>
          <p:cNvSpPr txBox="1"/>
          <p:nvPr/>
        </p:nvSpPr>
        <p:spPr>
          <a:xfrm>
            <a:off x="5171846" y="4690872"/>
            <a:ext cx="267005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AOV</a:t>
            </a:r>
            <a:endParaRPr lang="en-US" sz="900" dirty="0"/>
          </a:p>
        </p:txBody>
      </p:sp>
      <p:sp>
        <p:nvSpPr>
          <p:cNvPr id="55" name="Text 50"/>
          <p:cNvSpPr txBox="1"/>
          <p:nvPr/>
        </p:nvSpPr>
        <p:spPr>
          <a:xfrm>
            <a:off x="5038344" y="4914900"/>
            <a:ext cx="2115007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Impact: High</a:t>
            </a:r>
            <a:endParaRPr lang="en-US" sz="800" dirty="0"/>
          </a:p>
        </p:txBody>
      </p:sp>
      <p:sp>
        <p:nvSpPr>
          <p:cNvPr id="56" name="Shape 51"/>
          <p:cNvSpPr/>
          <p:nvPr/>
        </p:nvSpPr>
        <p:spPr>
          <a:xfrm>
            <a:off x="7267651" y="4755794"/>
            <a:ext cx="57607" cy="57607"/>
          </a:xfrm>
          <a:prstGeom prst="ellipse">
            <a:avLst/>
          </a:prstGeom>
          <a:solidFill>
            <a:srgbClr val="8C5A3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57" name="Text 52"/>
          <p:cNvSpPr txBox="1"/>
          <p:nvPr/>
        </p:nvSpPr>
        <p:spPr>
          <a:xfrm>
            <a:off x="7401154" y="4690872"/>
            <a:ext cx="1030529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Staffing Mix</a:t>
            </a:r>
            <a:endParaRPr lang="en-US" sz="900" dirty="0"/>
          </a:p>
        </p:txBody>
      </p:sp>
      <p:sp>
        <p:nvSpPr>
          <p:cNvPr id="58" name="Text 53"/>
          <p:cNvSpPr txBox="1"/>
          <p:nvPr/>
        </p:nvSpPr>
        <p:spPr>
          <a:xfrm>
            <a:off x="7267651" y="4914900"/>
            <a:ext cx="2115007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Impact: Medium</a:t>
            </a:r>
            <a:endParaRPr lang="en-US" sz="800" dirty="0"/>
          </a:p>
        </p:txBody>
      </p:sp>
      <p:sp>
        <p:nvSpPr>
          <p:cNvPr id="59" name="Shape 54"/>
          <p:cNvSpPr/>
          <p:nvPr/>
        </p:nvSpPr>
        <p:spPr>
          <a:xfrm>
            <a:off x="9496044" y="4755794"/>
            <a:ext cx="57607" cy="57607"/>
          </a:xfrm>
          <a:prstGeom prst="ellipse">
            <a:avLst/>
          </a:prstGeom>
          <a:solidFill>
            <a:srgbClr val="8C5A3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60" name="Text 55"/>
          <p:cNvSpPr txBox="1"/>
          <p:nvPr/>
        </p:nvSpPr>
        <p:spPr>
          <a:xfrm>
            <a:off x="9629546" y="4690872"/>
            <a:ext cx="954634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Event Hours</a:t>
            </a:r>
            <a:endParaRPr lang="en-US" sz="900" dirty="0"/>
          </a:p>
        </p:txBody>
      </p:sp>
      <p:sp>
        <p:nvSpPr>
          <p:cNvPr id="61" name="Text 56"/>
          <p:cNvSpPr txBox="1"/>
          <p:nvPr/>
        </p:nvSpPr>
        <p:spPr>
          <a:xfrm>
            <a:off x="9496044" y="4914900"/>
            <a:ext cx="2115007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Impact: Low</a:t>
            </a:r>
            <a:endParaRPr lang="en-US" sz="800" dirty="0"/>
          </a:p>
        </p:txBody>
      </p:sp>
      <p:sp>
        <p:nvSpPr>
          <p:cNvPr id="62" name="Shape 57"/>
          <p:cNvSpPr/>
          <p:nvPr/>
        </p:nvSpPr>
        <p:spPr>
          <a:xfrm>
            <a:off x="381305" y="5501030"/>
            <a:ext cx="11430000" cy="2333549"/>
          </a:xfrm>
          <a:prstGeom prst="roundRect">
            <a:avLst>
              <a:gd name="adj" fmla="val 2559"/>
            </a:avLst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</p:spPr>
      </p:sp>
      <p:pic>
        <p:nvPicPr>
          <p:cNvPr id="63" name="Image 3" descr="preencoded.png">    </p:cNvPr>
          <p:cNvPicPr>
            <a:picLocks noChangeAspect="1"/>
          </p:cNvPicPr>
          <p:nvPr/>
        </p:nvPicPr>
        <p:blipFill>
          <a:blip r:embed="rId4"/>
          <a:srcRect l="0" r="0" t="-16800" b="-16800"/>
          <a:stretch/>
        </p:blipFill>
        <p:spPr>
          <a:xfrm>
            <a:off x="580644" y="5724144"/>
            <a:ext cx="114300" cy="152705"/>
          </a:xfrm>
          <a:prstGeom prst="rect">
            <a:avLst/>
          </a:prstGeom>
        </p:spPr>
      </p:pic>
      <p:sp>
        <p:nvSpPr>
          <p:cNvPr id="64" name="Text 58"/>
          <p:cNvSpPr txBox="1"/>
          <p:nvPr/>
        </p:nvSpPr>
        <p:spPr>
          <a:xfrm>
            <a:off x="790956" y="5700370"/>
            <a:ext cx="1762049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Scenario Comparison</a:t>
            </a:r>
            <a:endParaRPr lang="en-US" sz="1000" dirty="0"/>
          </a:p>
        </p:txBody>
      </p:sp>
      <p:graphicFrame>
        <p:nvGraphicFramePr>
          <p:cNvPr id="18" name="Table 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9011935"/>
              </p:ext>
            </p:extLst>
          </p:nvPr>
        </p:nvGraphicFramePr>
        <p:xfrm>
          <a:off x="580644" y="6053328"/>
          <a:ext cx="11030407" cy="1581912"/>
        </p:xfrm>
        <a:graphic>
          <a:graphicData uri="http://schemas.openxmlformats.org/drawingml/2006/table">
            <a:tbl>
              <a:tblPr/>
              <a:tblGrid>
                <a:gridCol w="2205533"/>
                <a:gridCol w="1323137"/>
                <a:gridCol w="1323137"/>
                <a:gridCol w="1323137"/>
                <a:gridCol w="1323137"/>
                <a:gridCol w="1764792"/>
                <a:gridCol w="1765706"/>
              </a:tblGrid>
              <a:tr h="395478">
                <a:tc>
                  <a:txBody>
                    <a:bodyPr/>
                    <a:lstStyle/>
                    <a:p>
                      <a:pPr algn="l" indent="0" marL="0">
                        <a:buNone/>
                      </a:pPr>
                      <a:r>
                        <a:rPr lang="en-US" sz="825" b="1" dirty="0">
                          <a:solidFill>
                            <a:srgbClr val="374151"/>
                          </a:solidFill>
                          <a:latin typeface="Inter" pitchFamily="34" charset="0"/>
                          <a:ea typeface="Inter" pitchFamily="34" charset="-122"/>
                          <a:cs typeface="Inter" pitchFamily="34" charset="-120"/>
                        </a:rPr>
                        <a:t>Scenario</a:t>
                      </a:r>
                      <a:endParaRPr lang="en-US" sz="825" dirty="0">
                        <a:latin typeface="Inter" charset="0"/>
                        <a:ea typeface="Inter" charset="0"/>
                        <a:cs typeface="Inter" charset="0"/>
                      </a:endParaRPr>
                    </a:p>
                  </a:txBody>
                  <a:tcPr marL="114300" marR="114300" marT="95098" marB="95098" anchor="ctr">
                    <a:lnL w="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AFB"/>
                    </a:solidFill>
                  </a:tcPr>
                </a:tc>
                <a:tc>
                  <a:txBody>
                    <a:bodyPr/>
                    <a:lstStyle/>
                    <a:p>
                      <a:pPr algn="ctr" indent="0" marL="0">
                        <a:buNone/>
                      </a:pPr>
                      <a:r>
                        <a:rPr lang="en-US" sz="825" b="1" dirty="0">
                          <a:solidFill>
                            <a:srgbClr val="374151"/>
                          </a:solidFill>
                          <a:latin typeface="Inter" pitchFamily="34" charset="0"/>
                          <a:ea typeface="Inter" pitchFamily="34" charset="-122"/>
                          <a:cs typeface="Inter" pitchFamily="34" charset="-120"/>
                        </a:rPr>
                        <a:t>Capture Rate</a:t>
                      </a:r>
                      <a:endParaRPr lang="en-US" sz="825" dirty="0">
                        <a:latin typeface="Inter" charset="0"/>
                        <a:ea typeface="Inter" charset="0"/>
                        <a:cs typeface="Inter" charset="0"/>
                      </a:endParaRPr>
                    </a:p>
                  </a:txBody>
                  <a:tcPr marL="114300" marR="114300" marT="95098" marB="95098" anchor="ctr">
                    <a:lnL w="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AFB"/>
                    </a:solidFill>
                  </a:tcPr>
                </a:tc>
                <a:tc>
                  <a:txBody>
                    <a:bodyPr/>
                    <a:lstStyle/>
                    <a:p>
                      <a:pPr algn="ctr" indent="0" marL="0">
                        <a:buNone/>
                      </a:pPr>
                      <a:r>
                        <a:rPr lang="en-US" sz="825" b="1" dirty="0">
                          <a:solidFill>
                            <a:srgbClr val="374151"/>
                          </a:solidFill>
                          <a:latin typeface="Inter" pitchFamily="34" charset="0"/>
                          <a:ea typeface="Inter" pitchFamily="34" charset="-122"/>
                          <a:cs typeface="Inter" pitchFamily="34" charset="-120"/>
                        </a:rPr>
                        <a:t>AOV</a:t>
                      </a:r>
                      <a:endParaRPr lang="en-US" sz="825" dirty="0">
                        <a:latin typeface="Inter" charset="0"/>
                        <a:ea typeface="Inter" charset="0"/>
                        <a:cs typeface="Inter" charset="0"/>
                      </a:endParaRPr>
                    </a:p>
                  </a:txBody>
                  <a:tcPr marL="114300" marR="114300" marT="95098" marB="95098" anchor="ctr">
                    <a:lnL w="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AFB"/>
                    </a:solidFill>
                  </a:tcPr>
                </a:tc>
                <a:tc>
                  <a:txBody>
                    <a:bodyPr/>
                    <a:lstStyle/>
                    <a:p>
                      <a:pPr algn="ctr" indent="0" marL="0">
                        <a:buNone/>
                      </a:pPr>
                      <a:r>
                        <a:rPr lang="en-US" sz="825" b="1" dirty="0">
                          <a:solidFill>
                            <a:srgbClr val="374151"/>
                          </a:solidFill>
                          <a:latin typeface="Inter" pitchFamily="34" charset="0"/>
                          <a:ea typeface="Inter" pitchFamily="34" charset="-122"/>
                          <a:cs typeface="Inter" pitchFamily="34" charset="-120"/>
                        </a:rPr>
                        <a:t>Capex</a:t>
                      </a:r>
                      <a:endParaRPr lang="en-US" sz="825" dirty="0">
                        <a:latin typeface="Inter" charset="0"/>
                        <a:ea typeface="Inter" charset="0"/>
                        <a:cs typeface="Inter" charset="0"/>
                      </a:endParaRPr>
                    </a:p>
                  </a:txBody>
                  <a:tcPr marL="114300" marR="114300" marT="95098" marB="95098" anchor="ctr">
                    <a:lnL w="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AFB"/>
                    </a:solidFill>
                  </a:tcPr>
                </a:tc>
                <a:tc>
                  <a:txBody>
                    <a:bodyPr/>
                    <a:lstStyle/>
                    <a:p>
                      <a:pPr algn="ctr" indent="0" marL="0">
                        <a:buNone/>
                      </a:pPr>
                      <a:r>
                        <a:rPr lang="en-US" sz="825" b="1" dirty="0">
                          <a:solidFill>
                            <a:srgbClr val="374151"/>
                          </a:solidFill>
                          <a:latin typeface="Inter" pitchFamily="34" charset="0"/>
                          <a:ea typeface="Inter" pitchFamily="34" charset="-122"/>
                          <a:cs typeface="Inter" pitchFamily="34" charset="-120"/>
                        </a:rPr>
                        <a:t>TI</a:t>
                      </a:r>
                      <a:endParaRPr lang="en-US" sz="825" dirty="0">
                        <a:latin typeface="Inter" charset="0"/>
                        <a:ea typeface="Inter" charset="0"/>
                        <a:cs typeface="Inter" charset="0"/>
                      </a:endParaRPr>
                    </a:p>
                  </a:txBody>
                  <a:tcPr marL="114300" marR="114300" marT="95098" marB="95098" anchor="ctr">
                    <a:lnL w="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AFB"/>
                    </a:solidFill>
                  </a:tcPr>
                </a:tc>
                <a:tc>
                  <a:txBody>
                    <a:bodyPr/>
                    <a:lstStyle/>
                    <a:p>
                      <a:pPr algn="ctr" indent="0" marL="0">
                        <a:buNone/>
                      </a:pPr>
                      <a:r>
                        <a:rPr lang="en-US" sz="825" b="1" dirty="0">
                          <a:solidFill>
                            <a:srgbClr val="374151"/>
                          </a:solidFill>
                          <a:latin typeface="Inter" pitchFamily="34" charset="0"/>
                          <a:ea typeface="Inter" pitchFamily="34" charset="-122"/>
                          <a:cs typeface="Inter" pitchFamily="34" charset="-120"/>
                        </a:rPr>
                        <a:t>CF+ Timing</a:t>
                      </a:r>
                      <a:endParaRPr lang="en-US" sz="825" dirty="0">
                        <a:latin typeface="Inter" charset="0"/>
                        <a:ea typeface="Inter" charset="0"/>
                        <a:cs typeface="Inter" charset="0"/>
                      </a:endParaRPr>
                    </a:p>
                  </a:txBody>
                  <a:tcPr marL="114300" marR="114300" marT="95098" marB="95098" anchor="ctr">
                    <a:lnL w="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AFB"/>
                    </a:solidFill>
                  </a:tcPr>
                </a:tc>
                <a:tc>
                  <a:txBody>
                    <a:bodyPr/>
                    <a:lstStyle/>
                    <a:p>
                      <a:pPr algn="ctr" indent="0" marL="0">
                        <a:buNone/>
                      </a:pPr>
                      <a:r>
                        <a:rPr lang="en-US" sz="825" b="1" dirty="0">
                          <a:solidFill>
                            <a:srgbClr val="374151"/>
                          </a:solidFill>
                          <a:latin typeface="Inter" pitchFamily="34" charset="0"/>
                          <a:ea typeface="Inter" pitchFamily="34" charset="-122"/>
                          <a:cs typeface="Inter" pitchFamily="34" charset="-120"/>
                        </a:rPr>
                        <a:t>Payback</a:t>
                      </a:r>
                      <a:endParaRPr lang="en-US" sz="825" dirty="0">
                        <a:latin typeface="Inter" charset="0"/>
                        <a:ea typeface="Inter" charset="0"/>
                        <a:cs typeface="Inter" charset="0"/>
                      </a:endParaRPr>
                    </a:p>
                  </a:txBody>
                  <a:tcPr marL="114300" marR="114300" marT="95098" marB="95098" anchor="ctr">
                    <a:lnL w="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AFB"/>
                    </a:solidFill>
                  </a:tcPr>
                </a:tc>
              </a:tr>
              <a:tr h="395478">
                <a:tc>
                  <a:txBody>
                    <a:bodyPr/>
                    <a:lstStyle/>
                    <a:p>
                      <a:pPr indent="0" marL="0">
                        <a:buNone/>
                      </a:pPr>
                      <a:r>
                        <a:rPr lang="en-US" sz="900" dirty="0">
                          <a:solidFill>
                            <a:srgbClr val="374151"/>
                          </a:solidFill>
                          <a:latin typeface="Inter" pitchFamily="34" charset="0"/>
                          <a:ea typeface="Inter" pitchFamily="34" charset="-122"/>
                          <a:cs typeface="Inter" pitchFamily="34" charset="-120"/>
                        </a:rPr>
                        <a:t>Downside</a:t>
                      </a:r>
                      <a:endParaRPr lang="en-US" sz="1200" dirty="0"/>
                    </a:p>
                  </a:txBody>
                  <a:tcPr marL="114300" marR="114300" marT="114300" marB="114300" anchor="ctr">
                    <a:lnL w="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indent="0" marL="0">
                        <a:buNone/>
                      </a:pPr>
                      <a:r>
                        <a:rPr lang="en-US" sz="900" dirty="0">
                          <a:solidFill>
                            <a:srgbClr val="4B5563"/>
                          </a:solidFill>
                          <a:latin typeface="Inter" pitchFamily="34" charset="0"/>
                          <a:ea typeface="Inter" pitchFamily="34" charset="-122"/>
                          <a:cs typeface="Inter" pitchFamily="34" charset="-120"/>
                        </a:rPr>
                        <a:t>4-5%</a:t>
                      </a:r>
                      <a:endParaRPr lang="en-US" sz="900" dirty="0">
                        <a:latin typeface="Inter" charset="0"/>
                        <a:ea typeface="Inter" charset="0"/>
                        <a:cs typeface="Inter" charset="0"/>
                      </a:endParaRPr>
                    </a:p>
                  </a:txBody>
                  <a:tcPr marL="114300" marR="114300" marT="95098" marB="95098" anchor="ctr">
                    <a:lnL w="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indent="0" marL="0">
                        <a:buNone/>
                      </a:pPr>
                      <a:r>
                        <a:rPr lang="en-US" sz="900" dirty="0">
                          <a:solidFill>
                            <a:srgbClr val="4B5563"/>
                          </a:solidFill>
                          <a:latin typeface="Inter" pitchFamily="34" charset="0"/>
                          <a:ea typeface="Inter" pitchFamily="34" charset="-122"/>
                          <a:cs typeface="Inter" pitchFamily="34" charset="-120"/>
                        </a:rPr>
                        <a:t>$11-12</a:t>
                      </a:r>
                      <a:endParaRPr lang="en-US" sz="900" dirty="0">
                        <a:latin typeface="Inter" charset="0"/>
                        <a:ea typeface="Inter" charset="0"/>
                        <a:cs typeface="Inter" charset="0"/>
                      </a:endParaRPr>
                    </a:p>
                  </a:txBody>
                  <a:tcPr marL="114300" marR="114300" marT="95098" marB="95098" anchor="ctr">
                    <a:lnL w="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indent="0" marL="0">
                        <a:buNone/>
                      </a:pPr>
                      <a:r>
                        <a:rPr lang="en-US" sz="900" dirty="0">
                          <a:solidFill>
                            <a:srgbClr val="4B5563"/>
                          </a:solidFill>
                          <a:latin typeface="Inter" pitchFamily="34" charset="0"/>
                          <a:ea typeface="Inter" pitchFamily="34" charset="-122"/>
                          <a:cs typeface="Inter" pitchFamily="34" charset="-120"/>
                        </a:rPr>
                        <a:t>$450k</a:t>
                      </a:r>
                      <a:endParaRPr lang="en-US" sz="900" dirty="0">
                        <a:latin typeface="Inter" charset="0"/>
                        <a:ea typeface="Inter" charset="0"/>
                        <a:cs typeface="Inter" charset="0"/>
                      </a:endParaRPr>
                    </a:p>
                  </a:txBody>
                  <a:tcPr marL="114300" marR="114300" marT="95098" marB="95098" anchor="ctr">
                    <a:lnL w="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indent="0" marL="0">
                        <a:buNone/>
                      </a:pPr>
                      <a:r>
                        <a:rPr lang="en-US" sz="900" dirty="0">
                          <a:solidFill>
                            <a:srgbClr val="4B5563"/>
                          </a:solidFill>
                          <a:latin typeface="Inter" pitchFamily="34" charset="0"/>
                          <a:ea typeface="Inter" pitchFamily="34" charset="-122"/>
                          <a:cs typeface="Inter" pitchFamily="34" charset="-120"/>
                        </a:rPr>
                        <a:t>$30k</a:t>
                      </a:r>
                      <a:endParaRPr lang="en-US" sz="900" dirty="0">
                        <a:latin typeface="Inter" charset="0"/>
                        <a:ea typeface="Inter" charset="0"/>
                        <a:cs typeface="Inter" charset="0"/>
                      </a:endParaRPr>
                    </a:p>
                  </a:txBody>
                  <a:tcPr marL="114300" marR="114300" marT="95098" marB="95098" anchor="ctr">
                    <a:lnL w="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indent="0" marL="0">
                        <a:buNone/>
                      </a:pPr>
                      <a:r>
                        <a:rPr lang="en-US" sz="900" dirty="0">
                          <a:solidFill>
                            <a:srgbClr val="4B5563"/>
                          </a:solidFill>
                          <a:latin typeface="Inter" pitchFamily="34" charset="0"/>
                          <a:ea typeface="Inter" pitchFamily="34" charset="-122"/>
                          <a:cs typeface="Inter" pitchFamily="34" charset="-120"/>
                        </a:rPr>
                        <a:t>10-12 mo</a:t>
                      </a:r>
                      <a:endParaRPr lang="en-US" sz="900" dirty="0">
                        <a:latin typeface="Inter" charset="0"/>
                        <a:ea typeface="Inter" charset="0"/>
                        <a:cs typeface="Inter" charset="0"/>
                      </a:endParaRPr>
                    </a:p>
                  </a:txBody>
                  <a:tcPr marL="114300" marR="114300" marT="95098" marB="95098" anchor="ctr">
                    <a:lnL w="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indent="0" marL="0">
                        <a:buNone/>
                      </a:pPr>
                      <a:r>
                        <a:rPr lang="en-US" sz="900" dirty="0">
                          <a:solidFill>
                            <a:srgbClr val="4B5563"/>
                          </a:solidFill>
                          <a:latin typeface="Inter" pitchFamily="34" charset="0"/>
                          <a:ea typeface="Inter" pitchFamily="34" charset="-122"/>
                          <a:cs typeface="Inter" pitchFamily="34" charset="-120"/>
                        </a:rPr>
                        <a:t>4.0-4.5 yrs</a:t>
                      </a:r>
                      <a:endParaRPr lang="en-US" sz="900" dirty="0">
                        <a:latin typeface="Inter" charset="0"/>
                        <a:ea typeface="Inter" charset="0"/>
                        <a:cs typeface="Inter" charset="0"/>
                      </a:endParaRPr>
                    </a:p>
                  </a:txBody>
                  <a:tcPr marL="114300" marR="114300" marT="95098" marB="95098" anchor="ctr">
                    <a:lnL w="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5478">
                <a:tc>
                  <a:txBody>
                    <a:bodyPr/>
                    <a:lstStyle/>
                    <a:p>
                      <a:pPr indent="0" marL="0">
                        <a:buNone/>
                      </a:pPr>
                      <a:r>
                        <a:rPr lang="en-US" sz="900" dirty="0">
                          <a:solidFill>
                            <a:srgbClr val="374151"/>
                          </a:solidFill>
                          <a:latin typeface="Inter" pitchFamily="34" charset="0"/>
                          <a:ea typeface="Inter" pitchFamily="34" charset="-122"/>
                          <a:cs typeface="Inter" pitchFamily="34" charset="-120"/>
                        </a:rPr>
                        <a:t>Base</a:t>
                      </a:r>
                      <a:endParaRPr lang="en-US" sz="1200" dirty="0"/>
                    </a:p>
                  </a:txBody>
                  <a:tcPr marL="114300" marR="114300" marT="114300" marB="114300" anchor="ctr">
                    <a:lnL w="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indent="0" marL="0">
                        <a:buNone/>
                      </a:pPr>
                      <a:r>
                        <a:rPr lang="en-US" sz="900" dirty="0">
                          <a:solidFill>
                            <a:srgbClr val="4B5563"/>
                          </a:solidFill>
                          <a:latin typeface="Inter" pitchFamily="34" charset="0"/>
                          <a:ea typeface="Inter" pitchFamily="34" charset="-122"/>
                          <a:cs typeface="Inter" pitchFamily="34" charset="-120"/>
                        </a:rPr>
                        <a:t>6-8%</a:t>
                      </a:r>
                      <a:endParaRPr lang="en-US" sz="900" dirty="0">
                        <a:latin typeface="Inter" charset="0"/>
                        <a:ea typeface="Inter" charset="0"/>
                        <a:cs typeface="Inter" charset="0"/>
                      </a:endParaRPr>
                    </a:p>
                  </a:txBody>
                  <a:tcPr marL="114300" marR="114300" marT="95098" marB="95098" anchor="ctr">
                    <a:lnL w="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indent="0" marL="0">
                        <a:buNone/>
                      </a:pPr>
                      <a:r>
                        <a:rPr lang="en-US" sz="900" dirty="0">
                          <a:solidFill>
                            <a:srgbClr val="4B5563"/>
                          </a:solidFill>
                          <a:latin typeface="Inter" pitchFamily="34" charset="0"/>
                          <a:ea typeface="Inter" pitchFamily="34" charset="-122"/>
                          <a:cs typeface="Inter" pitchFamily="34" charset="-120"/>
                        </a:rPr>
                        <a:t>$12-14</a:t>
                      </a:r>
                      <a:endParaRPr lang="en-US" sz="900" dirty="0">
                        <a:latin typeface="Inter" charset="0"/>
                        <a:ea typeface="Inter" charset="0"/>
                        <a:cs typeface="Inter" charset="0"/>
                      </a:endParaRPr>
                    </a:p>
                  </a:txBody>
                  <a:tcPr marL="114300" marR="114300" marT="95098" marB="95098" anchor="ctr">
                    <a:lnL w="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indent="0" marL="0">
                        <a:buNone/>
                      </a:pPr>
                      <a:r>
                        <a:rPr lang="en-US" sz="900" dirty="0">
                          <a:solidFill>
                            <a:srgbClr val="4B5563"/>
                          </a:solidFill>
                          <a:latin typeface="Inter" pitchFamily="34" charset="0"/>
                          <a:ea typeface="Inter" pitchFamily="34" charset="-122"/>
                          <a:cs typeface="Inter" pitchFamily="34" charset="-120"/>
                        </a:rPr>
                        <a:t>$400k</a:t>
                      </a:r>
                      <a:endParaRPr lang="en-US" sz="900" dirty="0">
                        <a:latin typeface="Inter" charset="0"/>
                        <a:ea typeface="Inter" charset="0"/>
                        <a:cs typeface="Inter" charset="0"/>
                      </a:endParaRPr>
                    </a:p>
                  </a:txBody>
                  <a:tcPr marL="114300" marR="114300" marT="95098" marB="95098" anchor="ctr">
                    <a:lnL w="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indent="0" marL="0">
                        <a:buNone/>
                      </a:pPr>
                      <a:r>
                        <a:rPr lang="en-US" sz="900" dirty="0">
                          <a:solidFill>
                            <a:srgbClr val="4B5563"/>
                          </a:solidFill>
                          <a:latin typeface="Inter" pitchFamily="34" charset="0"/>
                          <a:ea typeface="Inter" pitchFamily="34" charset="-122"/>
                          <a:cs typeface="Inter" pitchFamily="34" charset="-120"/>
                        </a:rPr>
                        <a:t>$40k</a:t>
                      </a:r>
                      <a:endParaRPr lang="en-US" sz="900" dirty="0">
                        <a:latin typeface="Inter" charset="0"/>
                        <a:ea typeface="Inter" charset="0"/>
                        <a:cs typeface="Inter" charset="0"/>
                      </a:endParaRPr>
                    </a:p>
                  </a:txBody>
                  <a:tcPr marL="114300" marR="114300" marT="95098" marB="95098" anchor="ctr">
                    <a:lnL w="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indent="0" marL="0">
                        <a:buNone/>
                      </a:pPr>
                      <a:r>
                        <a:rPr lang="en-US" sz="900" dirty="0">
                          <a:solidFill>
                            <a:srgbClr val="4B5563"/>
                          </a:solidFill>
                          <a:latin typeface="Inter" pitchFamily="34" charset="0"/>
                          <a:ea typeface="Inter" pitchFamily="34" charset="-122"/>
                          <a:cs typeface="Inter" pitchFamily="34" charset="-120"/>
                        </a:rPr>
                        <a:t>7-9 mo</a:t>
                      </a:r>
                      <a:endParaRPr lang="en-US" sz="900" dirty="0">
                        <a:latin typeface="Inter" charset="0"/>
                        <a:ea typeface="Inter" charset="0"/>
                        <a:cs typeface="Inter" charset="0"/>
                      </a:endParaRPr>
                    </a:p>
                  </a:txBody>
                  <a:tcPr marL="114300" marR="114300" marT="95098" marB="95098" anchor="ctr">
                    <a:lnL w="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indent="0" marL="0">
                        <a:buNone/>
                      </a:pPr>
                      <a:r>
                        <a:rPr lang="en-US" sz="900" dirty="0">
                          <a:solidFill>
                            <a:srgbClr val="4B5563"/>
                          </a:solidFill>
                          <a:latin typeface="Inter" pitchFamily="34" charset="0"/>
                          <a:ea typeface="Inter" pitchFamily="34" charset="-122"/>
                          <a:cs typeface="Inter" pitchFamily="34" charset="-120"/>
                        </a:rPr>
                        <a:t>2.8-3.3 yrs</a:t>
                      </a:r>
                      <a:endParaRPr lang="en-US" sz="900" dirty="0">
                        <a:latin typeface="Inter" charset="0"/>
                        <a:ea typeface="Inter" charset="0"/>
                        <a:cs typeface="Inter" charset="0"/>
                      </a:endParaRPr>
                    </a:p>
                  </a:txBody>
                  <a:tcPr marL="114300" marR="114300" marT="95098" marB="95098" anchor="ctr">
                    <a:lnL w="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5478">
                <a:tc>
                  <a:txBody>
                    <a:bodyPr/>
                    <a:lstStyle/>
                    <a:p>
                      <a:pPr indent="0" marL="0">
                        <a:buNone/>
                      </a:pPr>
                      <a:r>
                        <a:rPr lang="en-US" sz="900" dirty="0">
                          <a:solidFill>
                            <a:srgbClr val="374151"/>
                          </a:solidFill>
                          <a:latin typeface="Inter" pitchFamily="34" charset="0"/>
                          <a:ea typeface="Inter" pitchFamily="34" charset="-122"/>
                          <a:cs typeface="Inter" pitchFamily="34" charset="-120"/>
                        </a:rPr>
                        <a:t>Upside</a:t>
                      </a:r>
                      <a:endParaRPr lang="en-US" sz="1200" dirty="0"/>
                    </a:p>
                  </a:txBody>
                  <a:tcPr marL="114300" marR="114300" marT="114300" marB="114300" anchor="ctr">
                    <a:lnL w="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indent="0" marL="0">
                        <a:buNone/>
                      </a:pPr>
                      <a:r>
                        <a:rPr lang="en-US" sz="900" dirty="0">
                          <a:solidFill>
                            <a:srgbClr val="4B5563"/>
                          </a:solidFill>
                          <a:latin typeface="Inter" pitchFamily="34" charset="0"/>
                          <a:ea typeface="Inter" pitchFamily="34" charset="-122"/>
                          <a:cs typeface="Inter" pitchFamily="34" charset="-120"/>
                        </a:rPr>
                        <a:t>9-11%</a:t>
                      </a:r>
                      <a:endParaRPr lang="en-US" sz="900" dirty="0">
                        <a:latin typeface="Inter" charset="0"/>
                        <a:ea typeface="Inter" charset="0"/>
                        <a:cs typeface="Inter" charset="0"/>
                      </a:endParaRPr>
                    </a:p>
                  </a:txBody>
                  <a:tcPr marL="114300" marR="114300" marT="95098" marB="95098" anchor="ctr">
                    <a:lnL w="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indent="0" marL="0">
                        <a:buNone/>
                      </a:pPr>
                      <a:r>
                        <a:rPr lang="en-US" sz="900" dirty="0">
                          <a:solidFill>
                            <a:srgbClr val="4B5563"/>
                          </a:solidFill>
                          <a:latin typeface="Inter" pitchFamily="34" charset="0"/>
                          <a:ea typeface="Inter" pitchFamily="34" charset="-122"/>
                          <a:cs typeface="Inter" pitchFamily="34" charset="-120"/>
                        </a:rPr>
                        <a:t>$13-15</a:t>
                      </a:r>
                      <a:endParaRPr lang="en-US" sz="900" dirty="0">
                        <a:latin typeface="Inter" charset="0"/>
                        <a:ea typeface="Inter" charset="0"/>
                        <a:cs typeface="Inter" charset="0"/>
                      </a:endParaRPr>
                    </a:p>
                  </a:txBody>
                  <a:tcPr marL="114300" marR="114300" marT="95098" marB="95098" anchor="ctr">
                    <a:lnL w="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indent="0" marL="0">
                        <a:buNone/>
                      </a:pPr>
                      <a:r>
                        <a:rPr lang="en-US" sz="900" dirty="0">
                          <a:solidFill>
                            <a:srgbClr val="4B5563"/>
                          </a:solidFill>
                          <a:latin typeface="Inter" pitchFamily="34" charset="0"/>
                          <a:ea typeface="Inter" pitchFamily="34" charset="-122"/>
                          <a:cs typeface="Inter" pitchFamily="34" charset="-120"/>
                        </a:rPr>
                        <a:t>$350k</a:t>
                      </a:r>
                      <a:endParaRPr lang="en-US" sz="900" dirty="0">
                        <a:latin typeface="Inter" charset="0"/>
                        <a:ea typeface="Inter" charset="0"/>
                        <a:cs typeface="Inter" charset="0"/>
                      </a:endParaRPr>
                    </a:p>
                  </a:txBody>
                  <a:tcPr marL="114300" marR="114300" marT="95098" marB="95098" anchor="ctr">
                    <a:lnL w="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indent="0" marL="0">
                        <a:buNone/>
                      </a:pPr>
                      <a:r>
                        <a:rPr lang="en-US" sz="900" dirty="0">
                          <a:solidFill>
                            <a:srgbClr val="4B5563"/>
                          </a:solidFill>
                          <a:latin typeface="Inter" pitchFamily="34" charset="0"/>
                          <a:ea typeface="Inter" pitchFamily="34" charset="-122"/>
                          <a:cs typeface="Inter" pitchFamily="34" charset="-120"/>
                        </a:rPr>
                        <a:t>$50k</a:t>
                      </a:r>
                      <a:endParaRPr lang="en-US" sz="900" dirty="0">
                        <a:latin typeface="Inter" charset="0"/>
                        <a:ea typeface="Inter" charset="0"/>
                        <a:cs typeface="Inter" charset="0"/>
                      </a:endParaRPr>
                    </a:p>
                  </a:txBody>
                  <a:tcPr marL="114300" marR="114300" marT="95098" marB="95098" anchor="ctr">
                    <a:lnL w="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indent="0" marL="0">
                        <a:buNone/>
                      </a:pPr>
                      <a:r>
                        <a:rPr lang="en-US" sz="900" dirty="0">
                          <a:solidFill>
                            <a:srgbClr val="4B5563"/>
                          </a:solidFill>
                          <a:latin typeface="Inter" pitchFamily="34" charset="0"/>
                          <a:ea typeface="Inter" pitchFamily="34" charset="-122"/>
                          <a:cs typeface="Inter" pitchFamily="34" charset="-120"/>
                        </a:rPr>
                        <a:t>5-6 mo</a:t>
                      </a:r>
                      <a:endParaRPr lang="en-US" sz="900" dirty="0">
                        <a:latin typeface="Inter" charset="0"/>
                        <a:ea typeface="Inter" charset="0"/>
                        <a:cs typeface="Inter" charset="0"/>
                      </a:endParaRPr>
                    </a:p>
                  </a:txBody>
                  <a:tcPr marL="114300" marR="114300" marT="95098" marB="95098" anchor="ctr">
                    <a:lnL w="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indent="0" marL="0">
                        <a:buNone/>
                      </a:pPr>
                      <a:r>
                        <a:rPr lang="en-US" sz="900" dirty="0">
                          <a:solidFill>
                            <a:srgbClr val="4B5563"/>
                          </a:solidFill>
                          <a:latin typeface="Inter" pitchFamily="34" charset="0"/>
                          <a:ea typeface="Inter" pitchFamily="34" charset="-122"/>
                          <a:cs typeface="Inter" pitchFamily="34" charset="-120"/>
                        </a:rPr>
                        <a:t>2.0-2.5 yrs</a:t>
                      </a:r>
                      <a:endParaRPr lang="en-US" sz="900" dirty="0">
                        <a:latin typeface="Inter" charset="0"/>
                        <a:ea typeface="Inter" charset="0"/>
                        <a:cs typeface="Inter" charset="0"/>
                      </a:endParaRPr>
                    </a:p>
                  </a:txBody>
                  <a:tcPr marL="114300" marR="114300" marT="95098" marB="95098" anchor="ctr">
                    <a:lnL w="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6" name="Image 4" descr="preencoded.png">    </p:cNvPr>
          <p:cNvPicPr>
            <a:picLocks noChangeAspect="1"/>
          </p:cNvPicPr>
          <p:nvPr/>
        </p:nvPicPr>
        <p:blipFill>
          <a:blip r:embed="rId5"/>
          <a:srcRect l="-1358" r="-1358" t="0" b="0"/>
          <a:stretch/>
        </p:blipFill>
        <p:spPr>
          <a:xfrm>
            <a:off x="10261397" y="1153973"/>
            <a:ext cx="95098" cy="123444"/>
          </a:xfrm>
          <a:prstGeom prst="rect">
            <a:avLst/>
          </a:prstGeom>
        </p:spPr>
      </p:pic>
      <p:sp>
        <p:nvSpPr>
          <p:cNvPr id="67" name="Shape 59"/>
          <p:cNvSpPr/>
          <p:nvPr/>
        </p:nvSpPr>
        <p:spPr>
          <a:xfrm>
            <a:off x="0" y="0"/>
            <a:ext cx="12191695" cy="571500"/>
          </a:xfrm>
          <a:prstGeom prst="rect">
            <a:avLst/>
          </a:prstGeom>
          <a:solidFill>
            <a:srgbClr val="FFFFFF"/>
          </a:solidFill>
          <a:ln/>
        </p:spPr>
      </p:sp>
      <p:sp>
        <p:nvSpPr>
          <p:cNvPr id="68" name="Shape 60"/>
          <p:cNvSpPr/>
          <p:nvPr/>
        </p:nvSpPr>
        <p:spPr>
          <a:xfrm>
            <a:off x="0" y="562356"/>
            <a:ext cx="12191695" cy="9144"/>
          </a:xfrm>
          <a:prstGeom prst="rect">
            <a:avLst/>
          </a:prstGeom>
          <a:solidFill>
            <a:srgbClr val="E5E7EB"/>
          </a:solidFill>
          <a:ln w="12700">
            <a:solidFill>
              <a:srgbClr val="E5E7EB">
                <a:alpha val="0"/>
              </a:srgbClr>
            </a:solidFill>
            <a:prstDash val="solid"/>
          </a:ln>
        </p:spPr>
      </p:sp>
      <p:sp>
        <p:nvSpPr>
          <p:cNvPr id="69" name="Shape 61"/>
          <p:cNvSpPr/>
          <p:nvPr/>
        </p:nvSpPr>
        <p:spPr>
          <a:xfrm>
            <a:off x="381305" y="147218"/>
            <a:ext cx="267005" cy="267005"/>
          </a:xfrm>
          <a:prstGeom prst="roundRect">
            <a:avLst>
              <a:gd name="adj" fmla="val 97847"/>
            </a:avLst>
          </a:prstGeom>
          <a:solidFill>
            <a:srgbClr val="8C5A3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70" name="Image 5" descr="preencoded.png">    </p:cNvPr>
          <p:cNvPicPr>
            <a:picLocks noChangeAspect="1"/>
          </p:cNvPicPr>
          <p:nvPr/>
        </p:nvPicPr>
        <p:blipFill>
          <a:blip r:embed="rId6"/>
          <a:srcRect l="0" r="0" t="-16489" b="-16489"/>
          <a:stretch/>
        </p:blipFill>
        <p:spPr>
          <a:xfrm>
            <a:off x="471830" y="224028"/>
            <a:ext cx="85954" cy="114300"/>
          </a:xfrm>
          <a:prstGeom prst="rect">
            <a:avLst/>
          </a:prstGeom>
        </p:spPr>
      </p:pic>
      <p:sp>
        <p:nvSpPr>
          <p:cNvPr id="71" name="Text 62"/>
          <p:cNvSpPr txBox="1"/>
          <p:nvPr/>
        </p:nvSpPr>
        <p:spPr>
          <a:xfrm>
            <a:off x="761695" y="181051"/>
            <a:ext cx="2220163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THRESHLD STRATEGIC PLANNING</a:t>
            </a:r>
            <a:endParaRPr lang="en-US" sz="1000" dirty="0"/>
          </a:p>
        </p:txBody>
      </p:sp>
      <p:sp>
        <p:nvSpPr>
          <p:cNvPr id="72" name="Text 63"/>
          <p:cNvSpPr txBox="1"/>
          <p:nvPr/>
        </p:nvSpPr>
        <p:spPr>
          <a:xfrm>
            <a:off x="9930384" y="195682"/>
            <a:ext cx="553212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May 2026</a:t>
            </a:r>
            <a:endParaRPr lang="en-US" sz="900" dirty="0"/>
          </a:p>
        </p:txBody>
      </p:sp>
      <p:sp>
        <p:nvSpPr>
          <p:cNvPr id="73" name="Text 64"/>
          <p:cNvSpPr txBox="1"/>
          <p:nvPr/>
        </p:nvSpPr>
        <p:spPr>
          <a:xfrm>
            <a:off x="10703966" y="195682"/>
            <a:ext cx="63094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|</a:t>
            </a:r>
            <a:endParaRPr lang="en-US" sz="900" dirty="0"/>
          </a:p>
        </p:txBody>
      </p:sp>
      <p:sp>
        <p:nvSpPr>
          <p:cNvPr id="74" name="Text 65"/>
          <p:cNvSpPr txBox="1"/>
          <p:nvPr/>
        </p:nvSpPr>
        <p:spPr>
          <a:xfrm>
            <a:off x="10970057" y="195682"/>
            <a:ext cx="848563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CONFIDENTIAL</a:t>
            </a:r>
            <a:endParaRPr lang="en-US" sz="900" dirty="0"/>
          </a:p>
        </p:txBody>
      </p:sp>
      <p:sp>
        <p:nvSpPr>
          <p:cNvPr id="75" name="Shape 66"/>
          <p:cNvSpPr/>
          <p:nvPr/>
        </p:nvSpPr>
        <p:spPr>
          <a:xfrm>
            <a:off x="0" y="6381598"/>
            <a:ext cx="12191695" cy="476402"/>
          </a:xfrm>
          <a:prstGeom prst="rect">
            <a:avLst/>
          </a:prstGeom>
          <a:solidFill>
            <a:srgbClr val="FFFFFF"/>
          </a:solidFill>
          <a:ln/>
        </p:spPr>
      </p:sp>
      <p:sp>
        <p:nvSpPr>
          <p:cNvPr id="76" name="Shape 67"/>
          <p:cNvSpPr/>
          <p:nvPr/>
        </p:nvSpPr>
        <p:spPr>
          <a:xfrm>
            <a:off x="0" y="6381598"/>
            <a:ext cx="12191695" cy="9144"/>
          </a:xfrm>
          <a:prstGeom prst="rect">
            <a:avLst/>
          </a:prstGeom>
          <a:solidFill>
            <a:srgbClr val="E5E7EB"/>
          </a:solidFill>
          <a:ln w="12700">
            <a:solidFill>
              <a:srgbClr val="E5E7EB">
                <a:alpha val="0"/>
              </a:srgbClr>
            </a:solidFill>
            <a:prstDash val="solid"/>
          </a:ln>
        </p:spPr>
      </p:sp>
      <p:sp>
        <p:nvSpPr>
          <p:cNvPr id="77" name="Text 68"/>
          <p:cNvSpPr txBox="1"/>
          <p:nvPr/>
        </p:nvSpPr>
        <p:spPr>
          <a:xfrm>
            <a:off x="381305" y="6546190"/>
            <a:ext cx="1723644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Strategic Planning Document</a:t>
            </a:r>
            <a:endParaRPr lang="en-US" sz="800" dirty="0"/>
          </a:p>
        </p:txBody>
      </p:sp>
      <p:sp>
        <p:nvSpPr>
          <p:cNvPr id="78" name="Text 69"/>
          <p:cNvSpPr txBox="1"/>
          <p:nvPr/>
        </p:nvSpPr>
        <p:spPr>
          <a:xfrm>
            <a:off x="2048256" y="6546190"/>
            <a:ext cx="63094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|</a:t>
            </a:r>
            <a:endParaRPr lang="en-US" sz="800" dirty="0"/>
          </a:p>
        </p:txBody>
      </p:sp>
      <p:sp>
        <p:nvSpPr>
          <p:cNvPr id="79" name="Text 70"/>
          <p:cNvSpPr txBox="1"/>
          <p:nvPr/>
        </p:nvSpPr>
        <p:spPr>
          <a:xfrm>
            <a:off x="2311603" y="6546190"/>
            <a:ext cx="918972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Page 17 of 24</a:t>
            </a:r>
            <a:endParaRPr lang="en-US" sz="800" dirty="0"/>
          </a:p>
        </p:txBody>
      </p:sp>
      <p:sp>
        <p:nvSpPr>
          <p:cNvPr id="80" name="Text 71"/>
          <p:cNvSpPr txBox="1"/>
          <p:nvPr/>
        </p:nvSpPr>
        <p:spPr>
          <a:xfrm>
            <a:off x="10296144" y="6577279"/>
            <a:ext cx="1814170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Prepared by Threshld Strategy</a:t>
            </a:r>
            <a:endParaRPr lang="en-US" sz="8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6F7F4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-1" b="-1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4" name="Text 1"/>
          <p:cNvSpPr txBox="1"/>
          <p:nvPr/>
        </p:nvSpPr>
        <p:spPr>
          <a:xfrm>
            <a:off x="571500" y="990295"/>
            <a:ext cx="4886554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2400" b="1" dirty="0">
                <a:solidFill>
                  <a:srgbClr val="1F2937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Returns &amp; Sensitivity Analysis</a:t>
            </a:r>
            <a:endParaRPr lang="en-US" sz="2400" dirty="0"/>
          </a:p>
        </p:txBody>
      </p:sp>
      <p:sp>
        <p:nvSpPr>
          <p:cNvPr id="5" name="Text 2"/>
          <p:cNvSpPr txBox="1"/>
          <p:nvPr/>
        </p:nvSpPr>
        <p:spPr>
          <a:xfrm>
            <a:off x="9557309" y="1126541"/>
            <a:ext cx="1414577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5-Year Projection</a:t>
            </a:r>
            <a:endParaRPr lang="en-US" sz="90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rcRect l="0" r="0" t="-822" b="-822"/>
          <a:stretch/>
        </p:blipFill>
        <p:spPr>
          <a:xfrm>
            <a:off x="10680192" y="1102766"/>
            <a:ext cx="942746" cy="237744"/>
          </a:xfrm>
          <a:prstGeom prst="rect">
            <a:avLst/>
          </a:prstGeom>
        </p:spPr>
      </p:pic>
      <p:sp>
        <p:nvSpPr>
          <p:cNvPr id="7" name="Text 3"/>
          <p:cNvSpPr txBox="1"/>
          <p:nvPr/>
        </p:nvSpPr>
        <p:spPr>
          <a:xfrm>
            <a:off x="10918850" y="1102766"/>
            <a:ext cx="705002" cy="2386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IRR Analysis </a:t>
            </a:r>
            <a:endParaRPr lang="en-US" sz="800" dirty="0"/>
          </a:p>
        </p:txBody>
      </p:sp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3"/>
          <a:srcRect l="0" r="0" t="-1958" b="-1958"/>
          <a:stretch/>
        </p:blipFill>
        <p:spPr>
          <a:xfrm>
            <a:off x="10775290" y="1163117"/>
            <a:ext cx="75895" cy="105156"/>
          </a:xfrm>
          <a:prstGeom prst="rect">
            <a:avLst/>
          </a:prstGeom>
        </p:spPr>
      </p:pic>
      <p:sp>
        <p:nvSpPr>
          <p:cNvPr id="9" name="Text 4"/>
          <p:cNvSpPr txBox="1"/>
          <p:nvPr/>
        </p:nvSpPr>
        <p:spPr>
          <a:xfrm>
            <a:off x="571500" y="1505102"/>
            <a:ext cx="11049610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Financial returns analysis across scenarios with sensitivity testing and key value drivers identification.</a:t>
            </a:r>
            <a:endParaRPr lang="en-US" sz="1000" dirty="0"/>
          </a:p>
        </p:txBody>
      </p:sp>
      <p:sp>
        <p:nvSpPr>
          <p:cNvPr id="10" name="Shape 5"/>
          <p:cNvSpPr/>
          <p:nvPr/>
        </p:nvSpPr>
        <p:spPr>
          <a:xfrm>
            <a:off x="571500" y="1920240"/>
            <a:ext cx="5429707" cy="3905402"/>
          </a:xfrm>
          <a:prstGeom prst="roundRect">
            <a:avLst>
              <a:gd name="adj" fmla="val 914"/>
            </a:avLst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</p:spPr>
      </p:sp>
      <p:pic>
        <p:nvPicPr>
          <p:cNvPr id="11" name="Image 3" descr="preencoded.png">    </p:cNvPr>
          <p:cNvPicPr>
            <a:picLocks noChangeAspect="1"/>
          </p:cNvPicPr>
          <p:nvPr/>
        </p:nvPicPr>
        <p:blipFill>
          <a:blip r:embed="rId4"/>
          <a:srcRect l="-33" r="-33" t="0" b="0"/>
          <a:stretch/>
        </p:blipFill>
        <p:spPr>
          <a:xfrm>
            <a:off x="771754" y="2157984"/>
            <a:ext cx="171907" cy="152705"/>
          </a:xfrm>
          <a:prstGeom prst="rect">
            <a:avLst/>
          </a:prstGeom>
        </p:spPr>
      </p:pic>
      <p:sp>
        <p:nvSpPr>
          <p:cNvPr id="12" name="Text 6"/>
          <p:cNvSpPr txBox="1"/>
          <p:nvPr/>
        </p:nvSpPr>
        <p:spPr>
          <a:xfrm>
            <a:off x="1019556" y="2120494"/>
            <a:ext cx="1519733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5-Year IRR Range</a:t>
            </a:r>
            <a:endParaRPr lang="en-US" sz="1200" dirty="0"/>
          </a:p>
        </p:txBody>
      </p:sp>
      <p:sp>
        <p:nvSpPr>
          <p:cNvPr id="13" name="Shape 7"/>
          <p:cNvSpPr/>
          <p:nvPr/>
        </p:nvSpPr>
        <p:spPr>
          <a:xfrm>
            <a:off x="771754" y="2500884"/>
            <a:ext cx="1600200" cy="905256"/>
          </a:xfrm>
          <a:prstGeom prst="roundRect">
            <a:avLst>
              <a:gd name="adj" fmla="val 12759"/>
            </a:avLst>
          </a:prstGeom>
          <a:solidFill>
            <a:srgbClr val="FEF3E2"/>
          </a:solidFill>
          <a:ln w="12700">
            <a:solidFill>
              <a:srgbClr val="FCD34D"/>
            </a:solidFill>
            <a:prstDash val="solid"/>
          </a:ln>
        </p:spPr>
      </p:sp>
      <p:sp>
        <p:nvSpPr>
          <p:cNvPr id="14" name="Text 8"/>
          <p:cNvSpPr txBox="1"/>
          <p:nvPr/>
        </p:nvSpPr>
        <p:spPr>
          <a:xfrm>
            <a:off x="857707" y="2644445"/>
            <a:ext cx="1429207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800" b="1" spc="21" kern="0" dirty="0">
                <a:solidFill>
                  <a:srgbClr val="92400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Downside</a:t>
            </a:r>
            <a:endParaRPr lang="en-US" sz="800" dirty="0"/>
          </a:p>
        </p:txBody>
      </p:sp>
      <p:sp>
        <p:nvSpPr>
          <p:cNvPr id="15" name="Text 9"/>
          <p:cNvSpPr txBox="1"/>
          <p:nvPr/>
        </p:nvSpPr>
        <p:spPr>
          <a:xfrm>
            <a:off x="857707" y="2839212"/>
            <a:ext cx="1429207" cy="2578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12-16%</a:t>
            </a:r>
            <a:endParaRPr lang="en-US" sz="1300" dirty="0"/>
          </a:p>
        </p:txBody>
      </p:sp>
      <p:sp>
        <p:nvSpPr>
          <p:cNvPr id="16" name="Text 10"/>
          <p:cNvSpPr txBox="1"/>
          <p:nvPr/>
        </p:nvSpPr>
        <p:spPr>
          <a:xfrm>
            <a:off x="857707" y="3115361"/>
            <a:ext cx="1429207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IRR</a:t>
            </a:r>
            <a:endParaRPr lang="en-US" sz="800" dirty="0"/>
          </a:p>
        </p:txBody>
      </p:sp>
      <p:sp>
        <p:nvSpPr>
          <p:cNvPr id="17" name="Shape 11"/>
          <p:cNvSpPr/>
          <p:nvPr/>
        </p:nvSpPr>
        <p:spPr>
          <a:xfrm>
            <a:off x="2486254" y="2500884"/>
            <a:ext cx="1600200" cy="905256"/>
          </a:xfrm>
          <a:prstGeom prst="roundRect">
            <a:avLst>
              <a:gd name="adj" fmla="val 12759"/>
            </a:avLst>
          </a:prstGeom>
          <a:solidFill>
            <a:srgbClr val="FEF3E2"/>
          </a:solidFill>
          <a:ln w="12700">
            <a:solidFill>
              <a:srgbClr val="FCD34D"/>
            </a:solidFill>
            <a:prstDash val="solid"/>
          </a:ln>
        </p:spPr>
      </p:sp>
      <p:sp>
        <p:nvSpPr>
          <p:cNvPr id="18" name="Text 12"/>
          <p:cNvSpPr txBox="1"/>
          <p:nvPr/>
        </p:nvSpPr>
        <p:spPr>
          <a:xfrm>
            <a:off x="2572207" y="2644445"/>
            <a:ext cx="1429207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800" b="1" spc="21" kern="0" dirty="0">
                <a:solidFill>
                  <a:srgbClr val="92400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Base</a:t>
            </a:r>
            <a:endParaRPr lang="en-US" sz="800" dirty="0"/>
          </a:p>
        </p:txBody>
      </p:sp>
      <p:sp>
        <p:nvSpPr>
          <p:cNvPr id="19" name="Text 13"/>
          <p:cNvSpPr txBox="1"/>
          <p:nvPr/>
        </p:nvSpPr>
        <p:spPr>
          <a:xfrm>
            <a:off x="2572207" y="2839212"/>
            <a:ext cx="1429207" cy="2578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18-24%</a:t>
            </a:r>
            <a:endParaRPr lang="en-US" sz="1300" dirty="0"/>
          </a:p>
        </p:txBody>
      </p:sp>
      <p:sp>
        <p:nvSpPr>
          <p:cNvPr id="20" name="Text 14"/>
          <p:cNvSpPr txBox="1"/>
          <p:nvPr/>
        </p:nvSpPr>
        <p:spPr>
          <a:xfrm>
            <a:off x="2572207" y="3115361"/>
            <a:ext cx="1429207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IRR</a:t>
            </a:r>
            <a:endParaRPr lang="en-US" sz="800" dirty="0"/>
          </a:p>
        </p:txBody>
      </p:sp>
      <p:sp>
        <p:nvSpPr>
          <p:cNvPr id="21" name="Shape 15"/>
          <p:cNvSpPr/>
          <p:nvPr/>
        </p:nvSpPr>
        <p:spPr>
          <a:xfrm>
            <a:off x="4200754" y="2500884"/>
            <a:ext cx="1600200" cy="905256"/>
          </a:xfrm>
          <a:prstGeom prst="roundRect">
            <a:avLst>
              <a:gd name="adj" fmla="val 12759"/>
            </a:avLst>
          </a:prstGeom>
          <a:solidFill>
            <a:srgbClr val="FEF3E2"/>
          </a:solidFill>
          <a:ln w="12700">
            <a:solidFill>
              <a:srgbClr val="FCD34D"/>
            </a:solidFill>
            <a:prstDash val="solid"/>
          </a:ln>
        </p:spPr>
      </p:sp>
      <p:sp>
        <p:nvSpPr>
          <p:cNvPr id="22" name="Text 16"/>
          <p:cNvSpPr txBox="1"/>
          <p:nvPr/>
        </p:nvSpPr>
        <p:spPr>
          <a:xfrm>
            <a:off x="4286707" y="2644445"/>
            <a:ext cx="1429207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800" b="1" spc="21" kern="0" dirty="0">
                <a:solidFill>
                  <a:srgbClr val="92400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Upside</a:t>
            </a:r>
            <a:endParaRPr lang="en-US" sz="800" dirty="0"/>
          </a:p>
        </p:txBody>
      </p:sp>
      <p:sp>
        <p:nvSpPr>
          <p:cNvPr id="23" name="Text 17"/>
          <p:cNvSpPr txBox="1"/>
          <p:nvPr/>
        </p:nvSpPr>
        <p:spPr>
          <a:xfrm>
            <a:off x="4286707" y="2839212"/>
            <a:ext cx="1429207" cy="2578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28-35%</a:t>
            </a:r>
            <a:endParaRPr lang="en-US" sz="1300" dirty="0"/>
          </a:p>
        </p:txBody>
      </p:sp>
      <p:sp>
        <p:nvSpPr>
          <p:cNvPr id="24" name="Text 18"/>
          <p:cNvSpPr txBox="1"/>
          <p:nvPr/>
        </p:nvSpPr>
        <p:spPr>
          <a:xfrm>
            <a:off x="4286707" y="3115361"/>
            <a:ext cx="1429207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IRR</a:t>
            </a:r>
            <a:endParaRPr lang="en-US" sz="800" dirty="0"/>
          </a:p>
        </p:txBody>
      </p:sp>
      <p:sp>
        <p:nvSpPr>
          <p:cNvPr id="25" name="Shape 19"/>
          <p:cNvSpPr/>
          <p:nvPr/>
        </p:nvSpPr>
        <p:spPr>
          <a:xfrm>
            <a:off x="771754" y="3553358"/>
            <a:ext cx="5029200" cy="1009498"/>
          </a:xfrm>
          <a:prstGeom prst="roundRect">
            <a:avLst>
              <a:gd name="adj" fmla="val 10254"/>
            </a:avLst>
          </a:prstGeom>
          <a:solidFill>
            <a:srgbClr val="F9FAFB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26" name="Text 20"/>
          <p:cNvSpPr txBox="1"/>
          <p:nvPr/>
        </p:nvSpPr>
        <p:spPr>
          <a:xfrm>
            <a:off x="923544" y="3706063"/>
            <a:ext cx="1043330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NPV Analysis</a:t>
            </a:r>
            <a:endParaRPr lang="en-US" sz="900" dirty="0"/>
          </a:p>
        </p:txBody>
      </p:sp>
      <p:sp>
        <p:nvSpPr>
          <p:cNvPr id="27" name="Text 21"/>
          <p:cNvSpPr txBox="1"/>
          <p:nvPr/>
        </p:nvSpPr>
        <p:spPr>
          <a:xfrm>
            <a:off x="4868266" y="3720694"/>
            <a:ext cx="997610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8-10% discount</a:t>
            </a:r>
            <a:endParaRPr lang="en-US" sz="800" dirty="0"/>
          </a:p>
        </p:txBody>
      </p:sp>
      <p:sp>
        <p:nvSpPr>
          <p:cNvPr id="28" name="Text 22"/>
          <p:cNvSpPr txBox="1"/>
          <p:nvPr/>
        </p:nvSpPr>
        <p:spPr>
          <a:xfrm>
            <a:off x="923544" y="3986784"/>
            <a:ext cx="1086307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Base Case NPV</a:t>
            </a:r>
            <a:endParaRPr lang="en-US" sz="900" dirty="0"/>
          </a:p>
        </p:txBody>
      </p:sp>
      <p:sp>
        <p:nvSpPr>
          <p:cNvPr id="29" name="Text 23"/>
          <p:cNvSpPr txBox="1"/>
          <p:nvPr/>
        </p:nvSpPr>
        <p:spPr>
          <a:xfrm>
            <a:off x="923544" y="4177894"/>
            <a:ext cx="1086307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$450K-$620K</a:t>
            </a:r>
            <a:endParaRPr lang="en-US" sz="1200" dirty="0"/>
          </a:p>
        </p:txBody>
      </p:sp>
      <p:sp>
        <p:nvSpPr>
          <p:cNvPr id="30" name="Text 24"/>
          <p:cNvSpPr txBox="1"/>
          <p:nvPr/>
        </p:nvSpPr>
        <p:spPr>
          <a:xfrm>
            <a:off x="4620463" y="3986784"/>
            <a:ext cx="1028700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Upside NPV</a:t>
            </a:r>
            <a:endParaRPr lang="en-US" sz="900" dirty="0"/>
          </a:p>
        </p:txBody>
      </p:sp>
      <p:sp>
        <p:nvSpPr>
          <p:cNvPr id="31" name="Text 25"/>
          <p:cNvSpPr txBox="1"/>
          <p:nvPr/>
        </p:nvSpPr>
        <p:spPr>
          <a:xfrm>
            <a:off x="4568342" y="4177894"/>
            <a:ext cx="1080821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200" b="1" dirty="0">
                <a:solidFill>
                  <a:srgbClr val="10B98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$800K-$1.2M</a:t>
            </a:r>
            <a:endParaRPr lang="en-US" sz="1200" dirty="0"/>
          </a:p>
        </p:txBody>
      </p:sp>
      <p:sp>
        <p:nvSpPr>
          <p:cNvPr id="32" name="Shape 26"/>
          <p:cNvSpPr/>
          <p:nvPr/>
        </p:nvSpPr>
        <p:spPr>
          <a:xfrm>
            <a:off x="771754" y="4710989"/>
            <a:ext cx="2457907" cy="1104595"/>
          </a:xfrm>
          <a:prstGeom prst="roundRect">
            <a:avLst>
              <a:gd name="adj" fmla="val 8564"/>
            </a:avLst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33" name="Text 27"/>
          <p:cNvSpPr txBox="1"/>
          <p:nvPr/>
        </p:nvSpPr>
        <p:spPr>
          <a:xfrm>
            <a:off x="895198" y="4834433"/>
            <a:ext cx="2210105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Key Levers</a:t>
            </a:r>
            <a:endParaRPr lang="en-US" sz="900" dirty="0"/>
          </a:p>
        </p:txBody>
      </p:sp>
      <p:sp>
        <p:nvSpPr>
          <p:cNvPr id="34" name="Text 28"/>
          <p:cNvSpPr txBox="1"/>
          <p:nvPr/>
        </p:nvSpPr>
        <p:spPr>
          <a:xfrm>
            <a:off x="895198" y="5063033"/>
            <a:ext cx="2210105" cy="6291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• Rent/psf</a:t>
            </a:r>
            <a:pPr algn="l" indent="0" marL="0">
              <a:buNone/>
            </a:pPr>
            <a:endParaRPr lang="en-US" sz="800" dirty="0"/>
          </a:p>
          <a:p>
            <a:pPr algn="l" indent="0" marL="0">
              <a:buNone/>
            </a:pPr>
            <a:r>
              <a:rPr lang="en-US" sz="8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• Daypart mix</a:t>
            </a:r>
            <a:pPr algn="l" indent="0" marL="0">
              <a:buNone/>
            </a:pPr>
            <a:endParaRPr lang="en-US" sz="800" dirty="0"/>
          </a:p>
          <a:p>
            <a:pPr algn="l" indent="0" marL="0">
              <a:buNone/>
            </a:pPr>
            <a:r>
              <a:rPr lang="en-US" sz="8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• Ticket times</a:t>
            </a:r>
            <a:pPr algn="l" indent="0" marL="0">
              <a:buNone/>
            </a:pPr>
            <a:endParaRPr lang="en-US" sz="800" dirty="0"/>
          </a:p>
          <a:p>
            <a:pPr algn="l" indent="0" marL="0">
              <a:buNone/>
            </a:pPr>
            <a:r>
              <a:rPr lang="en-US" sz="8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• Loyalty penetration </a:t>
            </a:r>
            <a:endParaRPr lang="en-US" sz="800" dirty="0"/>
          </a:p>
        </p:txBody>
      </p:sp>
      <p:sp>
        <p:nvSpPr>
          <p:cNvPr id="35" name="Shape 29"/>
          <p:cNvSpPr/>
          <p:nvPr/>
        </p:nvSpPr>
        <p:spPr>
          <a:xfrm>
            <a:off x="3343046" y="4710989"/>
            <a:ext cx="2457907" cy="1104595"/>
          </a:xfrm>
          <a:prstGeom prst="roundRect">
            <a:avLst>
              <a:gd name="adj" fmla="val 8564"/>
            </a:avLst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36" name="Text 30"/>
          <p:cNvSpPr txBox="1"/>
          <p:nvPr/>
        </p:nvSpPr>
        <p:spPr>
          <a:xfrm>
            <a:off x="3467405" y="4834433"/>
            <a:ext cx="2210105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Stress Tests</a:t>
            </a:r>
            <a:endParaRPr lang="en-US" sz="900" dirty="0"/>
          </a:p>
        </p:txBody>
      </p:sp>
      <p:sp>
        <p:nvSpPr>
          <p:cNvPr id="37" name="Text 31"/>
          <p:cNvSpPr txBox="1"/>
          <p:nvPr/>
        </p:nvSpPr>
        <p:spPr>
          <a:xfrm>
            <a:off x="3467405" y="5063033"/>
            <a:ext cx="2210105" cy="4764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• +10% food inflation</a:t>
            </a:r>
            <a:pPr algn="l" indent="0" marL="0">
              <a:buNone/>
            </a:pPr>
            <a:endParaRPr lang="en-US" sz="800" dirty="0"/>
          </a:p>
          <a:p>
            <a:pPr algn="l" indent="0" marL="0">
              <a:buNone/>
            </a:pPr>
            <a:r>
              <a:rPr lang="en-US" sz="8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• -10% transactions</a:t>
            </a:r>
            <a:pPr algn="l" indent="0" marL="0">
              <a:buNone/>
            </a:pPr>
            <a:endParaRPr lang="en-US" sz="800" dirty="0"/>
          </a:p>
          <a:p>
            <a:pPr algn="l" indent="0" marL="0">
              <a:buNone/>
            </a:pPr>
            <a:r>
              <a:rPr lang="en-US" sz="8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• +15% labour </a:t>
            </a:r>
            <a:endParaRPr lang="en-US" sz="800" dirty="0"/>
          </a:p>
        </p:txBody>
      </p:sp>
      <p:sp>
        <p:nvSpPr>
          <p:cNvPr id="38" name="Shape 32"/>
          <p:cNvSpPr/>
          <p:nvPr/>
        </p:nvSpPr>
        <p:spPr>
          <a:xfrm>
            <a:off x="6191402" y="1920240"/>
            <a:ext cx="5429707" cy="3905402"/>
          </a:xfrm>
          <a:prstGeom prst="roundRect">
            <a:avLst>
              <a:gd name="adj" fmla="val 914"/>
            </a:avLst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</p:spPr>
      </p:sp>
      <p:pic>
        <p:nvPicPr>
          <p:cNvPr id="39" name="Image 4" descr="preencoded.png">    </p:cNvPr>
          <p:cNvPicPr>
            <a:picLocks noChangeAspect="1"/>
          </p:cNvPicPr>
          <p:nvPr/>
        </p:nvPicPr>
        <p:blipFill>
          <a:blip r:embed="rId5"/>
          <a:srcRect l="0" r="0" t="-180" b="-180"/>
          <a:stretch/>
        </p:blipFill>
        <p:spPr>
          <a:xfrm>
            <a:off x="6391656" y="2157984"/>
            <a:ext cx="190195" cy="152705"/>
          </a:xfrm>
          <a:prstGeom prst="rect">
            <a:avLst/>
          </a:prstGeom>
        </p:spPr>
      </p:pic>
      <p:sp>
        <p:nvSpPr>
          <p:cNvPr id="40" name="Text 33"/>
          <p:cNvSpPr txBox="1"/>
          <p:nvPr/>
        </p:nvSpPr>
        <p:spPr>
          <a:xfrm>
            <a:off x="6657746" y="2120494"/>
            <a:ext cx="1723644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Sensitivity Analysis</a:t>
            </a:r>
            <a:endParaRPr lang="en-US" sz="1200" dirty="0"/>
          </a:p>
        </p:txBody>
      </p:sp>
      <p:sp>
        <p:nvSpPr>
          <p:cNvPr id="41" name="Shape 34"/>
          <p:cNvSpPr/>
          <p:nvPr/>
        </p:nvSpPr>
        <p:spPr>
          <a:xfrm>
            <a:off x="6391656" y="2500884"/>
            <a:ext cx="2457907" cy="752551"/>
          </a:xfrm>
          <a:prstGeom prst="roundRect">
            <a:avLst>
              <a:gd name="adj" fmla="val 18457"/>
            </a:avLst>
          </a:prstGeom>
          <a:solidFill>
            <a:srgbClr val="F9FAFB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2" name="Text 35"/>
          <p:cNvSpPr txBox="1"/>
          <p:nvPr/>
        </p:nvSpPr>
        <p:spPr>
          <a:xfrm>
            <a:off x="6505956" y="2615184"/>
            <a:ext cx="1280160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Food Cost Impact</a:t>
            </a:r>
            <a:endParaRPr lang="en-US" sz="900" dirty="0"/>
          </a:p>
        </p:txBody>
      </p:sp>
      <p:sp>
        <p:nvSpPr>
          <p:cNvPr id="43" name="Text 36"/>
          <p:cNvSpPr txBox="1"/>
          <p:nvPr/>
        </p:nvSpPr>
        <p:spPr>
          <a:xfrm>
            <a:off x="8453628" y="2622499"/>
            <a:ext cx="286207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+10%</a:t>
            </a:r>
            <a:endParaRPr lang="en-US" sz="800" dirty="0"/>
          </a:p>
        </p:txBody>
      </p:sp>
      <p:pic>
        <p:nvPicPr>
          <p:cNvPr id="44" name="Image 5" descr="preencoded.png">    </p:cNvPr>
          <p:cNvPicPr>
            <a:picLocks noChangeAspect="1"/>
          </p:cNvPicPr>
          <p:nvPr/>
        </p:nvPicPr>
        <p:blipFill>
          <a:blip r:embed="rId6"/>
          <a:srcRect l="0" r="0" t="-390" b="-390"/>
          <a:stretch/>
        </p:blipFill>
        <p:spPr>
          <a:xfrm>
            <a:off x="6505956" y="2862986"/>
            <a:ext cx="2229307" cy="57607"/>
          </a:xfrm>
          <a:prstGeom prst="rect">
            <a:avLst/>
          </a:prstGeom>
        </p:spPr>
      </p:pic>
      <p:pic>
        <p:nvPicPr>
          <p:cNvPr id="45" name="Image 6" descr="preencoded.png">    </p:cNvPr>
          <p:cNvPicPr>
            <a:picLocks noChangeAspect="1"/>
          </p:cNvPicPr>
          <p:nvPr/>
        </p:nvPicPr>
        <p:blipFill>
          <a:blip r:embed="rId7"/>
          <a:srcRect l="0" r="0" t="-414" b="-414"/>
          <a:stretch/>
        </p:blipFill>
        <p:spPr>
          <a:xfrm>
            <a:off x="6505956" y="2862986"/>
            <a:ext cx="1336853" cy="57607"/>
          </a:xfrm>
          <a:prstGeom prst="rect">
            <a:avLst/>
          </a:prstGeom>
        </p:spPr>
      </p:pic>
      <p:sp>
        <p:nvSpPr>
          <p:cNvPr id="46" name="Text 37"/>
          <p:cNvSpPr txBox="1"/>
          <p:nvPr/>
        </p:nvSpPr>
        <p:spPr>
          <a:xfrm>
            <a:off x="6505956" y="2996489"/>
            <a:ext cx="2229307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Mitigation: Menu simplification</a:t>
            </a:r>
            <a:endParaRPr lang="en-US" sz="800" dirty="0"/>
          </a:p>
        </p:txBody>
      </p:sp>
      <p:sp>
        <p:nvSpPr>
          <p:cNvPr id="47" name="Shape 38"/>
          <p:cNvSpPr/>
          <p:nvPr/>
        </p:nvSpPr>
        <p:spPr>
          <a:xfrm>
            <a:off x="8962949" y="2500884"/>
            <a:ext cx="2457907" cy="752551"/>
          </a:xfrm>
          <a:prstGeom prst="roundRect">
            <a:avLst>
              <a:gd name="adj" fmla="val 18457"/>
            </a:avLst>
          </a:prstGeom>
          <a:solidFill>
            <a:srgbClr val="F9FAFB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8" name="Text 39"/>
          <p:cNvSpPr txBox="1"/>
          <p:nvPr/>
        </p:nvSpPr>
        <p:spPr>
          <a:xfrm>
            <a:off x="9077249" y="2615184"/>
            <a:ext cx="1439266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Labour Cost Impact</a:t>
            </a:r>
            <a:endParaRPr lang="en-US" sz="900" dirty="0"/>
          </a:p>
        </p:txBody>
      </p:sp>
      <p:sp>
        <p:nvSpPr>
          <p:cNvPr id="49" name="Text 40"/>
          <p:cNvSpPr txBox="1"/>
          <p:nvPr/>
        </p:nvSpPr>
        <p:spPr>
          <a:xfrm>
            <a:off x="11029493" y="2622499"/>
            <a:ext cx="286207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+15%</a:t>
            </a:r>
            <a:endParaRPr lang="en-US" sz="800" dirty="0"/>
          </a:p>
        </p:txBody>
      </p:sp>
      <p:pic>
        <p:nvPicPr>
          <p:cNvPr id="50" name="Image 7" descr="preencoded.png">    </p:cNvPr>
          <p:cNvPicPr>
            <a:picLocks noChangeAspect="1"/>
          </p:cNvPicPr>
          <p:nvPr/>
        </p:nvPicPr>
        <p:blipFill>
          <a:blip r:embed="rId8"/>
          <a:srcRect l="0" r="0" t="-390" b="-390"/>
          <a:stretch/>
        </p:blipFill>
        <p:spPr>
          <a:xfrm>
            <a:off x="9077249" y="2862986"/>
            <a:ext cx="2229307" cy="57607"/>
          </a:xfrm>
          <a:prstGeom prst="rect">
            <a:avLst/>
          </a:prstGeom>
        </p:spPr>
      </p:pic>
      <p:pic>
        <p:nvPicPr>
          <p:cNvPr id="51" name="Image 8" descr="preencoded.png">    </p:cNvPr>
          <p:cNvPicPr>
            <a:picLocks noChangeAspect="1"/>
          </p:cNvPicPr>
          <p:nvPr/>
        </p:nvPicPr>
        <p:blipFill>
          <a:blip r:embed="rId9"/>
          <a:srcRect l="0" r="0" t="-403" b="-403"/>
          <a:stretch/>
        </p:blipFill>
        <p:spPr>
          <a:xfrm>
            <a:off x="9077249" y="2862986"/>
            <a:ext cx="1671523" cy="57607"/>
          </a:xfrm>
          <a:prstGeom prst="rect">
            <a:avLst/>
          </a:prstGeom>
        </p:spPr>
      </p:pic>
      <p:sp>
        <p:nvSpPr>
          <p:cNvPr id="52" name="Text 41"/>
          <p:cNvSpPr txBox="1"/>
          <p:nvPr/>
        </p:nvSpPr>
        <p:spPr>
          <a:xfrm>
            <a:off x="9077249" y="2996489"/>
            <a:ext cx="2229307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Mitigation: Dynamic staffing</a:t>
            </a:r>
            <a:endParaRPr lang="en-US" sz="800" dirty="0"/>
          </a:p>
        </p:txBody>
      </p:sp>
      <p:sp>
        <p:nvSpPr>
          <p:cNvPr id="53" name="Shape 42"/>
          <p:cNvSpPr/>
          <p:nvPr/>
        </p:nvSpPr>
        <p:spPr>
          <a:xfrm>
            <a:off x="6391656" y="3406140"/>
            <a:ext cx="5029200" cy="1314907"/>
          </a:xfrm>
          <a:prstGeom prst="roundRect">
            <a:avLst>
              <a:gd name="adj" fmla="val 6047"/>
            </a:avLst>
          </a:prstGeom>
          <a:solidFill>
            <a:srgbClr val="FEF3E2"/>
          </a:solidFill>
          <a:ln w="12700">
            <a:solidFill>
              <a:srgbClr val="FCD34D"/>
            </a:solidFill>
            <a:prstDash val="solid"/>
          </a:ln>
        </p:spPr>
      </p:sp>
      <p:pic>
        <p:nvPicPr>
          <p:cNvPr id="54" name="Image 9" descr="preencoded.png">    </p:cNvPr>
          <p:cNvPicPr>
            <a:picLocks noChangeAspect="1"/>
          </p:cNvPicPr>
          <p:nvPr/>
        </p:nvPicPr>
        <p:blipFill>
          <a:blip r:embed="rId10"/>
          <a:srcRect l="0" r="0" t="0" b="0"/>
          <a:stretch/>
        </p:blipFill>
        <p:spPr>
          <a:xfrm>
            <a:off x="6534302" y="3584448"/>
            <a:ext cx="114300" cy="114300"/>
          </a:xfrm>
          <a:prstGeom prst="rect">
            <a:avLst/>
          </a:prstGeom>
        </p:spPr>
      </p:pic>
      <p:sp>
        <p:nvSpPr>
          <p:cNvPr id="55" name="Text 43"/>
          <p:cNvSpPr txBox="1"/>
          <p:nvPr/>
        </p:nvSpPr>
        <p:spPr>
          <a:xfrm>
            <a:off x="6724498" y="3548786"/>
            <a:ext cx="1630375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92400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Stress Test Results</a:t>
            </a:r>
            <a:endParaRPr lang="en-US" sz="900" dirty="0"/>
          </a:p>
        </p:txBody>
      </p:sp>
      <p:sp>
        <p:nvSpPr>
          <p:cNvPr id="56" name="Shape 44"/>
          <p:cNvSpPr/>
          <p:nvPr/>
        </p:nvSpPr>
        <p:spPr>
          <a:xfrm>
            <a:off x="6534302" y="3829507"/>
            <a:ext cx="2314346" cy="743407"/>
          </a:xfrm>
          <a:prstGeom prst="roundRect">
            <a:avLst>
              <a:gd name="adj" fmla="val 12616"/>
            </a:avLst>
          </a:prstGeom>
          <a:solidFill>
            <a:srgbClr val="FFFFFF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57" name="Text 45"/>
          <p:cNvSpPr txBox="1"/>
          <p:nvPr/>
        </p:nvSpPr>
        <p:spPr>
          <a:xfrm>
            <a:off x="6629400" y="3925519"/>
            <a:ext cx="2124151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Transaction Impact</a:t>
            </a:r>
            <a:endParaRPr lang="en-US" sz="800" dirty="0"/>
          </a:p>
        </p:txBody>
      </p:sp>
      <p:sp>
        <p:nvSpPr>
          <p:cNvPr id="58" name="Text 46"/>
          <p:cNvSpPr txBox="1"/>
          <p:nvPr/>
        </p:nvSpPr>
        <p:spPr>
          <a:xfrm>
            <a:off x="6629400" y="4120286"/>
            <a:ext cx="2124151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1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-10%</a:t>
            </a:r>
            <a:endParaRPr lang="en-US" sz="1100" dirty="0"/>
          </a:p>
        </p:txBody>
      </p:sp>
      <p:sp>
        <p:nvSpPr>
          <p:cNvPr id="59" name="Text 47"/>
          <p:cNvSpPr txBox="1"/>
          <p:nvPr/>
        </p:nvSpPr>
        <p:spPr>
          <a:xfrm>
            <a:off x="6629400" y="4335170"/>
            <a:ext cx="212415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EF4444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High risk</a:t>
            </a:r>
            <a:endParaRPr lang="en-US" sz="800" dirty="0"/>
          </a:p>
        </p:txBody>
      </p:sp>
      <p:sp>
        <p:nvSpPr>
          <p:cNvPr id="60" name="Shape 48"/>
          <p:cNvSpPr/>
          <p:nvPr/>
        </p:nvSpPr>
        <p:spPr>
          <a:xfrm>
            <a:off x="8962949" y="3829507"/>
            <a:ext cx="2314346" cy="743407"/>
          </a:xfrm>
          <a:prstGeom prst="roundRect">
            <a:avLst>
              <a:gd name="adj" fmla="val 12616"/>
            </a:avLst>
          </a:prstGeom>
          <a:solidFill>
            <a:srgbClr val="FFFFFF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61" name="Text 49"/>
          <p:cNvSpPr txBox="1"/>
          <p:nvPr/>
        </p:nvSpPr>
        <p:spPr>
          <a:xfrm>
            <a:off x="9058046" y="3925519"/>
            <a:ext cx="2124151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Revenue Impact</a:t>
            </a:r>
            <a:endParaRPr lang="en-US" sz="800" dirty="0"/>
          </a:p>
        </p:txBody>
      </p:sp>
      <p:sp>
        <p:nvSpPr>
          <p:cNvPr id="62" name="Text 50"/>
          <p:cNvSpPr txBox="1"/>
          <p:nvPr/>
        </p:nvSpPr>
        <p:spPr>
          <a:xfrm>
            <a:off x="9058046" y="4120286"/>
            <a:ext cx="2124151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1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-$150K</a:t>
            </a:r>
            <a:endParaRPr lang="en-US" sz="1100" dirty="0"/>
          </a:p>
        </p:txBody>
      </p:sp>
      <p:sp>
        <p:nvSpPr>
          <p:cNvPr id="63" name="Text 51"/>
          <p:cNvSpPr txBox="1"/>
          <p:nvPr/>
        </p:nvSpPr>
        <p:spPr>
          <a:xfrm>
            <a:off x="9058046" y="4335170"/>
            <a:ext cx="212415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EF4444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Monthly</a:t>
            </a:r>
            <a:endParaRPr lang="en-US" sz="800" dirty="0"/>
          </a:p>
        </p:txBody>
      </p:sp>
      <p:sp>
        <p:nvSpPr>
          <p:cNvPr id="64" name="Shape 52"/>
          <p:cNvSpPr/>
          <p:nvPr/>
        </p:nvSpPr>
        <p:spPr>
          <a:xfrm>
            <a:off x="6391656" y="4868266"/>
            <a:ext cx="5029200" cy="1104595"/>
          </a:xfrm>
          <a:prstGeom prst="roundRect">
            <a:avLst>
              <a:gd name="adj" fmla="val 8564"/>
            </a:avLst>
          </a:prstGeom>
          <a:solidFill>
            <a:srgbClr val="F0FDF4"/>
          </a:solidFill>
          <a:ln w="12700">
            <a:solidFill>
              <a:srgbClr val="A7F3D0"/>
            </a:solidFill>
            <a:prstDash val="solid"/>
          </a:ln>
        </p:spPr>
      </p:sp>
      <p:pic>
        <p:nvPicPr>
          <p:cNvPr id="65" name="Image 10" descr="preencoded.png">    </p:cNvPr>
          <p:cNvPicPr>
            <a:picLocks noChangeAspect="1"/>
          </p:cNvPicPr>
          <p:nvPr/>
        </p:nvPicPr>
        <p:blipFill>
          <a:blip r:embed="rId11"/>
          <a:srcRect l="0" r="0" t="0" b="0"/>
          <a:stretch/>
        </p:blipFill>
        <p:spPr>
          <a:xfrm>
            <a:off x="6534302" y="5046574"/>
            <a:ext cx="114300" cy="114300"/>
          </a:xfrm>
          <a:prstGeom prst="rect">
            <a:avLst/>
          </a:prstGeom>
        </p:spPr>
      </p:pic>
      <p:sp>
        <p:nvSpPr>
          <p:cNvPr id="66" name="Text 53"/>
          <p:cNvSpPr txBox="1"/>
          <p:nvPr/>
        </p:nvSpPr>
        <p:spPr>
          <a:xfrm>
            <a:off x="6724498" y="5010912"/>
            <a:ext cx="1484986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059669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Mitigation Strategies</a:t>
            </a:r>
            <a:endParaRPr lang="en-US" sz="900" dirty="0"/>
          </a:p>
        </p:txBody>
      </p:sp>
      <p:sp>
        <p:nvSpPr>
          <p:cNvPr id="67" name="Text 54"/>
          <p:cNvSpPr txBox="1"/>
          <p:nvPr/>
        </p:nvSpPr>
        <p:spPr>
          <a:xfrm>
            <a:off x="6534302" y="5273345"/>
            <a:ext cx="4743907" cy="5532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• Menu simplification to reduce food cost</a:t>
            </a:r>
            <a:pPr algn="l" indent="0" marL="0">
              <a:buNone/>
            </a:pPr>
            <a:endParaRPr lang="en-US" sz="900" dirty="0"/>
          </a:p>
          <a:p>
            <a:pPr algn="l" indent="0" marL="0">
              <a:buNone/>
            </a:pPr>
            <a:r>
              <a:rPr lang="en-US" sz="9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• Dynamic staffing to optimize labour</a:t>
            </a:r>
            <a:pPr algn="l" indent="0" marL="0">
              <a:buNone/>
            </a:pPr>
            <a:endParaRPr lang="en-US" sz="900" dirty="0"/>
          </a:p>
          <a:p>
            <a:pPr algn="l" indent="0" marL="0">
              <a:buNone/>
            </a:pPr>
            <a:r>
              <a:rPr lang="en-US" sz="9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• Pre-order system to improve throughput </a:t>
            </a:r>
            <a:endParaRPr lang="en-US" sz="900" dirty="0"/>
          </a:p>
        </p:txBody>
      </p:sp>
      <p:sp>
        <p:nvSpPr>
          <p:cNvPr id="68" name="Shape 55"/>
          <p:cNvSpPr/>
          <p:nvPr/>
        </p:nvSpPr>
        <p:spPr>
          <a:xfrm>
            <a:off x="571500" y="6054242"/>
            <a:ext cx="3581705" cy="657454"/>
          </a:xfrm>
          <a:prstGeom prst="roundRect">
            <a:avLst>
              <a:gd name="adj" fmla="val 24188"/>
            </a:avLst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</p:spPr>
      </p:sp>
      <p:pic>
        <p:nvPicPr>
          <p:cNvPr id="69" name="Image 11" descr="preencoded.png">    </p:cNvPr>
          <p:cNvPicPr>
            <a:picLocks noChangeAspect="1"/>
          </p:cNvPicPr>
          <p:nvPr/>
        </p:nvPicPr>
        <p:blipFill>
          <a:blip r:embed="rId12"/>
          <a:srcRect l="0" r="0" t="-1087" b="-1087"/>
          <a:stretch/>
        </p:blipFill>
        <p:spPr>
          <a:xfrm>
            <a:off x="771754" y="6296558"/>
            <a:ext cx="105156" cy="171907"/>
          </a:xfrm>
          <a:prstGeom prst="rect">
            <a:avLst/>
          </a:prstGeom>
        </p:spPr>
      </p:pic>
      <p:sp>
        <p:nvSpPr>
          <p:cNvPr id="70" name="Text 56"/>
          <p:cNvSpPr txBox="1"/>
          <p:nvPr/>
        </p:nvSpPr>
        <p:spPr>
          <a:xfrm>
            <a:off x="990295" y="6211519"/>
            <a:ext cx="1239012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Break-even Point</a:t>
            </a:r>
            <a:endParaRPr lang="en-US" sz="900" dirty="0"/>
          </a:p>
        </p:txBody>
      </p:sp>
      <p:sp>
        <p:nvSpPr>
          <p:cNvPr id="71" name="Text 57"/>
          <p:cNvSpPr txBox="1"/>
          <p:nvPr/>
        </p:nvSpPr>
        <p:spPr>
          <a:xfrm>
            <a:off x="990295" y="6397142"/>
            <a:ext cx="1474013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~$3.5K-$4.5K daily sales</a:t>
            </a:r>
            <a:endParaRPr lang="en-US" sz="800" dirty="0"/>
          </a:p>
        </p:txBody>
      </p:sp>
      <p:sp>
        <p:nvSpPr>
          <p:cNvPr id="72" name="Text 58"/>
          <p:cNvSpPr txBox="1"/>
          <p:nvPr/>
        </p:nvSpPr>
        <p:spPr>
          <a:xfrm>
            <a:off x="3201314" y="6196889"/>
            <a:ext cx="752551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2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230-300</a:t>
            </a:r>
            <a:endParaRPr lang="en-US" sz="1200" dirty="0"/>
          </a:p>
        </p:txBody>
      </p:sp>
      <p:sp>
        <p:nvSpPr>
          <p:cNvPr id="73" name="Text 59"/>
          <p:cNvSpPr txBox="1"/>
          <p:nvPr/>
        </p:nvSpPr>
        <p:spPr>
          <a:xfrm>
            <a:off x="2926994" y="6425489"/>
            <a:ext cx="1027786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transactions/day</a:t>
            </a:r>
            <a:endParaRPr lang="en-US" sz="800" dirty="0"/>
          </a:p>
        </p:txBody>
      </p:sp>
      <p:sp>
        <p:nvSpPr>
          <p:cNvPr id="74" name="Shape 60"/>
          <p:cNvSpPr/>
          <p:nvPr/>
        </p:nvSpPr>
        <p:spPr>
          <a:xfrm>
            <a:off x="4304995" y="6054242"/>
            <a:ext cx="3581705" cy="657454"/>
          </a:xfrm>
          <a:prstGeom prst="roundRect">
            <a:avLst>
              <a:gd name="adj" fmla="val 24188"/>
            </a:avLst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</p:spPr>
      </p:sp>
      <p:pic>
        <p:nvPicPr>
          <p:cNvPr id="75" name="Image 12" descr="preencoded.png">    </p:cNvPr>
          <p:cNvPicPr>
            <a:picLocks noChangeAspect="1"/>
          </p:cNvPicPr>
          <p:nvPr/>
        </p:nvPicPr>
        <p:blipFill>
          <a:blip r:embed="rId13"/>
          <a:srcRect l="0" r="0" t="0" b="0"/>
          <a:stretch/>
        </p:blipFill>
        <p:spPr>
          <a:xfrm>
            <a:off x="4505249" y="6296558"/>
            <a:ext cx="171907" cy="171907"/>
          </a:xfrm>
          <a:prstGeom prst="rect">
            <a:avLst/>
          </a:prstGeom>
        </p:spPr>
      </p:pic>
      <p:sp>
        <p:nvSpPr>
          <p:cNvPr id="76" name="Text 61"/>
          <p:cNvSpPr txBox="1"/>
          <p:nvPr/>
        </p:nvSpPr>
        <p:spPr>
          <a:xfrm>
            <a:off x="4791456" y="6211519"/>
            <a:ext cx="1215238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Payback Period</a:t>
            </a:r>
            <a:endParaRPr lang="en-US" sz="900" dirty="0"/>
          </a:p>
        </p:txBody>
      </p:sp>
      <p:sp>
        <p:nvSpPr>
          <p:cNvPr id="77" name="Text 62"/>
          <p:cNvSpPr txBox="1"/>
          <p:nvPr/>
        </p:nvSpPr>
        <p:spPr>
          <a:xfrm>
            <a:off x="4791456" y="6397142"/>
            <a:ext cx="933602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2.5-3.5 years</a:t>
            </a:r>
            <a:endParaRPr lang="en-US" sz="800" dirty="0"/>
          </a:p>
        </p:txBody>
      </p:sp>
      <p:sp>
        <p:nvSpPr>
          <p:cNvPr id="78" name="Text 63"/>
          <p:cNvSpPr txBox="1"/>
          <p:nvPr/>
        </p:nvSpPr>
        <p:spPr>
          <a:xfrm>
            <a:off x="7205472" y="6196889"/>
            <a:ext cx="49011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2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18-24</a:t>
            </a:r>
            <a:endParaRPr lang="en-US" sz="1200" dirty="0"/>
          </a:p>
        </p:txBody>
      </p:sp>
      <p:sp>
        <p:nvSpPr>
          <p:cNvPr id="79" name="Text 64"/>
          <p:cNvSpPr txBox="1"/>
          <p:nvPr/>
        </p:nvSpPr>
        <p:spPr>
          <a:xfrm>
            <a:off x="7256678" y="6425489"/>
            <a:ext cx="438912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months</a:t>
            </a:r>
            <a:endParaRPr lang="en-US" sz="800" dirty="0"/>
          </a:p>
        </p:txBody>
      </p:sp>
      <p:sp>
        <p:nvSpPr>
          <p:cNvPr id="80" name="Shape 65"/>
          <p:cNvSpPr/>
          <p:nvPr/>
        </p:nvSpPr>
        <p:spPr>
          <a:xfrm>
            <a:off x="8039405" y="6054242"/>
            <a:ext cx="3581705" cy="657454"/>
          </a:xfrm>
          <a:prstGeom prst="roundRect">
            <a:avLst>
              <a:gd name="adj" fmla="val 24188"/>
            </a:avLst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</p:spPr>
      </p:sp>
      <p:pic>
        <p:nvPicPr>
          <p:cNvPr id="81" name="Image 13" descr="preencoded.png">    </p:cNvPr>
          <p:cNvPicPr>
            <a:picLocks noChangeAspect="1"/>
          </p:cNvPicPr>
          <p:nvPr/>
        </p:nvPicPr>
        <p:blipFill>
          <a:blip r:embed="rId14"/>
          <a:srcRect l="0" r="0" t="0" b="0"/>
          <a:stretch/>
        </p:blipFill>
        <p:spPr>
          <a:xfrm>
            <a:off x="8238744" y="6296558"/>
            <a:ext cx="171907" cy="171907"/>
          </a:xfrm>
          <a:prstGeom prst="rect">
            <a:avLst/>
          </a:prstGeom>
        </p:spPr>
      </p:pic>
      <p:sp>
        <p:nvSpPr>
          <p:cNvPr id="82" name="Text 66"/>
          <p:cNvSpPr txBox="1"/>
          <p:nvPr/>
        </p:nvSpPr>
        <p:spPr>
          <a:xfrm>
            <a:off x="8524951" y="6211519"/>
            <a:ext cx="950976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CF-Positive</a:t>
            </a:r>
            <a:endParaRPr lang="en-US" sz="900" dirty="0"/>
          </a:p>
        </p:txBody>
      </p:sp>
      <p:sp>
        <p:nvSpPr>
          <p:cNvPr id="83" name="Text 67"/>
          <p:cNvSpPr txBox="1"/>
          <p:nvPr/>
        </p:nvSpPr>
        <p:spPr>
          <a:xfrm>
            <a:off x="8524951" y="6397142"/>
            <a:ext cx="705002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Months 7-9</a:t>
            </a:r>
            <a:endParaRPr lang="en-US" sz="800" dirty="0"/>
          </a:p>
        </p:txBody>
      </p:sp>
      <p:sp>
        <p:nvSpPr>
          <p:cNvPr id="84" name="Text 68"/>
          <p:cNvSpPr txBox="1"/>
          <p:nvPr/>
        </p:nvSpPr>
        <p:spPr>
          <a:xfrm>
            <a:off x="10997489" y="6196889"/>
            <a:ext cx="428854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200" b="1" dirty="0">
                <a:solidFill>
                  <a:srgbClr val="10B98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+15%</a:t>
            </a:r>
            <a:endParaRPr lang="en-US" sz="1200" dirty="0"/>
          </a:p>
        </p:txBody>
      </p:sp>
      <p:sp>
        <p:nvSpPr>
          <p:cNvPr id="85" name="Text 69"/>
          <p:cNvSpPr txBox="1"/>
          <p:nvPr/>
        </p:nvSpPr>
        <p:spPr>
          <a:xfrm>
            <a:off x="10790834" y="6425489"/>
            <a:ext cx="636422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vs. target</a:t>
            </a:r>
            <a:endParaRPr lang="en-US" sz="800" dirty="0"/>
          </a:p>
        </p:txBody>
      </p:sp>
      <p:sp>
        <p:nvSpPr>
          <p:cNvPr id="86" name="Shape 70"/>
          <p:cNvSpPr/>
          <p:nvPr/>
        </p:nvSpPr>
        <p:spPr>
          <a:xfrm>
            <a:off x="0" y="0"/>
            <a:ext cx="12191695" cy="761695"/>
          </a:xfrm>
          <a:prstGeom prst="rect">
            <a:avLst/>
          </a:prstGeom>
          <a:solidFill>
            <a:srgbClr val="FFFFFF"/>
          </a:solidFill>
          <a:ln/>
        </p:spPr>
      </p:sp>
      <p:sp>
        <p:nvSpPr>
          <p:cNvPr id="87" name="Shape 71"/>
          <p:cNvSpPr/>
          <p:nvPr/>
        </p:nvSpPr>
        <p:spPr>
          <a:xfrm>
            <a:off x="0" y="752551"/>
            <a:ext cx="12191695" cy="9144"/>
          </a:xfrm>
          <a:prstGeom prst="rect">
            <a:avLst/>
          </a:prstGeom>
          <a:solidFill>
            <a:srgbClr val="E5E7EB"/>
          </a:solidFill>
          <a:ln w="12700">
            <a:solidFill>
              <a:srgbClr val="E5E7EB">
                <a:alpha val="0"/>
              </a:srgbClr>
            </a:solidFill>
            <a:prstDash val="solid"/>
          </a:ln>
        </p:spPr>
      </p:sp>
      <p:sp>
        <p:nvSpPr>
          <p:cNvPr id="88" name="Shape 72"/>
          <p:cNvSpPr/>
          <p:nvPr/>
        </p:nvSpPr>
        <p:spPr>
          <a:xfrm>
            <a:off x="571500" y="224028"/>
            <a:ext cx="304495" cy="304495"/>
          </a:xfrm>
          <a:prstGeom prst="roundRect">
            <a:avLst>
              <a:gd name="adj" fmla="val 75075"/>
            </a:avLst>
          </a:prstGeom>
          <a:solidFill>
            <a:srgbClr val="8C5A3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89" name="Image 14" descr="preencoded.png">    </p:cNvPr>
          <p:cNvPicPr>
            <a:picLocks noChangeAspect="1"/>
          </p:cNvPicPr>
          <p:nvPr/>
        </p:nvPicPr>
        <p:blipFill>
          <a:blip r:embed="rId15"/>
          <a:srcRect l="0" r="0" t="0" b="0"/>
          <a:stretch/>
        </p:blipFill>
        <p:spPr>
          <a:xfrm>
            <a:off x="657454" y="309982"/>
            <a:ext cx="133502" cy="133502"/>
          </a:xfrm>
          <a:prstGeom prst="rect">
            <a:avLst/>
          </a:prstGeom>
        </p:spPr>
      </p:pic>
      <p:sp>
        <p:nvSpPr>
          <p:cNvPr id="90" name="Text 73"/>
          <p:cNvSpPr txBox="1"/>
          <p:nvPr/>
        </p:nvSpPr>
        <p:spPr>
          <a:xfrm>
            <a:off x="990295" y="276149"/>
            <a:ext cx="2220163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THRESHLD STRATEGIC PLANNING</a:t>
            </a:r>
            <a:endParaRPr lang="en-US" sz="1000" dirty="0"/>
          </a:p>
        </p:txBody>
      </p:sp>
      <p:sp>
        <p:nvSpPr>
          <p:cNvPr id="91" name="Text 74"/>
          <p:cNvSpPr txBox="1"/>
          <p:nvPr/>
        </p:nvSpPr>
        <p:spPr>
          <a:xfrm>
            <a:off x="9740189" y="290779"/>
            <a:ext cx="553212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May 2026</a:t>
            </a:r>
            <a:endParaRPr lang="en-US" sz="900" dirty="0"/>
          </a:p>
        </p:txBody>
      </p:sp>
      <p:sp>
        <p:nvSpPr>
          <p:cNvPr id="92" name="Text 75"/>
          <p:cNvSpPr txBox="1"/>
          <p:nvPr/>
        </p:nvSpPr>
        <p:spPr>
          <a:xfrm>
            <a:off x="10512857" y="290779"/>
            <a:ext cx="63094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|</a:t>
            </a:r>
            <a:endParaRPr lang="en-US" sz="900" dirty="0"/>
          </a:p>
        </p:txBody>
      </p:sp>
      <p:sp>
        <p:nvSpPr>
          <p:cNvPr id="93" name="Text 76"/>
          <p:cNvSpPr txBox="1"/>
          <p:nvPr/>
        </p:nvSpPr>
        <p:spPr>
          <a:xfrm>
            <a:off x="10779862" y="290779"/>
            <a:ext cx="848563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CONFIDENTIAL</a:t>
            </a:r>
            <a:endParaRPr lang="en-US" sz="900" dirty="0"/>
          </a:p>
        </p:txBody>
      </p:sp>
      <p:sp>
        <p:nvSpPr>
          <p:cNvPr id="94" name="Shape 77"/>
          <p:cNvSpPr/>
          <p:nvPr/>
        </p:nvSpPr>
        <p:spPr>
          <a:xfrm>
            <a:off x="0" y="6286500"/>
            <a:ext cx="12191695" cy="571500"/>
          </a:xfrm>
          <a:prstGeom prst="rect">
            <a:avLst/>
          </a:prstGeom>
          <a:solidFill>
            <a:srgbClr val="FFFFFF"/>
          </a:solidFill>
          <a:ln/>
        </p:spPr>
      </p:sp>
      <p:sp>
        <p:nvSpPr>
          <p:cNvPr id="95" name="Shape 78"/>
          <p:cNvSpPr/>
          <p:nvPr/>
        </p:nvSpPr>
        <p:spPr>
          <a:xfrm>
            <a:off x="0" y="6286500"/>
            <a:ext cx="12191695" cy="9144"/>
          </a:xfrm>
          <a:prstGeom prst="rect">
            <a:avLst/>
          </a:prstGeom>
          <a:solidFill>
            <a:srgbClr val="E5E7EB"/>
          </a:solidFill>
          <a:ln w="12700">
            <a:solidFill>
              <a:srgbClr val="E5E7EB">
                <a:alpha val="0"/>
              </a:srgbClr>
            </a:solidFill>
            <a:prstDash val="solid"/>
          </a:ln>
        </p:spPr>
      </p:sp>
      <p:sp>
        <p:nvSpPr>
          <p:cNvPr id="96" name="Text 79"/>
          <p:cNvSpPr txBox="1"/>
          <p:nvPr/>
        </p:nvSpPr>
        <p:spPr>
          <a:xfrm>
            <a:off x="571500" y="6491326"/>
            <a:ext cx="1870862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Strategic Planning Document</a:t>
            </a:r>
            <a:endParaRPr lang="en-US" sz="900" dirty="0"/>
          </a:p>
        </p:txBody>
      </p:sp>
      <p:sp>
        <p:nvSpPr>
          <p:cNvPr id="97" name="Text 80"/>
          <p:cNvSpPr txBox="1"/>
          <p:nvPr/>
        </p:nvSpPr>
        <p:spPr>
          <a:xfrm>
            <a:off x="2369210" y="6491326"/>
            <a:ext cx="63094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|</a:t>
            </a:r>
            <a:endParaRPr lang="en-US" sz="900" dirty="0"/>
          </a:p>
        </p:txBody>
      </p:sp>
      <p:sp>
        <p:nvSpPr>
          <p:cNvPr id="98" name="Text 81"/>
          <p:cNvSpPr txBox="1"/>
          <p:nvPr/>
        </p:nvSpPr>
        <p:spPr>
          <a:xfrm>
            <a:off x="2636215" y="6491326"/>
            <a:ext cx="1003097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Page 18 of 24</a:t>
            </a:r>
            <a:endParaRPr lang="en-US" sz="900" dirty="0"/>
          </a:p>
        </p:txBody>
      </p:sp>
      <p:sp>
        <p:nvSpPr>
          <p:cNvPr id="99" name="Text 82"/>
          <p:cNvSpPr txBox="1"/>
          <p:nvPr/>
        </p:nvSpPr>
        <p:spPr>
          <a:xfrm>
            <a:off x="9967874" y="6519672"/>
            <a:ext cx="197236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Prepared by Threshld Strategy</a:t>
            </a:r>
            <a:endParaRPr lang="en-US" sz="9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6F7F4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-1" b="-1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4" name="Text 1"/>
          <p:cNvSpPr txBox="1"/>
          <p:nvPr/>
        </p:nvSpPr>
        <p:spPr>
          <a:xfrm>
            <a:off x="381305" y="857707"/>
            <a:ext cx="4819802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2400" b="1" dirty="0">
                <a:solidFill>
                  <a:srgbClr val="1F2937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Risk &amp; Dependencies</a:t>
            </a:r>
            <a:endParaRPr lang="en-US" sz="2400" dirty="0"/>
          </a:p>
        </p:txBody>
      </p:sp>
      <p:sp>
        <p:nvSpPr>
          <p:cNvPr id="5" name="Text 2"/>
          <p:cNvSpPr txBox="1"/>
          <p:nvPr/>
        </p:nvSpPr>
        <p:spPr>
          <a:xfrm>
            <a:off x="381305" y="1371600"/>
            <a:ext cx="5505602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Identification and mitigation strategies for key operational and strategic risks</a:t>
            </a:r>
            <a:endParaRPr lang="en-US" sz="100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rcRect l="0" r="0" t="-385" b="-385"/>
          <a:stretch/>
        </p:blipFill>
        <p:spPr>
          <a:xfrm>
            <a:off x="10457078" y="1038758"/>
            <a:ext cx="1362456" cy="342900"/>
          </a:xfrm>
          <a:prstGeom prst="rect">
            <a:avLst/>
          </a:prstGeom>
        </p:spPr>
      </p:pic>
      <p:sp>
        <p:nvSpPr>
          <p:cNvPr id="7" name="Text 3"/>
          <p:cNvSpPr txBox="1"/>
          <p:nvPr/>
        </p:nvSpPr>
        <p:spPr>
          <a:xfrm>
            <a:off x="10785348" y="1038758"/>
            <a:ext cx="1034186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5 Critical Risks </a:t>
            </a:r>
            <a:endParaRPr lang="en-US" sz="900" dirty="0"/>
          </a:p>
        </p:txBody>
      </p:sp>
      <p:sp>
        <p:nvSpPr>
          <p:cNvPr id="8" name="Shape 4"/>
          <p:cNvSpPr/>
          <p:nvPr/>
        </p:nvSpPr>
        <p:spPr>
          <a:xfrm>
            <a:off x="381305" y="1844345"/>
            <a:ext cx="3685946" cy="1695298"/>
          </a:xfrm>
          <a:prstGeom prst="roundRect">
            <a:avLst>
              <a:gd name="adj" fmla="val 4848"/>
            </a:avLst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9" name="Shape 5"/>
          <p:cNvSpPr/>
          <p:nvPr/>
        </p:nvSpPr>
        <p:spPr>
          <a:xfrm>
            <a:off x="381305" y="1844345"/>
            <a:ext cx="38405" cy="1695298"/>
          </a:xfrm>
          <a:prstGeom prst="roundRect">
            <a:avLst>
              <a:gd name="adj" fmla="val 214017"/>
            </a:avLst>
          </a:prstGeom>
          <a:solidFill>
            <a:srgbClr val="EF4444"/>
          </a:solidFill>
          <a:ln w="12700">
            <a:solidFill>
              <a:srgbClr val="EF4444">
                <a:alpha val="0"/>
              </a:srgbClr>
            </a:solidFill>
            <a:prstDash val="solid"/>
          </a:ln>
        </p:spPr>
      </p:sp>
      <p:sp>
        <p:nvSpPr>
          <p:cNvPr id="10" name="Shape 6"/>
          <p:cNvSpPr/>
          <p:nvPr/>
        </p:nvSpPr>
        <p:spPr>
          <a:xfrm>
            <a:off x="609905" y="2037283"/>
            <a:ext cx="267005" cy="267005"/>
          </a:xfrm>
          <a:prstGeom prst="roundRect">
            <a:avLst>
              <a:gd name="adj" fmla="val 146771"/>
            </a:avLst>
          </a:prstGeom>
          <a:solidFill>
            <a:srgbClr val="FEF3E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11" name="Image 2" descr="preencoded.png">    </p:cNvPr>
          <p:cNvPicPr>
            <a:picLocks noChangeAspect="1"/>
          </p:cNvPicPr>
          <p:nvPr/>
        </p:nvPicPr>
        <p:blipFill>
          <a:blip r:embed="rId3"/>
          <a:srcRect l="0" r="0" t="-31129" b="-31129"/>
          <a:stretch/>
        </p:blipFill>
        <p:spPr>
          <a:xfrm>
            <a:off x="694944" y="2108606"/>
            <a:ext cx="95098" cy="123444"/>
          </a:xfrm>
          <a:prstGeom prst="rect">
            <a:avLst/>
          </a:prstGeom>
        </p:spPr>
      </p:pic>
      <p:sp>
        <p:nvSpPr>
          <p:cNvPr id="12" name="Text 7"/>
          <p:cNvSpPr txBox="1"/>
          <p:nvPr/>
        </p:nvSpPr>
        <p:spPr>
          <a:xfrm>
            <a:off x="972007" y="2006194"/>
            <a:ext cx="1649578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Footfall Volatility</a:t>
            </a:r>
            <a:endParaRPr lang="en-US" sz="900" dirty="0"/>
          </a:p>
        </p:txBody>
      </p:sp>
      <p:sp>
        <p:nvSpPr>
          <p:cNvPr id="13" name="Text 8"/>
          <p:cNvSpPr txBox="1"/>
          <p:nvPr/>
        </p:nvSpPr>
        <p:spPr>
          <a:xfrm>
            <a:off x="972007" y="2191817"/>
            <a:ext cx="162123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Hybrid schedules, seasonality</a:t>
            </a:r>
            <a:endParaRPr lang="en-US" sz="800" dirty="0"/>
          </a:p>
        </p:txBody>
      </p:sp>
      <p:sp>
        <p:nvSpPr>
          <p:cNvPr id="14" name="Shape 9"/>
          <p:cNvSpPr/>
          <p:nvPr/>
        </p:nvSpPr>
        <p:spPr>
          <a:xfrm>
            <a:off x="3471977" y="2006194"/>
            <a:ext cx="400507" cy="181051"/>
          </a:xfrm>
          <a:prstGeom prst="roundRect">
            <a:avLst>
              <a:gd name="adj" fmla="val 212653"/>
            </a:avLst>
          </a:prstGeom>
          <a:solidFill>
            <a:srgbClr val="FDE8E8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15" name="Text 10"/>
          <p:cNvSpPr txBox="1"/>
          <p:nvPr/>
        </p:nvSpPr>
        <p:spPr>
          <a:xfrm>
            <a:off x="3471977" y="2006194"/>
            <a:ext cx="400507" cy="181051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76200" tIns="25400" rIns="76200" bIns="25400" rtlCol="0" anchor="ctr"/>
          <a:lstStyle/>
          <a:p>
            <a:pPr algn="l" indent="0" marL="0">
              <a:buNone/>
            </a:pPr>
            <a:r>
              <a:rPr lang="en-US" sz="800" b="1" dirty="0">
                <a:solidFill>
                  <a:srgbClr val="991B1B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HIGH</a:t>
            </a:r>
            <a:endParaRPr lang="en-US" sz="800" dirty="0"/>
          </a:p>
        </p:txBody>
      </p:sp>
      <p:sp>
        <p:nvSpPr>
          <p:cNvPr id="16" name="Shape 11"/>
          <p:cNvSpPr/>
          <p:nvPr/>
        </p:nvSpPr>
        <p:spPr>
          <a:xfrm>
            <a:off x="609905" y="2448763"/>
            <a:ext cx="3258007" cy="609905"/>
          </a:xfrm>
          <a:prstGeom prst="roundRect">
            <a:avLst>
              <a:gd name="adj" fmla="val 28111"/>
            </a:avLst>
          </a:prstGeom>
          <a:solidFill>
            <a:srgbClr val="F9FAFB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17" name="Text 12"/>
          <p:cNvSpPr txBox="1"/>
          <p:nvPr/>
        </p:nvSpPr>
        <p:spPr>
          <a:xfrm>
            <a:off x="724205" y="2563063"/>
            <a:ext cx="3598164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Impact:</a:t>
            </a:r>
            <a:pPr algn="l" indent="0" marL="0">
              <a:buNone/>
            </a:pPr>
            <a:r>
              <a:rPr lang="en-US" sz="9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Revenue fluctuations, capacity underutilization </a:t>
            </a:r>
            <a:endParaRPr lang="en-US" sz="900" dirty="0"/>
          </a:p>
        </p:txBody>
      </p:sp>
      <p:sp>
        <p:nvSpPr>
          <p:cNvPr id="18" name="Text 13"/>
          <p:cNvSpPr txBox="1"/>
          <p:nvPr/>
        </p:nvSpPr>
        <p:spPr>
          <a:xfrm>
            <a:off x="724205" y="2772461"/>
            <a:ext cx="3029407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Likelihood:</a:t>
            </a:r>
            <a:pPr algn="l" indent="0" marL="0">
              <a:buNone/>
            </a:pPr>
            <a:r>
              <a:rPr lang="en-US" sz="9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70% </a:t>
            </a:r>
            <a:endParaRPr lang="en-US" sz="900" dirty="0"/>
          </a:p>
        </p:txBody>
      </p:sp>
      <p:sp>
        <p:nvSpPr>
          <p:cNvPr id="19" name="Shape 14"/>
          <p:cNvSpPr/>
          <p:nvPr/>
        </p:nvSpPr>
        <p:spPr>
          <a:xfrm>
            <a:off x="609905" y="3172968"/>
            <a:ext cx="923544" cy="200254"/>
          </a:xfrm>
          <a:prstGeom prst="roundRect">
            <a:avLst>
              <a:gd name="adj" fmla="val 173951"/>
            </a:avLst>
          </a:prstGeom>
          <a:solidFill>
            <a:srgbClr val="F0FDF4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20" name="Text 15"/>
          <p:cNvSpPr txBox="1"/>
          <p:nvPr/>
        </p:nvSpPr>
        <p:spPr>
          <a:xfrm>
            <a:off x="609905" y="3172968"/>
            <a:ext cx="924458" cy="200254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76200" tIns="25400" rIns="76200" bIns="2540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10B98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Breakfast anchor</a:t>
            </a:r>
            <a:endParaRPr lang="en-US" sz="800" dirty="0"/>
          </a:p>
        </p:txBody>
      </p:sp>
      <p:sp>
        <p:nvSpPr>
          <p:cNvPr id="21" name="Shape 16"/>
          <p:cNvSpPr/>
          <p:nvPr/>
        </p:nvSpPr>
        <p:spPr>
          <a:xfrm>
            <a:off x="1587398" y="3172968"/>
            <a:ext cx="543154" cy="200254"/>
          </a:xfrm>
          <a:prstGeom prst="roundRect">
            <a:avLst>
              <a:gd name="adj" fmla="val 173951"/>
            </a:avLst>
          </a:prstGeom>
          <a:solidFill>
            <a:srgbClr val="F0FDF4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22" name="Text 17"/>
          <p:cNvSpPr txBox="1"/>
          <p:nvPr/>
        </p:nvSpPr>
        <p:spPr>
          <a:xfrm>
            <a:off x="1587398" y="3172968"/>
            <a:ext cx="543154" cy="200254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76200" tIns="25400" rIns="76200" bIns="2540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10B98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Catering</a:t>
            </a:r>
            <a:endParaRPr lang="en-US" sz="800" dirty="0"/>
          </a:p>
        </p:txBody>
      </p:sp>
      <p:sp>
        <p:nvSpPr>
          <p:cNvPr id="23" name="Shape 18"/>
          <p:cNvSpPr/>
          <p:nvPr/>
        </p:nvSpPr>
        <p:spPr>
          <a:xfrm>
            <a:off x="2179930" y="3172968"/>
            <a:ext cx="599846" cy="200254"/>
          </a:xfrm>
          <a:prstGeom prst="roundRect">
            <a:avLst>
              <a:gd name="adj" fmla="val 173951"/>
            </a:avLst>
          </a:prstGeom>
          <a:solidFill>
            <a:srgbClr val="F0FDF4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24" name="Text 19"/>
          <p:cNvSpPr txBox="1"/>
          <p:nvPr/>
        </p:nvSpPr>
        <p:spPr>
          <a:xfrm>
            <a:off x="2179930" y="3172968"/>
            <a:ext cx="600761" cy="200254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76200" tIns="25400" rIns="76200" bIns="2540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10B98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Event ops</a:t>
            </a:r>
            <a:endParaRPr lang="en-US" sz="800" dirty="0"/>
          </a:p>
        </p:txBody>
      </p:sp>
      <p:sp>
        <p:nvSpPr>
          <p:cNvPr id="25" name="Shape 20"/>
          <p:cNvSpPr/>
          <p:nvPr/>
        </p:nvSpPr>
        <p:spPr>
          <a:xfrm>
            <a:off x="4254703" y="1844345"/>
            <a:ext cx="3685946" cy="1695298"/>
          </a:xfrm>
          <a:prstGeom prst="roundRect">
            <a:avLst>
              <a:gd name="adj" fmla="val 4848"/>
            </a:avLst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4254703" y="1844345"/>
            <a:ext cx="38405" cy="1695298"/>
          </a:xfrm>
          <a:prstGeom prst="roundRect">
            <a:avLst>
              <a:gd name="adj" fmla="val 214017"/>
            </a:avLst>
          </a:prstGeom>
          <a:solidFill>
            <a:srgbClr val="F59E0B"/>
          </a:solidFill>
          <a:ln w="12700">
            <a:solidFill>
              <a:srgbClr val="F59E0B">
                <a:alpha val="0"/>
              </a:srgbClr>
            </a:solidFill>
            <a:prstDash val="solid"/>
          </a:ln>
        </p:spPr>
      </p:sp>
      <p:sp>
        <p:nvSpPr>
          <p:cNvPr id="27" name="Shape 22"/>
          <p:cNvSpPr/>
          <p:nvPr/>
        </p:nvSpPr>
        <p:spPr>
          <a:xfrm>
            <a:off x="4483303" y="2037283"/>
            <a:ext cx="267005" cy="267005"/>
          </a:xfrm>
          <a:prstGeom prst="roundRect">
            <a:avLst>
              <a:gd name="adj" fmla="val 146771"/>
            </a:avLst>
          </a:prstGeom>
          <a:solidFill>
            <a:srgbClr val="FEF3E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28" name="Image 3" descr="preencoded.png">    </p:cNvPr>
          <p:cNvPicPr>
            <a:picLocks noChangeAspect="1"/>
          </p:cNvPicPr>
          <p:nvPr/>
        </p:nvPicPr>
        <p:blipFill>
          <a:blip r:embed="rId4"/>
          <a:srcRect l="0" r="0" t="-14904" b="-14904"/>
          <a:stretch/>
        </p:blipFill>
        <p:spPr>
          <a:xfrm>
            <a:off x="4568342" y="2108606"/>
            <a:ext cx="95098" cy="123444"/>
          </a:xfrm>
          <a:prstGeom prst="rect">
            <a:avLst/>
          </a:prstGeom>
        </p:spPr>
      </p:pic>
      <p:sp>
        <p:nvSpPr>
          <p:cNvPr id="29" name="Text 23"/>
          <p:cNvSpPr txBox="1"/>
          <p:nvPr/>
        </p:nvSpPr>
        <p:spPr>
          <a:xfrm>
            <a:off x="4845406" y="2006194"/>
            <a:ext cx="1558138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Access Constraints</a:t>
            </a:r>
            <a:endParaRPr lang="en-US" sz="900" dirty="0"/>
          </a:p>
        </p:txBody>
      </p:sp>
      <p:sp>
        <p:nvSpPr>
          <p:cNvPr id="30" name="Text 24"/>
          <p:cNvSpPr txBox="1"/>
          <p:nvPr/>
        </p:nvSpPr>
        <p:spPr>
          <a:xfrm>
            <a:off x="4845406" y="2191817"/>
            <a:ext cx="1361542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Building control, hours</a:t>
            </a:r>
            <a:endParaRPr lang="en-US" sz="800" dirty="0"/>
          </a:p>
        </p:txBody>
      </p:sp>
      <p:sp>
        <p:nvSpPr>
          <p:cNvPr id="31" name="Shape 25"/>
          <p:cNvSpPr/>
          <p:nvPr/>
        </p:nvSpPr>
        <p:spPr>
          <a:xfrm>
            <a:off x="7186270" y="2006194"/>
            <a:ext cx="552298" cy="181051"/>
          </a:xfrm>
          <a:prstGeom prst="roundRect">
            <a:avLst>
              <a:gd name="adj" fmla="val 212653"/>
            </a:avLst>
          </a:prstGeom>
          <a:solidFill>
            <a:srgbClr val="FEF3E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2" name="Text 26"/>
          <p:cNvSpPr txBox="1"/>
          <p:nvPr/>
        </p:nvSpPr>
        <p:spPr>
          <a:xfrm>
            <a:off x="7186270" y="2006194"/>
            <a:ext cx="553212" cy="181051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76200" tIns="25400" rIns="76200" bIns="25400" rtlCol="0" anchor="ctr"/>
          <a:lstStyle/>
          <a:p>
            <a:pPr algn="l" indent="0" marL="0">
              <a:buNone/>
            </a:pPr>
            <a:r>
              <a:rPr lang="en-US" sz="800" b="1" dirty="0">
                <a:solidFill>
                  <a:srgbClr val="92400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MEDIUM</a:t>
            </a:r>
            <a:endParaRPr lang="en-US" sz="800" dirty="0"/>
          </a:p>
        </p:txBody>
      </p:sp>
      <p:sp>
        <p:nvSpPr>
          <p:cNvPr id="33" name="Shape 27"/>
          <p:cNvSpPr/>
          <p:nvPr/>
        </p:nvSpPr>
        <p:spPr>
          <a:xfrm>
            <a:off x="4483303" y="2448763"/>
            <a:ext cx="3258007" cy="609905"/>
          </a:xfrm>
          <a:prstGeom prst="roundRect">
            <a:avLst>
              <a:gd name="adj" fmla="val 28111"/>
            </a:avLst>
          </a:prstGeom>
          <a:solidFill>
            <a:srgbClr val="F9FAFB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4" name="Text 28"/>
          <p:cNvSpPr txBox="1"/>
          <p:nvPr/>
        </p:nvSpPr>
        <p:spPr>
          <a:xfrm>
            <a:off x="4597603" y="2563063"/>
            <a:ext cx="3200400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Impact:</a:t>
            </a:r>
            <a:pPr algn="l" indent="0" marL="0">
              <a:buNone/>
            </a:pPr>
            <a:r>
              <a:rPr lang="en-US" sz="9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Limited operating hours, revenue loss </a:t>
            </a:r>
            <a:endParaRPr lang="en-US" sz="900" dirty="0"/>
          </a:p>
        </p:txBody>
      </p:sp>
      <p:sp>
        <p:nvSpPr>
          <p:cNvPr id="35" name="Text 29"/>
          <p:cNvSpPr txBox="1"/>
          <p:nvPr/>
        </p:nvSpPr>
        <p:spPr>
          <a:xfrm>
            <a:off x="4597603" y="2772461"/>
            <a:ext cx="3029407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Likelihood:</a:t>
            </a:r>
            <a:pPr algn="l" indent="0" marL="0">
              <a:buNone/>
            </a:pPr>
            <a:r>
              <a:rPr lang="en-US" sz="9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60% </a:t>
            </a:r>
            <a:endParaRPr lang="en-US" sz="900" dirty="0"/>
          </a:p>
        </p:txBody>
      </p:sp>
      <p:sp>
        <p:nvSpPr>
          <p:cNvPr id="36" name="Shape 30"/>
          <p:cNvSpPr/>
          <p:nvPr/>
        </p:nvSpPr>
        <p:spPr>
          <a:xfrm>
            <a:off x="4483303" y="3172968"/>
            <a:ext cx="923544" cy="200254"/>
          </a:xfrm>
          <a:prstGeom prst="roundRect">
            <a:avLst>
              <a:gd name="adj" fmla="val 173951"/>
            </a:avLst>
          </a:prstGeom>
          <a:solidFill>
            <a:srgbClr val="F0FDF4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7" name="Text 31"/>
          <p:cNvSpPr txBox="1"/>
          <p:nvPr/>
        </p:nvSpPr>
        <p:spPr>
          <a:xfrm>
            <a:off x="4483303" y="3172968"/>
            <a:ext cx="924458" cy="200254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76200" tIns="25400" rIns="76200" bIns="2540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10B98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Event exceptions</a:t>
            </a:r>
            <a:endParaRPr lang="en-US" sz="800" dirty="0"/>
          </a:p>
        </p:txBody>
      </p:sp>
      <p:sp>
        <p:nvSpPr>
          <p:cNvPr id="38" name="Shape 32"/>
          <p:cNvSpPr/>
          <p:nvPr/>
        </p:nvSpPr>
        <p:spPr>
          <a:xfrm>
            <a:off x="5460797" y="3172968"/>
            <a:ext cx="866851" cy="200254"/>
          </a:xfrm>
          <a:prstGeom prst="roundRect">
            <a:avLst>
              <a:gd name="adj" fmla="val 173951"/>
            </a:avLst>
          </a:prstGeom>
          <a:solidFill>
            <a:srgbClr val="F0FDF4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9" name="Text 33"/>
          <p:cNvSpPr txBox="1"/>
          <p:nvPr/>
        </p:nvSpPr>
        <p:spPr>
          <a:xfrm>
            <a:off x="5460797" y="3172968"/>
            <a:ext cx="866851" cy="200254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76200" tIns="25400" rIns="76200" bIns="2540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10B98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External access</a:t>
            </a:r>
            <a:endParaRPr lang="en-US" sz="800" dirty="0"/>
          </a:p>
        </p:txBody>
      </p:sp>
      <p:sp>
        <p:nvSpPr>
          <p:cNvPr id="40" name="Shape 34"/>
          <p:cNvSpPr/>
          <p:nvPr/>
        </p:nvSpPr>
        <p:spPr>
          <a:xfrm>
            <a:off x="8128102" y="1844345"/>
            <a:ext cx="3685946" cy="1695298"/>
          </a:xfrm>
          <a:prstGeom prst="roundRect">
            <a:avLst>
              <a:gd name="adj" fmla="val 4848"/>
            </a:avLst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41" name="Shape 35"/>
          <p:cNvSpPr/>
          <p:nvPr/>
        </p:nvSpPr>
        <p:spPr>
          <a:xfrm>
            <a:off x="8128102" y="1844345"/>
            <a:ext cx="38405" cy="1695298"/>
          </a:xfrm>
          <a:prstGeom prst="roundRect">
            <a:avLst>
              <a:gd name="adj" fmla="val 214017"/>
            </a:avLst>
          </a:prstGeom>
          <a:solidFill>
            <a:srgbClr val="F59E0B"/>
          </a:solidFill>
          <a:ln w="12700">
            <a:solidFill>
              <a:srgbClr val="F59E0B">
                <a:alpha val="0"/>
              </a:srgbClr>
            </a:solidFill>
            <a:prstDash val="solid"/>
          </a:ln>
        </p:spPr>
      </p:sp>
      <p:sp>
        <p:nvSpPr>
          <p:cNvPr id="42" name="Shape 36"/>
          <p:cNvSpPr/>
          <p:nvPr/>
        </p:nvSpPr>
        <p:spPr>
          <a:xfrm>
            <a:off x="8356702" y="2037283"/>
            <a:ext cx="267005" cy="267005"/>
          </a:xfrm>
          <a:prstGeom prst="roundRect">
            <a:avLst>
              <a:gd name="adj" fmla="val 146771"/>
            </a:avLst>
          </a:prstGeom>
          <a:solidFill>
            <a:srgbClr val="FEF3E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43" name="Image 4" descr="preencoded.png">    </p:cNvPr>
          <p:cNvPicPr>
            <a:picLocks noChangeAspect="1"/>
          </p:cNvPicPr>
          <p:nvPr/>
        </p:nvPicPr>
        <p:blipFill>
          <a:blip r:embed="rId5"/>
          <a:srcRect l="0" r="0" t="-31129" b="-31129"/>
          <a:stretch/>
        </p:blipFill>
        <p:spPr>
          <a:xfrm>
            <a:off x="8442655" y="2108606"/>
            <a:ext cx="95098" cy="123444"/>
          </a:xfrm>
          <a:prstGeom prst="rect">
            <a:avLst/>
          </a:prstGeom>
        </p:spPr>
      </p:pic>
      <p:sp>
        <p:nvSpPr>
          <p:cNvPr id="44" name="Text 37"/>
          <p:cNvSpPr txBox="1"/>
          <p:nvPr/>
        </p:nvSpPr>
        <p:spPr>
          <a:xfrm>
            <a:off x="8718804" y="2006194"/>
            <a:ext cx="1726387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Competitive Pressure</a:t>
            </a:r>
            <a:endParaRPr lang="en-US" sz="900" dirty="0"/>
          </a:p>
        </p:txBody>
      </p:sp>
      <p:sp>
        <p:nvSpPr>
          <p:cNvPr id="45" name="Text 38"/>
          <p:cNvSpPr txBox="1"/>
          <p:nvPr/>
        </p:nvSpPr>
        <p:spPr>
          <a:xfrm>
            <a:off x="8718804" y="2191817"/>
            <a:ext cx="1295705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Tims/Subway in pedway</a:t>
            </a:r>
            <a:endParaRPr lang="en-US" sz="800" dirty="0"/>
          </a:p>
        </p:txBody>
      </p:sp>
      <p:sp>
        <p:nvSpPr>
          <p:cNvPr id="46" name="Shape 39"/>
          <p:cNvSpPr/>
          <p:nvPr/>
        </p:nvSpPr>
        <p:spPr>
          <a:xfrm>
            <a:off x="11059668" y="2006194"/>
            <a:ext cx="552298" cy="181051"/>
          </a:xfrm>
          <a:prstGeom prst="roundRect">
            <a:avLst>
              <a:gd name="adj" fmla="val 212653"/>
            </a:avLst>
          </a:prstGeom>
          <a:solidFill>
            <a:srgbClr val="FEF3E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7" name="Text 40"/>
          <p:cNvSpPr txBox="1"/>
          <p:nvPr/>
        </p:nvSpPr>
        <p:spPr>
          <a:xfrm>
            <a:off x="11059668" y="2006194"/>
            <a:ext cx="553212" cy="181051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76200" tIns="25400" rIns="76200" bIns="25400" rtlCol="0" anchor="ctr"/>
          <a:lstStyle/>
          <a:p>
            <a:pPr algn="l" indent="0" marL="0">
              <a:buNone/>
            </a:pPr>
            <a:r>
              <a:rPr lang="en-US" sz="800" b="1" dirty="0">
                <a:solidFill>
                  <a:srgbClr val="92400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MEDIUM</a:t>
            </a:r>
            <a:endParaRPr lang="en-US" sz="800" dirty="0"/>
          </a:p>
        </p:txBody>
      </p:sp>
      <p:sp>
        <p:nvSpPr>
          <p:cNvPr id="48" name="Shape 41"/>
          <p:cNvSpPr/>
          <p:nvPr/>
        </p:nvSpPr>
        <p:spPr>
          <a:xfrm>
            <a:off x="8356702" y="2448763"/>
            <a:ext cx="3258007" cy="609905"/>
          </a:xfrm>
          <a:prstGeom prst="roundRect">
            <a:avLst>
              <a:gd name="adj" fmla="val 28111"/>
            </a:avLst>
          </a:prstGeom>
          <a:solidFill>
            <a:srgbClr val="F9FAFB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9" name="Text 42"/>
          <p:cNvSpPr txBox="1"/>
          <p:nvPr/>
        </p:nvSpPr>
        <p:spPr>
          <a:xfrm>
            <a:off x="8471002" y="2563063"/>
            <a:ext cx="3029407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Impact:</a:t>
            </a:r>
            <a:pPr algn="l" indent="0" marL="0">
              <a:buNone/>
            </a:pPr>
            <a:r>
              <a:rPr lang="en-US" sz="9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Price wars, margin compression </a:t>
            </a:r>
            <a:endParaRPr lang="en-US" sz="900" dirty="0"/>
          </a:p>
        </p:txBody>
      </p:sp>
      <p:sp>
        <p:nvSpPr>
          <p:cNvPr id="50" name="Text 43"/>
          <p:cNvSpPr txBox="1"/>
          <p:nvPr/>
        </p:nvSpPr>
        <p:spPr>
          <a:xfrm>
            <a:off x="8471002" y="2772461"/>
            <a:ext cx="3029407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Likelihood:</a:t>
            </a:r>
            <a:pPr algn="l" indent="0" marL="0">
              <a:buNone/>
            </a:pPr>
            <a:r>
              <a:rPr lang="en-US" sz="9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55% </a:t>
            </a:r>
            <a:endParaRPr lang="en-US" sz="900" dirty="0"/>
          </a:p>
        </p:txBody>
      </p:sp>
      <p:sp>
        <p:nvSpPr>
          <p:cNvPr id="51" name="Shape 44"/>
          <p:cNvSpPr/>
          <p:nvPr/>
        </p:nvSpPr>
        <p:spPr>
          <a:xfrm>
            <a:off x="8356702" y="3172968"/>
            <a:ext cx="790956" cy="200254"/>
          </a:xfrm>
          <a:prstGeom prst="roundRect">
            <a:avLst>
              <a:gd name="adj" fmla="val 173951"/>
            </a:avLst>
          </a:prstGeom>
          <a:solidFill>
            <a:srgbClr val="F0FDF4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52" name="Text 45"/>
          <p:cNvSpPr txBox="1"/>
          <p:nvPr/>
        </p:nvSpPr>
        <p:spPr>
          <a:xfrm>
            <a:off x="8356702" y="3172968"/>
            <a:ext cx="790956" cy="200254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76200" tIns="25400" rIns="76200" bIns="2540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10B98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Value bundles</a:t>
            </a:r>
            <a:endParaRPr lang="en-US" sz="800" dirty="0"/>
          </a:p>
        </p:txBody>
      </p:sp>
      <p:sp>
        <p:nvSpPr>
          <p:cNvPr id="53" name="Shape 46"/>
          <p:cNvSpPr/>
          <p:nvPr/>
        </p:nvSpPr>
        <p:spPr>
          <a:xfrm>
            <a:off x="9200693" y="3172968"/>
            <a:ext cx="780898" cy="200254"/>
          </a:xfrm>
          <a:prstGeom prst="roundRect">
            <a:avLst>
              <a:gd name="adj" fmla="val 173951"/>
            </a:avLst>
          </a:prstGeom>
          <a:solidFill>
            <a:srgbClr val="F0FDF4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54" name="Text 47"/>
          <p:cNvSpPr txBox="1"/>
          <p:nvPr/>
        </p:nvSpPr>
        <p:spPr>
          <a:xfrm>
            <a:off x="9200693" y="3172968"/>
            <a:ext cx="781812" cy="200254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76200" tIns="25400" rIns="76200" bIns="2540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10B98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Speed &lt;5 min</a:t>
            </a:r>
            <a:endParaRPr lang="en-US" sz="800" dirty="0"/>
          </a:p>
        </p:txBody>
      </p:sp>
      <p:sp>
        <p:nvSpPr>
          <p:cNvPr id="55" name="Shape 48"/>
          <p:cNvSpPr/>
          <p:nvPr/>
        </p:nvSpPr>
        <p:spPr>
          <a:xfrm>
            <a:off x="381305" y="3725266"/>
            <a:ext cx="5619902" cy="1399946"/>
          </a:xfrm>
          <a:prstGeom prst="roundRect">
            <a:avLst>
              <a:gd name="adj" fmla="val 7109"/>
            </a:avLst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56" name="Shape 49"/>
          <p:cNvSpPr/>
          <p:nvPr/>
        </p:nvSpPr>
        <p:spPr>
          <a:xfrm>
            <a:off x="381305" y="3725266"/>
            <a:ext cx="38405" cy="1399946"/>
          </a:xfrm>
          <a:prstGeom prst="roundRect">
            <a:avLst>
              <a:gd name="adj" fmla="val 259150"/>
            </a:avLst>
          </a:prstGeom>
          <a:solidFill>
            <a:srgbClr val="10B981"/>
          </a:solidFill>
          <a:ln w="12700">
            <a:solidFill>
              <a:srgbClr val="10B981">
                <a:alpha val="0"/>
              </a:srgbClr>
            </a:solidFill>
            <a:prstDash val="solid"/>
          </a:ln>
        </p:spPr>
      </p:sp>
      <p:sp>
        <p:nvSpPr>
          <p:cNvPr id="57" name="Shape 50"/>
          <p:cNvSpPr/>
          <p:nvPr/>
        </p:nvSpPr>
        <p:spPr>
          <a:xfrm>
            <a:off x="609905" y="3918204"/>
            <a:ext cx="267005" cy="267005"/>
          </a:xfrm>
          <a:prstGeom prst="roundRect">
            <a:avLst>
              <a:gd name="adj" fmla="val 146771"/>
            </a:avLst>
          </a:prstGeom>
          <a:solidFill>
            <a:srgbClr val="FEF3E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58" name="Image 5" descr="preencoded.png">    </p:cNvPr>
          <p:cNvPicPr>
            <a:picLocks noChangeAspect="1"/>
          </p:cNvPicPr>
          <p:nvPr/>
        </p:nvPicPr>
        <p:blipFill>
          <a:blip r:embed="rId6"/>
          <a:srcRect l="0" r="0" t="-23017" b="-23017"/>
          <a:stretch/>
        </p:blipFill>
        <p:spPr>
          <a:xfrm>
            <a:off x="694944" y="3989527"/>
            <a:ext cx="95098" cy="123444"/>
          </a:xfrm>
          <a:prstGeom prst="rect">
            <a:avLst/>
          </a:prstGeom>
        </p:spPr>
      </p:pic>
      <p:sp>
        <p:nvSpPr>
          <p:cNvPr id="59" name="Text 51"/>
          <p:cNvSpPr txBox="1"/>
          <p:nvPr/>
        </p:nvSpPr>
        <p:spPr>
          <a:xfrm>
            <a:off x="972007" y="3887114"/>
            <a:ext cx="1571854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Build Timeline/Capex</a:t>
            </a:r>
            <a:endParaRPr lang="en-US" sz="900" dirty="0"/>
          </a:p>
        </p:txBody>
      </p:sp>
      <p:sp>
        <p:nvSpPr>
          <p:cNvPr id="60" name="Text 52"/>
          <p:cNvSpPr txBox="1"/>
          <p:nvPr/>
        </p:nvSpPr>
        <p:spPr>
          <a:xfrm>
            <a:off x="972007" y="4072738"/>
            <a:ext cx="1870862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Construction delays, cost overruns</a:t>
            </a:r>
            <a:endParaRPr lang="en-US" sz="800" dirty="0"/>
          </a:p>
        </p:txBody>
      </p:sp>
      <p:sp>
        <p:nvSpPr>
          <p:cNvPr id="61" name="Shape 53"/>
          <p:cNvSpPr/>
          <p:nvPr/>
        </p:nvSpPr>
        <p:spPr>
          <a:xfrm>
            <a:off x="5428793" y="3887114"/>
            <a:ext cx="381305" cy="181051"/>
          </a:xfrm>
          <a:prstGeom prst="roundRect">
            <a:avLst>
              <a:gd name="adj" fmla="val 212653"/>
            </a:avLst>
          </a:prstGeom>
          <a:solidFill>
            <a:srgbClr val="DEF7EC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62" name="Text 54"/>
          <p:cNvSpPr txBox="1"/>
          <p:nvPr/>
        </p:nvSpPr>
        <p:spPr>
          <a:xfrm>
            <a:off x="5428793" y="3887114"/>
            <a:ext cx="381305" cy="181051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76200" tIns="25400" rIns="76200" bIns="25400" rtlCol="0" anchor="ctr"/>
          <a:lstStyle/>
          <a:p>
            <a:pPr algn="l" indent="0" marL="0">
              <a:buNone/>
            </a:pPr>
            <a:r>
              <a:rPr lang="en-US" sz="800" b="1" dirty="0">
                <a:solidFill>
                  <a:srgbClr val="0354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LOW</a:t>
            </a:r>
            <a:endParaRPr lang="en-US" sz="800" dirty="0"/>
          </a:p>
        </p:txBody>
      </p:sp>
      <p:sp>
        <p:nvSpPr>
          <p:cNvPr id="63" name="Shape 55"/>
          <p:cNvSpPr/>
          <p:nvPr/>
        </p:nvSpPr>
        <p:spPr>
          <a:xfrm>
            <a:off x="609905" y="4329684"/>
            <a:ext cx="5191049" cy="638251"/>
          </a:xfrm>
          <a:prstGeom prst="roundRect">
            <a:avLst>
              <a:gd name="adj" fmla="val 25660"/>
            </a:avLst>
          </a:prstGeom>
          <a:solidFill>
            <a:srgbClr val="F9FAFB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64" name="Text 56"/>
          <p:cNvSpPr txBox="1"/>
          <p:nvPr/>
        </p:nvSpPr>
        <p:spPr>
          <a:xfrm>
            <a:off x="743407" y="4463186"/>
            <a:ext cx="4924958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Mitigation:</a:t>
            </a:r>
            <a:pPr algn="l" indent="0" marL="0">
              <a:buNone/>
            </a:pPr>
            <a:r>
              <a:rPr lang="en-US" sz="9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Pre-approved finishes, vendor lock, TI targets </a:t>
            </a:r>
            <a:endParaRPr lang="en-US" sz="900" dirty="0"/>
          </a:p>
        </p:txBody>
      </p:sp>
      <p:sp>
        <p:nvSpPr>
          <p:cNvPr id="65" name="Text 57"/>
          <p:cNvSpPr txBox="1"/>
          <p:nvPr/>
        </p:nvSpPr>
        <p:spPr>
          <a:xfrm>
            <a:off x="743407" y="4672584"/>
            <a:ext cx="4924958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b="1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Risk reduction: 80%</a:t>
            </a:r>
            <a:endParaRPr lang="en-US" sz="800" dirty="0"/>
          </a:p>
        </p:txBody>
      </p:sp>
      <p:sp>
        <p:nvSpPr>
          <p:cNvPr id="66" name="Shape 58"/>
          <p:cNvSpPr/>
          <p:nvPr/>
        </p:nvSpPr>
        <p:spPr>
          <a:xfrm>
            <a:off x="6191402" y="3725266"/>
            <a:ext cx="5619902" cy="1399946"/>
          </a:xfrm>
          <a:prstGeom prst="roundRect">
            <a:avLst>
              <a:gd name="adj" fmla="val 7109"/>
            </a:avLst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67" name="Shape 59"/>
          <p:cNvSpPr/>
          <p:nvPr/>
        </p:nvSpPr>
        <p:spPr>
          <a:xfrm>
            <a:off x="6191402" y="3725266"/>
            <a:ext cx="38405" cy="1399946"/>
          </a:xfrm>
          <a:prstGeom prst="roundRect">
            <a:avLst>
              <a:gd name="adj" fmla="val 259150"/>
            </a:avLst>
          </a:prstGeom>
          <a:solidFill>
            <a:srgbClr val="10B981"/>
          </a:solidFill>
          <a:ln w="12700">
            <a:solidFill>
              <a:srgbClr val="10B981">
                <a:alpha val="0"/>
              </a:srgbClr>
            </a:solidFill>
            <a:prstDash val="solid"/>
          </a:ln>
        </p:spPr>
      </p:sp>
      <p:sp>
        <p:nvSpPr>
          <p:cNvPr id="68" name="Shape 60"/>
          <p:cNvSpPr/>
          <p:nvPr/>
        </p:nvSpPr>
        <p:spPr>
          <a:xfrm>
            <a:off x="6420002" y="3918204"/>
            <a:ext cx="267005" cy="267005"/>
          </a:xfrm>
          <a:prstGeom prst="roundRect">
            <a:avLst>
              <a:gd name="adj" fmla="val 146771"/>
            </a:avLst>
          </a:prstGeom>
          <a:solidFill>
            <a:srgbClr val="FEF3E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69" name="Image 6" descr="preencoded.png">    </p:cNvPr>
          <p:cNvPicPr>
            <a:picLocks noChangeAspect="1"/>
          </p:cNvPicPr>
          <p:nvPr/>
        </p:nvPicPr>
        <p:blipFill>
          <a:blip r:embed="rId7"/>
          <a:srcRect l="0" r="0" t="-31129" b="-31129"/>
          <a:stretch/>
        </p:blipFill>
        <p:spPr>
          <a:xfrm>
            <a:off x="6505956" y="3989527"/>
            <a:ext cx="95098" cy="123444"/>
          </a:xfrm>
          <a:prstGeom prst="rect">
            <a:avLst/>
          </a:prstGeom>
        </p:spPr>
      </p:pic>
      <p:sp>
        <p:nvSpPr>
          <p:cNvPr id="70" name="Text 61"/>
          <p:cNvSpPr txBox="1"/>
          <p:nvPr/>
        </p:nvSpPr>
        <p:spPr>
          <a:xfrm>
            <a:off x="6782105" y="3887114"/>
            <a:ext cx="1724558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Staffing Consistency</a:t>
            </a:r>
            <a:endParaRPr lang="en-US" sz="900" dirty="0"/>
          </a:p>
        </p:txBody>
      </p:sp>
      <p:sp>
        <p:nvSpPr>
          <p:cNvPr id="71" name="Text 62"/>
          <p:cNvSpPr txBox="1"/>
          <p:nvPr/>
        </p:nvSpPr>
        <p:spPr>
          <a:xfrm>
            <a:off x="6782105" y="4072738"/>
            <a:ext cx="1365199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Turnover, training gaps</a:t>
            </a:r>
            <a:endParaRPr lang="en-US" sz="800" dirty="0"/>
          </a:p>
        </p:txBody>
      </p:sp>
      <p:sp>
        <p:nvSpPr>
          <p:cNvPr id="72" name="Shape 63"/>
          <p:cNvSpPr/>
          <p:nvPr/>
        </p:nvSpPr>
        <p:spPr>
          <a:xfrm>
            <a:off x="11238890" y="3887114"/>
            <a:ext cx="381305" cy="181051"/>
          </a:xfrm>
          <a:prstGeom prst="roundRect">
            <a:avLst>
              <a:gd name="adj" fmla="val 212653"/>
            </a:avLst>
          </a:prstGeom>
          <a:solidFill>
            <a:srgbClr val="DEF7EC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73" name="Text 64"/>
          <p:cNvSpPr txBox="1"/>
          <p:nvPr/>
        </p:nvSpPr>
        <p:spPr>
          <a:xfrm>
            <a:off x="11238890" y="3887114"/>
            <a:ext cx="381305" cy="181051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76200" tIns="25400" rIns="76200" bIns="25400" rtlCol="0" anchor="ctr"/>
          <a:lstStyle/>
          <a:p>
            <a:pPr algn="l" indent="0" marL="0">
              <a:buNone/>
            </a:pPr>
            <a:r>
              <a:rPr lang="en-US" sz="800" b="1" dirty="0">
                <a:solidFill>
                  <a:srgbClr val="0354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LOW</a:t>
            </a:r>
            <a:endParaRPr lang="en-US" sz="800" dirty="0"/>
          </a:p>
        </p:txBody>
      </p:sp>
      <p:sp>
        <p:nvSpPr>
          <p:cNvPr id="74" name="Shape 65"/>
          <p:cNvSpPr/>
          <p:nvPr/>
        </p:nvSpPr>
        <p:spPr>
          <a:xfrm>
            <a:off x="6420002" y="4329684"/>
            <a:ext cx="5191049" cy="638251"/>
          </a:xfrm>
          <a:prstGeom prst="roundRect">
            <a:avLst>
              <a:gd name="adj" fmla="val 25660"/>
            </a:avLst>
          </a:prstGeom>
          <a:solidFill>
            <a:srgbClr val="F9FAFB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75" name="Text 66"/>
          <p:cNvSpPr txBox="1"/>
          <p:nvPr/>
        </p:nvSpPr>
        <p:spPr>
          <a:xfrm>
            <a:off x="6553505" y="4463186"/>
            <a:ext cx="4924958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Mitigation:</a:t>
            </a:r>
            <a:pPr algn="l" indent="0" marL="0">
              <a:buNone/>
            </a:pPr>
            <a:r>
              <a:rPr lang="en-US" sz="9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Simplified line, connected equipment, SOPs </a:t>
            </a:r>
            <a:endParaRPr lang="en-US" sz="900" dirty="0"/>
          </a:p>
        </p:txBody>
      </p:sp>
      <p:sp>
        <p:nvSpPr>
          <p:cNvPr id="76" name="Text 67"/>
          <p:cNvSpPr txBox="1"/>
          <p:nvPr/>
        </p:nvSpPr>
        <p:spPr>
          <a:xfrm>
            <a:off x="6553505" y="4672584"/>
            <a:ext cx="4924958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b="1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Risk reduction: 75%</a:t>
            </a:r>
            <a:endParaRPr lang="en-US" sz="800" dirty="0"/>
          </a:p>
        </p:txBody>
      </p:sp>
      <p:sp>
        <p:nvSpPr>
          <p:cNvPr id="77" name="Shape 68"/>
          <p:cNvSpPr/>
          <p:nvPr/>
        </p:nvSpPr>
        <p:spPr>
          <a:xfrm>
            <a:off x="381305" y="5353812"/>
            <a:ext cx="11430000" cy="838505"/>
          </a:xfrm>
          <a:prstGeom prst="roundRect">
            <a:avLst>
              <a:gd name="adj" fmla="val 29741"/>
            </a:avLst>
          </a:prstGeom>
          <a:solidFill>
            <a:srgbClr val="FEF3E2"/>
          </a:solidFill>
          <a:ln w="12700">
            <a:solidFill>
              <a:srgbClr val="FCD34D"/>
            </a:solidFill>
            <a:prstDash val="solid"/>
          </a:ln>
        </p:spPr>
      </p:sp>
      <p:pic>
        <p:nvPicPr>
          <p:cNvPr id="78" name="Image 7" descr="preencoded.png">    </p:cNvPr>
          <p:cNvPicPr>
            <a:picLocks noChangeAspect="1"/>
          </p:cNvPicPr>
          <p:nvPr/>
        </p:nvPicPr>
        <p:blipFill>
          <a:blip r:embed="rId8"/>
          <a:srcRect l="0" r="0" t="0" b="0"/>
          <a:stretch/>
        </p:blipFill>
        <p:spPr>
          <a:xfrm>
            <a:off x="619049" y="5580583"/>
            <a:ext cx="381305" cy="381305"/>
          </a:xfrm>
          <a:prstGeom prst="rect">
            <a:avLst/>
          </a:prstGeom>
        </p:spPr>
      </p:pic>
      <p:pic>
        <p:nvPicPr>
          <p:cNvPr id="79" name="Image 8" descr="preencoded.png">    </p:cNvPr>
          <p:cNvPicPr>
            <a:picLocks noChangeAspect="1"/>
          </p:cNvPicPr>
          <p:nvPr/>
        </p:nvPicPr>
        <p:blipFill>
          <a:blip r:embed="rId9"/>
          <a:srcRect l="-3526" r="-3526" t="0" b="0"/>
          <a:stretch/>
        </p:blipFill>
        <p:spPr>
          <a:xfrm>
            <a:off x="733349" y="5675681"/>
            <a:ext cx="152705" cy="190195"/>
          </a:xfrm>
          <a:prstGeom prst="rect">
            <a:avLst/>
          </a:prstGeom>
        </p:spPr>
      </p:pic>
      <p:sp>
        <p:nvSpPr>
          <p:cNvPr id="80" name="Text 69"/>
          <p:cNvSpPr txBox="1"/>
          <p:nvPr/>
        </p:nvSpPr>
        <p:spPr>
          <a:xfrm>
            <a:off x="1152144" y="5561381"/>
            <a:ext cx="3562502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100" b="1" dirty="0">
                <a:solidFill>
                  <a:srgbClr val="92400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Risk Mitigation Strategy</a:t>
            </a:r>
            <a:endParaRPr lang="en-US" sz="1100" dirty="0"/>
          </a:p>
        </p:txBody>
      </p:sp>
      <p:sp>
        <p:nvSpPr>
          <p:cNvPr id="81" name="Text 70"/>
          <p:cNvSpPr txBox="1"/>
          <p:nvPr/>
        </p:nvSpPr>
        <p:spPr>
          <a:xfrm>
            <a:off x="1152144" y="5794553"/>
            <a:ext cx="4211726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Prioritize high-impact risks with immediate mitigation actions</a:t>
            </a:r>
            <a:endParaRPr lang="en-US" sz="900" dirty="0"/>
          </a:p>
        </p:txBody>
      </p:sp>
      <p:sp>
        <p:nvSpPr>
          <p:cNvPr id="82" name="Text 71"/>
          <p:cNvSpPr txBox="1"/>
          <p:nvPr/>
        </p:nvSpPr>
        <p:spPr>
          <a:xfrm>
            <a:off x="8919058" y="5534863"/>
            <a:ext cx="1280160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00" b="1" spc="41" kern="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Total Risk Score</a:t>
            </a:r>
            <a:endParaRPr lang="en-US" sz="800" dirty="0"/>
          </a:p>
        </p:txBody>
      </p:sp>
      <p:sp>
        <p:nvSpPr>
          <p:cNvPr id="83" name="Text 72"/>
          <p:cNvSpPr txBox="1"/>
          <p:nvPr/>
        </p:nvSpPr>
        <p:spPr>
          <a:xfrm>
            <a:off x="9122054" y="5692140"/>
            <a:ext cx="1077163" cy="3145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6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6.2/10</a:t>
            </a:r>
            <a:endParaRPr lang="en-US" sz="1600" dirty="0"/>
          </a:p>
        </p:txBody>
      </p:sp>
      <p:sp>
        <p:nvSpPr>
          <p:cNvPr id="84" name="Text 73"/>
          <p:cNvSpPr txBox="1"/>
          <p:nvPr/>
        </p:nvSpPr>
        <p:spPr>
          <a:xfrm>
            <a:off x="10377526" y="5534863"/>
            <a:ext cx="1197864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00" b="1" spc="41" kern="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Mitigation Rate</a:t>
            </a:r>
            <a:endParaRPr lang="en-US" sz="800" dirty="0"/>
          </a:p>
        </p:txBody>
      </p:sp>
      <p:sp>
        <p:nvSpPr>
          <p:cNvPr id="85" name="Text 74"/>
          <p:cNvSpPr txBox="1"/>
          <p:nvPr/>
        </p:nvSpPr>
        <p:spPr>
          <a:xfrm>
            <a:off x="10575036" y="5692140"/>
            <a:ext cx="1000354" cy="3145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6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78%</a:t>
            </a:r>
            <a:endParaRPr lang="en-US" sz="1600" dirty="0"/>
          </a:p>
        </p:txBody>
      </p:sp>
      <p:pic>
        <p:nvPicPr>
          <p:cNvPr id="86" name="Image 9" descr="preencoded.png">    </p:cNvPr>
          <p:cNvPicPr>
            <a:picLocks noChangeAspect="1"/>
          </p:cNvPicPr>
          <p:nvPr/>
        </p:nvPicPr>
        <p:blipFill>
          <a:blip r:embed="rId10"/>
          <a:srcRect l="0" r="0" t="-16489" b="-16489"/>
          <a:stretch/>
        </p:blipFill>
        <p:spPr>
          <a:xfrm>
            <a:off x="10609783" y="1148486"/>
            <a:ext cx="85954" cy="114300"/>
          </a:xfrm>
          <a:prstGeom prst="rect">
            <a:avLst/>
          </a:prstGeom>
        </p:spPr>
      </p:pic>
      <p:sp>
        <p:nvSpPr>
          <p:cNvPr id="87" name="Shape 75"/>
          <p:cNvSpPr/>
          <p:nvPr/>
        </p:nvSpPr>
        <p:spPr>
          <a:xfrm>
            <a:off x="0" y="0"/>
            <a:ext cx="12191695" cy="571500"/>
          </a:xfrm>
          <a:prstGeom prst="rect">
            <a:avLst/>
          </a:prstGeom>
          <a:solidFill>
            <a:srgbClr val="FFFFFF"/>
          </a:solidFill>
          <a:ln/>
        </p:spPr>
      </p:sp>
      <p:sp>
        <p:nvSpPr>
          <p:cNvPr id="88" name="Shape 76"/>
          <p:cNvSpPr/>
          <p:nvPr/>
        </p:nvSpPr>
        <p:spPr>
          <a:xfrm>
            <a:off x="0" y="562356"/>
            <a:ext cx="12191695" cy="9144"/>
          </a:xfrm>
          <a:prstGeom prst="rect">
            <a:avLst/>
          </a:prstGeom>
          <a:solidFill>
            <a:srgbClr val="E5E7EB"/>
          </a:solidFill>
          <a:ln w="12700">
            <a:solidFill>
              <a:srgbClr val="E5E7EB">
                <a:alpha val="0"/>
              </a:srgbClr>
            </a:solidFill>
            <a:prstDash val="solid"/>
          </a:ln>
        </p:spPr>
      </p:sp>
      <p:sp>
        <p:nvSpPr>
          <p:cNvPr id="89" name="Shape 77"/>
          <p:cNvSpPr/>
          <p:nvPr/>
        </p:nvSpPr>
        <p:spPr>
          <a:xfrm>
            <a:off x="381305" y="147218"/>
            <a:ext cx="267005" cy="267005"/>
          </a:xfrm>
          <a:prstGeom prst="roundRect">
            <a:avLst>
              <a:gd name="adj" fmla="val 97847"/>
            </a:avLst>
          </a:prstGeom>
          <a:solidFill>
            <a:srgbClr val="8C5A3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90" name="Image 10" descr="preencoded.png">    </p:cNvPr>
          <p:cNvPicPr>
            <a:picLocks noChangeAspect="1"/>
          </p:cNvPicPr>
          <p:nvPr/>
        </p:nvPicPr>
        <p:blipFill>
          <a:blip r:embed="rId11"/>
          <a:srcRect l="0" r="0" t="-16489" b="-16489"/>
          <a:stretch/>
        </p:blipFill>
        <p:spPr>
          <a:xfrm>
            <a:off x="471830" y="224028"/>
            <a:ext cx="85954" cy="114300"/>
          </a:xfrm>
          <a:prstGeom prst="rect">
            <a:avLst/>
          </a:prstGeom>
        </p:spPr>
      </p:pic>
      <p:sp>
        <p:nvSpPr>
          <p:cNvPr id="91" name="Text 78"/>
          <p:cNvSpPr txBox="1"/>
          <p:nvPr/>
        </p:nvSpPr>
        <p:spPr>
          <a:xfrm>
            <a:off x="761695" y="188366"/>
            <a:ext cx="2067458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THRESHLD STRATEGIC PLANNING</a:t>
            </a:r>
            <a:endParaRPr lang="en-US" sz="900" dirty="0"/>
          </a:p>
        </p:txBody>
      </p:sp>
      <p:sp>
        <p:nvSpPr>
          <p:cNvPr id="92" name="Text 79"/>
          <p:cNvSpPr txBox="1"/>
          <p:nvPr/>
        </p:nvSpPr>
        <p:spPr>
          <a:xfrm>
            <a:off x="10201961" y="202082"/>
            <a:ext cx="505663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May 2026</a:t>
            </a:r>
            <a:endParaRPr lang="en-US" sz="800" dirty="0"/>
          </a:p>
        </p:txBody>
      </p:sp>
      <p:sp>
        <p:nvSpPr>
          <p:cNvPr id="93" name="Text 80"/>
          <p:cNvSpPr txBox="1"/>
          <p:nvPr/>
        </p:nvSpPr>
        <p:spPr>
          <a:xfrm>
            <a:off x="10853014" y="202082"/>
            <a:ext cx="63094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|</a:t>
            </a:r>
            <a:endParaRPr lang="en-US" sz="800" dirty="0"/>
          </a:p>
        </p:txBody>
      </p:sp>
      <p:sp>
        <p:nvSpPr>
          <p:cNvPr id="94" name="Text 81"/>
          <p:cNvSpPr txBox="1"/>
          <p:nvPr/>
        </p:nvSpPr>
        <p:spPr>
          <a:xfrm>
            <a:off x="11040466" y="202082"/>
            <a:ext cx="771754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CONFIDENTIAL</a:t>
            </a:r>
            <a:endParaRPr lang="en-US" sz="800" dirty="0"/>
          </a:p>
        </p:txBody>
      </p:sp>
      <p:sp>
        <p:nvSpPr>
          <p:cNvPr id="95" name="Shape 82"/>
          <p:cNvSpPr/>
          <p:nvPr/>
        </p:nvSpPr>
        <p:spPr>
          <a:xfrm>
            <a:off x="0" y="6381598"/>
            <a:ext cx="12191695" cy="476402"/>
          </a:xfrm>
          <a:prstGeom prst="rect">
            <a:avLst/>
          </a:prstGeom>
          <a:solidFill>
            <a:srgbClr val="FFFFFF"/>
          </a:solidFill>
          <a:ln/>
        </p:spPr>
      </p:sp>
      <p:sp>
        <p:nvSpPr>
          <p:cNvPr id="96" name="Shape 83"/>
          <p:cNvSpPr/>
          <p:nvPr/>
        </p:nvSpPr>
        <p:spPr>
          <a:xfrm>
            <a:off x="0" y="6381598"/>
            <a:ext cx="12191695" cy="9144"/>
          </a:xfrm>
          <a:prstGeom prst="rect">
            <a:avLst/>
          </a:prstGeom>
          <a:solidFill>
            <a:srgbClr val="E5E7EB"/>
          </a:solidFill>
          <a:ln w="12700">
            <a:solidFill>
              <a:srgbClr val="E5E7EB">
                <a:alpha val="0"/>
              </a:srgbClr>
            </a:solidFill>
            <a:prstDash val="solid"/>
          </a:ln>
        </p:spPr>
      </p:sp>
      <p:sp>
        <p:nvSpPr>
          <p:cNvPr id="97" name="Text 84"/>
          <p:cNvSpPr txBox="1"/>
          <p:nvPr/>
        </p:nvSpPr>
        <p:spPr>
          <a:xfrm>
            <a:off x="381305" y="6546190"/>
            <a:ext cx="1723644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Strategic Planning Document</a:t>
            </a:r>
            <a:endParaRPr lang="en-US" sz="800" dirty="0"/>
          </a:p>
        </p:txBody>
      </p:sp>
      <p:sp>
        <p:nvSpPr>
          <p:cNvPr id="98" name="Text 85"/>
          <p:cNvSpPr txBox="1"/>
          <p:nvPr/>
        </p:nvSpPr>
        <p:spPr>
          <a:xfrm>
            <a:off x="1971446" y="6546190"/>
            <a:ext cx="63094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|</a:t>
            </a:r>
            <a:endParaRPr lang="en-US" sz="800" dirty="0"/>
          </a:p>
        </p:txBody>
      </p:sp>
      <p:sp>
        <p:nvSpPr>
          <p:cNvPr id="99" name="Text 86"/>
          <p:cNvSpPr txBox="1"/>
          <p:nvPr/>
        </p:nvSpPr>
        <p:spPr>
          <a:xfrm>
            <a:off x="2158898" y="6546190"/>
            <a:ext cx="920801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Page 19 of 24</a:t>
            </a:r>
            <a:endParaRPr lang="en-US" sz="800" dirty="0"/>
          </a:p>
        </p:txBody>
      </p:sp>
      <p:sp>
        <p:nvSpPr>
          <p:cNvPr id="100" name="Text 87"/>
          <p:cNvSpPr txBox="1"/>
          <p:nvPr/>
        </p:nvSpPr>
        <p:spPr>
          <a:xfrm>
            <a:off x="10296144" y="6577279"/>
            <a:ext cx="1814170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Prepared by Threshld Strategy</a:t>
            </a:r>
            <a:endParaRPr lang="en-US" sz="8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6F7F4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-1" b="-1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4" name="Text 1"/>
          <p:cNvSpPr txBox="1"/>
          <p:nvPr/>
        </p:nvSpPr>
        <p:spPr>
          <a:xfrm>
            <a:off x="571500" y="1143000"/>
            <a:ext cx="5823814" cy="6007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3100" b="1" dirty="0">
                <a:solidFill>
                  <a:srgbClr val="1F2937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Why This Study Matters</a:t>
            </a:r>
            <a:endParaRPr lang="en-US" sz="3100" dirty="0"/>
          </a:p>
        </p:txBody>
      </p:sp>
      <p:sp>
        <p:nvSpPr>
          <p:cNvPr id="5" name="Text 2"/>
          <p:cNvSpPr txBox="1"/>
          <p:nvPr/>
        </p:nvSpPr>
        <p:spPr>
          <a:xfrm>
            <a:off x="9986162" y="1300277"/>
            <a:ext cx="1638605" cy="2862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spc="38" kern="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Strategic Analysis</a:t>
            </a:r>
            <a:endParaRPr lang="en-US" sz="900" dirty="0"/>
          </a:p>
        </p:txBody>
      </p:sp>
      <p:sp>
        <p:nvSpPr>
          <p:cNvPr id="6" name="Text 3"/>
          <p:cNvSpPr txBox="1"/>
          <p:nvPr/>
        </p:nvSpPr>
        <p:spPr>
          <a:xfrm>
            <a:off x="571500" y="1857146"/>
            <a:ext cx="9525305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This analysis evaluates the strategic opportunity for Premium Sandwich Shop to establish a presence in Bell Tower's pedway, assessing market dynamics, competitive positioning, and financial viability.</a:t>
            </a:r>
            <a:endParaRPr lang="en-US" sz="1200" dirty="0"/>
          </a:p>
        </p:txBody>
      </p:sp>
      <p:sp>
        <p:nvSpPr>
          <p:cNvPr id="7" name="Shape 4"/>
          <p:cNvSpPr/>
          <p:nvPr/>
        </p:nvSpPr>
        <p:spPr>
          <a:xfrm>
            <a:off x="571500" y="2619756"/>
            <a:ext cx="3534156" cy="2000707"/>
          </a:xfrm>
          <a:prstGeom prst="roundRect">
            <a:avLst>
              <a:gd name="adj" fmla="val 5223"/>
            </a:avLst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8" name="Shape 5"/>
          <p:cNvSpPr/>
          <p:nvPr/>
        </p:nvSpPr>
        <p:spPr>
          <a:xfrm>
            <a:off x="809244" y="2857500"/>
            <a:ext cx="304495" cy="304495"/>
          </a:xfrm>
          <a:prstGeom prst="roundRect">
            <a:avLst>
              <a:gd name="adj" fmla="val 112613"/>
            </a:avLst>
          </a:prstGeom>
          <a:solidFill>
            <a:srgbClr val="FEF3E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9" name="Image 1" descr="preencoded.png">    </p:cNvPr>
          <p:cNvPicPr>
            <a:picLocks noChangeAspect="1"/>
          </p:cNvPicPr>
          <p:nvPr/>
        </p:nvPicPr>
        <p:blipFill>
          <a:blip r:embed="rId2"/>
          <a:srcRect l="-2512" r="-2512" t="0" b="0"/>
          <a:stretch/>
        </p:blipFill>
        <p:spPr>
          <a:xfrm>
            <a:off x="909828" y="2943454"/>
            <a:ext cx="105156" cy="133502"/>
          </a:xfrm>
          <a:prstGeom prst="rect">
            <a:avLst/>
          </a:prstGeom>
        </p:spPr>
      </p:pic>
      <p:sp>
        <p:nvSpPr>
          <p:cNvPr id="10" name="Text 6"/>
          <p:cNvSpPr txBox="1"/>
          <p:nvPr/>
        </p:nvSpPr>
        <p:spPr>
          <a:xfrm>
            <a:off x="1228954" y="2857500"/>
            <a:ext cx="2324405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1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Downtown Edmonton Momentum</a:t>
            </a:r>
            <a:endParaRPr lang="en-US" sz="1100" dirty="0"/>
          </a:p>
        </p:txBody>
      </p:sp>
      <p:sp>
        <p:nvSpPr>
          <p:cNvPr id="11" name="Text 7"/>
          <p:cNvSpPr txBox="1"/>
          <p:nvPr/>
        </p:nvSpPr>
        <p:spPr>
          <a:xfrm>
            <a:off x="1228954" y="3109874"/>
            <a:ext cx="2544775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Positive absorption + RTO mandate</a:t>
            </a:r>
            <a:endParaRPr lang="en-US" sz="900" dirty="0"/>
          </a:p>
        </p:txBody>
      </p:sp>
      <p:sp>
        <p:nvSpPr>
          <p:cNvPr id="12" name="Shape 8"/>
          <p:cNvSpPr/>
          <p:nvPr/>
        </p:nvSpPr>
        <p:spPr>
          <a:xfrm>
            <a:off x="809244" y="3781044"/>
            <a:ext cx="3057754" cy="599846"/>
          </a:xfrm>
          <a:prstGeom prst="roundRect">
            <a:avLst>
              <a:gd name="adj" fmla="val 19357"/>
            </a:avLst>
          </a:prstGeom>
          <a:solidFill>
            <a:srgbClr val="8C5A32">
              <a:alpha val="5000"/>
            </a:srgbClr>
          </a:solidFill>
          <a:ln/>
        </p:spPr>
      </p:sp>
      <p:sp>
        <p:nvSpPr>
          <p:cNvPr id="13" name="Shape 9"/>
          <p:cNvSpPr/>
          <p:nvPr/>
        </p:nvSpPr>
        <p:spPr>
          <a:xfrm>
            <a:off x="809244" y="3781044"/>
            <a:ext cx="28346" cy="599846"/>
          </a:xfrm>
          <a:prstGeom prst="roundRect">
            <a:avLst>
              <a:gd name="adj" fmla="val 409632"/>
            </a:avLst>
          </a:prstGeom>
          <a:solidFill>
            <a:srgbClr val="8C5A32"/>
          </a:solidFill>
          <a:ln w="12700">
            <a:solidFill>
              <a:srgbClr val="8C5A32">
                <a:alpha val="0"/>
              </a:srgbClr>
            </a:solidFill>
            <a:prstDash val="solid"/>
          </a:ln>
        </p:spPr>
      </p:sp>
      <p:sp>
        <p:nvSpPr>
          <p:cNvPr id="14" name="Text 10"/>
          <p:cNvSpPr txBox="1"/>
          <p:nvPr/>
        </p:nvSpPr>
        <p:spPr>
          <a:xfrm>
            <a:off x="990295" y="3895344"/>
            <a:ext cx="2724912" cy="3721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Key Insight:</a:t>
            </a:r>
            <a:pPr algn="l" indent="0" marL="0">
              <a:buNone/>
            </a:pPr>
            <a:r>
              <a:rPr lang="en-US" sz="900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23,278 sf positive absorption in Q1 2026, with downtown as sole driver. </a:t>
            </a:r>
            <a:endParaRPr lang="en-US" sz="900" dirty="0"/>
          </a:p>
        </p:txBody>
      </p:sp>
      <p:sp>
        <p:nvSpPr>
          <p:cNvPr id="15" name="Shape 11"/>
          <p:cNvSpPr/>
          <p:nvPr/>
        </p:nvSpPr>
        <p:spPr>
          <a:xfrm>
            <a:off x="4330598" y="2619756"/>
            <a:ext cx="3534156" cy="2000707"/>
          </a:xfrm>
          <a:prstGeom prst="roundRect">
            <a:avLst>
              <a:gd name="adj" fmla="val 5223"/>
            </a:avLst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16" name="Shape 12"/>
          <p:cNvSpPr/>
          <p:nvPr/>
        </p:nvSpPr>
        <p:spPr>
          <a:xfrm>
            <a:off x="4568342" y="2857500"/>
            <a:ext cx="304495" cy="304495"/>
          </a:xfrm>
          <a:prstGeom prst="roundRect">
            <a:avLst>
              <a:gd name="adj" fmla="val 112613"/>
            </a:avLst>
          </a:prstGeom>
          <a:solidFill>
            <a:srgbClr val="FEF3E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17" name="Image 2" descr="preencoded.png">    </p:cNvPr>
          <p:cNvPicPr>
            <a:picLocks noChangeAspect="1"/>
          </p:cNvPicPr>
          <p:nvPr/>
        </p:nvPicPr>
        <p:blipFill>
          <a:blip r:embed="rId3"/>
          <a:srcRect l="-2512" r="-2512" t="0" b="0"/>
          <a:stretch/>
        </p:blipFill>
        <p:spPr>
          <a:xfrm>
            <a:off x="4668926" y="2943454"/>
            <a:ext cx="105156" cy="133502"/>
          </a:xfrm>
          <a:prstGeom prst="rect">
            <a:avLst/>
          </a:prstGeom>
        </p:spPr>
      </p:pic>
      <p:sp>
        <p:nvSpPr>
          <p:cNvPr id="18" name="Text 13"/>
          <p:cNvSpPr txBox="1"/>
          <p:nvPr/>
        </p:nvSpPr>
        <p:spPr>
          <a:xfrm>
            <a:off x="4988052" y="2857500"/>
            <a:ext cx="2124151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1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Bell Tower Positioning</a:t>
            </a:r>
            <a:endParaRPr lang="en-US" sz="1100" dirty="0"/>
          </a:p>
        </p:txBody>
      </p:sp>
      <p:sp>
        <p:nvSpPr>
          <p:cNvPr id="19" name="Text 14"/>
          <p:cNvSpPr txBox="1"/>
          <p:nvPr/>
        </p:nvSpPr>
        <p:spPr>
          <a:xfrm>
            <a:off x="4988052" y="3109874"/>
            <a:ext cx="2528316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AA-class office with pedway access</a:t>
            </a:r>
            <a:endParaRPr lang="en-US" sz="900" dirty="0"/>
          </a:p>
        </p:txBody>
      </p:sp>
      <p:sp>
        <p:nvSpPr>
          <p:cNvPr id="20" name="Shape 15"/>
          <p:cNvSpPr/>
          <p:nvPr/>
        </p:nvSpPr>
        <p:spPr>
          <a:xfrm>
            <a:off x="4568342" y="3781044"/>
            <a:ext cx="3057754" cy="599846"/>
          </a:xfrm>
          <a:prstGeom prst="roundRect">
            <a:avLst>
              <a:gd name="adj" fmla="val 19357"/>
            </a:avLst>
          </a:prstGeom>
          <a:solidFill>
            <a:srgbClr val="8C5A32">
              <a:alpha val="5000"/>
            </a:srgbClr>
          </a:solidFill>
          <a:ln/>
        </p:spPr>
      </p:sp>
      <p:sp>
        <p:nvSpPr>
          <p:cNvPr id="21" name="Shape 16"/>
          <p:cNvSpPr/>
          <p:nvPr/>
        </p:nvSpPr>
        <p:spPr>
          <a:xfrm>
            <a:off x="4568342" y="3781044"/>
            <a:ext cx="28346" cy="599846"/>
          </a:xfrm>
          <a:prstGeom prst="roundRect">
            <a:avLst>
              <a:gd name="adj" fmla="val 409632"/>
            </a:avLst>
          </a:prstGeom>
          <a:solidFill>
            <a:srgbClr val="8C5A32"/>
          </a:solidFill>
          <a:ln w="12700">
            <a:solidFill>
              <a:srgbClr val="8C5A32">
                <a:alpha val="0"/>
              </a:srgbClr>
            </a:solidFill>
            <a:prstDash val="solid"/>
          </a:ln>
        </p:spPr>
      </p:sp>
      <p:sp>
        <p:nvSpPr>
          <p:cNvPr id="22" name="Text 17"/>
          <p:cNvSpPr txBox="1"/>
          <p:nvPr/>
        </p:nvSpPr>
        <p:spPr>
          <a:xfrm>
            <a:off x="4749394" y="3895344"/>
            <a:ext cx="2724912" cy="3721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Strategic Advantage:</a:t>
            </a:r>
            <a:pPr algn="l" indent="0" marL="0">
              <a:buNone/>
            </a:pPr>
            <a:r>
              <a:rPr lang="en-US" sz="900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Direct access to MNP Tower, City Centre Mall. </a:t>
            </a:r>
            <a:endParaRPr lang="en-US" sz="900" dirty="0"/>
          </a:p>
        </p:txBody>
      </p:sp>
      <p:sp>
        <p:nvSpPr>
          <p:cNvPr id="23" name="Shape 18"/>
          <p:cNvSpPr/>
          <p:nvPr/>
        </p:nvSpPr>
        <p:spPr>
          <a:xfrm>
            <a:off x="8089697" y="2619756"/>
            <a:ext cx="3534156" cy="2000707"/>
          </a:xfrm>
          <a:prstGeom prst="roundRect">
            <a:avLst>
              <a:gd name="adj" fmla="val 5223"/>
            </a:avLst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24" name="Shape 19"/>
          <p:cNvSpPr/>
          <p:nvPr/>
        </p:nvSpPr>
        <p:spPr>
          <a:xfrm>
            <a:off x="8328355" y="2857500"/>
            <a:ext cx="304495" cy="304495"/>
          </a:xfrm>
          <a:prstGeom prst="roundRect">
            <a:avLst>
              <a:gd name="adj" fmla="val 112613"/>
            </a:avLst>
          </a:prstGeom>
          <a:solidFill>
            <a:srgbClr val="FEF3E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25" name="Image 3" descr="preencoded.png">    </p:cNvPr>
          <p:cNvPicPr>
            <a:picLocks noChangeAspect="1"/>
          </p:cNvPicPr>
          <p:nvPr/>
        </p:nvPicPr>
        <p:blipFill>
          <a:blip r:embed="rId4"/>
          <a:srcRect l="0" r="0" t="-5544" b="-5544"/>
          <a:stretch/>
        </p:blipFill>
        <p:spPr>
          <a:xfrm>
            <a:off x="8428025" y="2943454"/>
            <a:ext cx="105156" cy="133502"/>
          </a:xfrm>
          <a:prstGeom prst="rect">
            <a:avLst/>
          </a:prstGeom>
        </p:spPr>
      </p:pic>
      <p:sp>
        <p:nvSpPr>
          <p:cNvPr id="26" name="Text 20"/>
          <p:cNvSpPr txBox="1"/>
          <p:nvPr/>
        </p:nvSpPr>
        <p:spPr>
          <a:xfrm>
            <a:off x="8747150" y="2857500"/>
            <a:ext cx="1800454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1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QSR Dynamics 2026</a:t>
            </a:r>
            <a:endParaRPr lang="en-US" sz="1100" dirty="0"/>
          </a:p>
        </p:txBody>
      </p:sp>
      <p:sp>
        <p:nvSpPr>
          <p:cNvPr id="27" name="Text 21"/>
          <p:cNvSpPr txBox="1"/>
          <p:nvPr/>
        </p:nvSpPr>
        <p:spPr>
          <a:xfrm>
            <a:off x="8747150" y="3109874"/>
            <a:ext cx="2142439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Value-first, speed, off-premise</a:t>
            </a:r>
            <a:endParaRPr lang="en-US" sz="900" dirty="0"/>
          </a:p>
        </p:txBody>
      </p:sp>
      <p:sp>
        <p:nvSpPr>
          <p:cNvPr id="28" name="Shape 22"/>
          <p:cNvSpPr/>
          <p:nvPr/>
        </p:nvSpPr>
        <p:spPr>
          <a:xfrm>
            <a:off x="8328355" y="3781044"/>
            <a:ext cx="3057754" cy="599846"/>
          </a:xfrm>
          <a:prstGeom prst="roundRect">
            <a:avLst>
              <a:gd name="adj" fmla="val 19357"/>
            </a:avLst>
          </a:prstGeom>
          <a:solidFill>
            <a:srgbClr val="8C5A32">
              <a:alpha val="5000"/>
            </a:srgbClr>
          </a:solidFill>
          <a:ln/>
        </p:spPr>
      </p:sp>
      <p:sp>
        <p:nvSpPr>
          <p:cNvPr id="29" name="Shape 23"/>
          <p:cNvSpPr/>
          <p:nvPr/>
        </p:nvSpPr>
        <p:spPr>
          <a:xfrm>
            <a:off x="8328355" y="3781044"/>
            <a:ext cx="28346" cy="599846"/>
          </a:xfrm>
          <a:prstGeom prst="roundRect">
            <a:avLst>
              <a:gd name="adj" fmla="val 409632"/>
            </a:avLst>
          </a:prstGeom>
          <a:solidFill>
            <a:srgbClr val="8C5A32"/>
          </a:solidFill>
          <a:ln w="12700">
            <a:solidFill>
              <a:srgbClr val="8C5A32">
                <a:alpha val="0"/>
              </a:srgbClr>
            </a:solidFill>
            <a:prstDash val="solid"/>
          </a:ln>
        </p:spPr>
      </p:sp>
      <p:sp>
        <p:nvSpPr>
          <p:cNvPr id="30" name="Text 24"/>
          <p:cNvSpPr txBox="1"/>
          <p:nvPr/>
        </p:nvSpPr>
        <p:spPr>
          <a:xfrm>
            <a:off x="8509406" y="3895344"/>
            <a:ext cx="2724912" cy="3721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Market Trend:</a:t>
            </a:r>
            <a:pPr algn="l" indent="0" marL="0">
              <a:buNone/>
            </a:pPr>
            <a:r>
              <a:rPr lang="en-US" sz="900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75% of Canadians dining out less due to cost. </a:t>
            </a:r>
            <a:endParaRPr lang="en-US" sz="900" dirty="0"/>
          </a:p>
        </p:txBody>
      </p:sp>
      <p:sp>
        <p:nvSpPr>
          <p:cNvPr id="31" name="Shape 25"/>
          <p:cNvSpPr/>
          <p:nvPr/>
        </p:nvSpPr>
        <p:spPr>
          <a:xfrm>
            <a:off x="571500" y="4848149"/>
            <a:ext cx="7220102" cy="1047902"/>
          </a:xfrm>
          <a:prstGeom prst="roundRect">
            <a:avLst>
              <a:gd name="adj" fmla="val 19039"/>
            </a:avLst>
          </a:prstGeom>
          <a:solidFill>
            <a:srgbClr val="FEF3E2"/>
          </a:solidFill>
          <a:ln w="12700">
            <a:solidFill>
              <a:srgbClr val="FCD34D"/>
            </a:solidFill>
            <a:prstDash val="solid"/>
          </a:ln>
        </p:spPr>
      </p:sp>
      <p:sp>
        <p:nvSpPr>
          <p:cNvPr id="32" name="Shape 26"/>
          <p:cNvSpPr/>
          <p:nvPr/>
        </p:nvSpPr>
        <p:spPr>
          <a:xfrm>
            <a:off x="886054" y="5143500"/>
            <a:ext cx="381305" cy="457200"/>
          </a:xfrm>
          <a:prstGeom prst="roundRect">
            <a:avLst>
              <a:gd name="adj" fmla="val 95923"/>
            </a:avLst>
          </a:prstGeom>
          <a:solidFill>
            <a:srgbClr val="FCD34D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33" name="Image 4" descr="preencoded.png">    </p:cNvPr>
          <p:cNvPicPr>
            <a:picLocks noChangeAspect="1"/>
          </p:cNvPicPr>
          <p:nvPr/>
        </p:nvPicPr>
        <p:blipFill>
          <a:blip r:embed="rId5"/>
          <a:srcRect l="0" r="0" t="-14689" b="-14689"/>
          <a:stretch/>
        </p:blipFill>
        <p:spPr>
          <a:xfrm>
            <a:off x="992124" y="5266944"/>
            <a:ext cx="161849" cy="209398"/>
          </a:xfrm>
          <a:prstGeom prst="rect">
            <a:avLst/>
          </a:prstGeom>
        </p:spPr>
      </p:pic>
      <p:sp>
        <p:nvSpPr>
          <p:cNvPr id="34" name="Text 27"/>
          <p:cNvSpPr txBox="1"/>
          <p:nvPr/>
        </p:nvSpPr>
        <p:spPr>
          <a:xfrm>
            <a:off x="1452067" y="5033772"/>
            <a:ext cx="3952951" cy="2578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300" b="1" dirty="0">
                <a:solidFill>
                  <a:srgbClr val="92400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Study Outcome</a:t>
            </a:r>
            <a:endParaRPr lang="en-US" sz="1300" dirty="0"/>
          </a:p>
        </p:txBody>
      </p:sp>
      <p:sp>
        <p:nvSpPr>
          <p:cNvPr id="35" name="Text 28"/>
          <p:cNvSpPr txBox="1"/>
          <p:nvPr/>
        </p:nvSpPr>
        <p:spPr>
          <a:xfrm>
            <a:off x="1452067" y="5309921"/>
            <a:ext cx="3952951" cy="4005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Clear go/no-go with terms, build spec, and path to rapid cash-flow positivity</a:t>
            </a:r>
            <a:endParaRPr lang="en-US" sz="1000" dirty="0"/>
          </a:p>
        </p:txBody>
      </p:sp>
      <p:sp>
        <p:nvSpPr>
          <p:cNvPr id="36" name="Text 29"/>
          <p:cNvSpPr txBox="1"/>
          <p:nvPr/>
        </p:nvSpPr>
        <p:spPr>
          <a:xfrm>
            <a:off x="5400446" y="5062118"/>
            <a:ext cx="1010412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Target</a:t>
            </a:r>
            <a:endParaRPr lang="en-US" sz="900" dirty="0"/>
          </a:p>
        </p:txBody>
      </p:sp>
      <p:sp>
        <p:nvSpPr>
          <p:cNvPr id="37" name="Text 30"/>
          <p:cNvSpPr txBox="1"/>
          <p:nvPr/>
        </p:nvSpPr>
        <p:spPr>
          <a:xfrm>
            <a:off x="5400446" y="5253228"/>
            <a:ext cx="1010412" cy="4288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1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CF+ by Month 7-9</a:t>
            </a:r>
            <a:endParaRPr lang="en-US" sz="1100" dirty="0"/>
          </a:p>
        </p:txBody>
      </p:sp>
      <p:sp>
        <p:nvSpPr>
          <p:cNvPr id="38" name="Text 31"/>
          <p:cNvSpPr txBox="1"/>
          <p:nvPr/>
        </p:nvSpPr>
        <p:spPr>
          <a:xfrm>
            <a:off x="6714439" y="5062118"/>
            <a:ext cx="762610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Payback</a:t>
            </a:r>
            <a:endParaRPr lang="en-US" sz="900" dirty="0"/>
          </a:p>
        </p:txBody>
      </p:sp>
      <p:sp>
        <p:nvSpPr>
          <p:cNvPr id="39" name="Text 32"/>
          <p:cNvSpPr txBox="1"/>
          <p:nvPr/>
        </p:nvSpPr>
        <p:spPr>
          <a:xfrm>
            <a:off x="6714439" y="5253228"/>
            <a:ext cx="762610" cy="4288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1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2.5-3.5 years</a:t>
            </a:r>
            <a:endParaRPr lang="en-US" sz="1100" dirty="0"/>
          </a:p>
        </p:txBody>
      </p:sp>
      <p:sp>
        <p:nvSpPr>
          <p:cNvPr id="40" name="Shape 33"/>
          <p:cNvSpPr/>
          <p:nvPr/>
        </p:nvSpPr>
        <p:spPr>
          <a:xfrm>
            <a:off x="8013802" y="4848149"/>
            <a:ext cx="3610051" cy="1047902"/>
          </a:xfrm>
          <a:prstGeom prst="roundRect">
            <a:avLst>
              <a:gd name="adj" fmla="val 19039"/>
            </a:avLst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41" name="Text 34"/>
          <p:cNvSpPr txBox="1"/>
          <p:nvPr/>
        </p:nvSpPr>
        <p:spPr>
          <a:xfrm>
            <a:off x="8251546" y="5107838"/>
            <a:ext cx="1499616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Daily Transactions</a:t>
            </a:r>
            <a:endParaRPr lang="en-US" sz="900" dirty="0"/>
          </a:p>
        </p:txBody>
      </p:sp>
      <p:sp>
        <p:nvSpPr>
          <p:cNvPr id="42" name="Text 35"/>
          <p:cNvSpPr txBox="1"/>
          <p:nvPr/>
        </p:nvSpPr>
        <p:spPr>
          <a:xfrm>
            <a:off x="10714939" y="5086807"/>
            <a:ext cx="676656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200-260</a:t>
            </a:r>
            <a:endParaRPr lang="en-US" sz="1200" dirty="0"/>
          </a:p>
        </p:txBody>
      </p:sp>
      <p:sp>
        <p:nvSpPr>
          <p:cNvPr id="43" name="Text 36"/>
          <p:cNvSpPr txBox="1"/>
          <p:nvPr/>
        </p:nvSpPr>
        <p:spPr>
          <a:xfrm>
            <a:off x="8251546" y="5450738"/>
            <a:ext cx="843077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AOV Target</a:t>
            </a:r>
            <a:endParaRPr lang="en-US" sz="900" dirty="0"/>
          </a:p>
        </p:txBody>
      </p:sp>
      <p:sp>
        <p:nvSpPr>
          <p:cNvPr id="44" name="Text 37"/>
          <p:cNvSpPr txBox="1"/>
          <p:nvPr/>
        </p:nvSpPr>
        <p:spPr>
          <a:xfrm>
            <a:off x="10880446" y="5429707"/>
            <a:ext cx="587959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$12-14</a:t>
            </a:r>
            <a:endParaRPr lang="en-US" sz="1200" dirty="0"/>
          </a:p>
        </p:txBody>
      </p:sp>
      <p:sp>
        <p:nvSpPr>
          <p:cNvPr id="45" name="Shape 38"/>
          <p:cNvSpPr/>
          <p:nvPr/>
        </p:nvSpPr>
        <p:spPr>
          <a:xfrm>
            <a:off x="0" y="0"/>
            <a:ext cx="12191695" cy="761695"/>
          </a:xfrm>
          <a:prstGeom prst="rect">
            <a:avLst/>
          </a:prstGeom>
          <a:solidFill>
            <a:srgbClr val="FFFFFF"/>
          </a:solidFill>
          <a:ln/>
        </p:spPr>
      </p:sp>
      <p:sp>
        <p:nvSpPr>
          <p:cNvPr id="46" name="Shape 39"/>
          <p:cNvSpPr/>
          <p:nvPr/>
        </p:nvSpPr>
        <p:spPr>
          <a:xfrm>
            <a:off x="0" y="752551"/>
            <a:ext cx="12191695" cy="9144"/>
          </a:xfrm>
          <a:prstGeom prst="rect">
            <a:avLst/>
          </a:prstGeom>
          <a:solidFill>
            <a:srgbClr val="E5E7EB"/>
          </a:solidFill>
          <a:ln w="12700">
            <a:solidFill>
              <a:srgbClr val="E5E7EB">
                <a:alpha val="0"/>
              </a:srgbClr>
            </a:solidFill>
            <a:prstDash val="solid"/>
          </a:ln>
        </p:spPr>
      </p:sp>
      <p:sp>
        <p:nvSpPr>
          <p:cNvPr id="47" name="Shape 40"/>
          <p:cNvSpPr/>
          <p:nvPr/>
        </p:nvSpPr>
        <p:spPr>
          <a:xfrm>
            <a:off x="571500" y="224028"/>
            <a:ext cx="304495" cy="304495"/>
          </a:xfrm>
          <a:prstGeom prst="roundRect">
            <a:avLst>
              <a:gd name="adj" fmla="val 75075"/>
            </a:avLst>
          </a:prstGeom>
          <a:solidFill>
            <a:srgbClr val="8C5A3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48" name="Image 5" descr="preencoded.png">    </p:cNvPr>
          <p:cNvPicPr>
            <a:picLocks noChangeAspect="1"/>
          </p:cNvPicPr>
          <p:nvPr/>
        </p:nvPicPr>
        <p:blipFill>
          <a:blip r:embed="rId6"/>
          <a:srcRect l="0" r="0" t="-13478" b="-13478"/>
          <a:stretch/>
        </p:blipFill>
        <p:spPr>
          <a:xfrm>
            <a:off x="671170" y="309982"/>
            <a:ext cx="105156" cy="133502"/>
          </a:xfrm>
          <a:prstGeom prst="rect">
            <a:avLst/>
          </a:prstGeom>
        </p:spPr>
      </p:pic>
      <p:sp>
        <p:nvSpPr>
          <p:cNvPr id="49" name="Text 41"/>
          <p:cNvSpPr txBox="1"/>
          <p:nvPr/>
        </p:nvSpPr>
        <p:spPr>
          <a:xfrm>
            <a:off x="990295" y="276149"/>
            <a:ext cx="2220163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THRESHLD STRATEGIC PLANNING</a:t>
            </a:r>
            <a:endParaRPr lang="en-US" sz="1000" dirty="0"/>
          </a:p>
        </p:txBody>
      </p:sp>
      <p:sp>
        <p:nvSpPr>
          <p:cNvPr id="50" name="Text 42"/>
          <p:cNvSpPr txBox="1"/>
          <p:nvPr/>
        </p:nvSpPr>
        <p:spPr>
          <a:xfrm>
            <a:off x="9740189" y="290779"/>
            <a:ext cx="553212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May 2026</a:t>
            </a:r>
            <a:endParaRPr lang="en-US" sz="900" dirty="0"/>
          </a:p>
        </p:txBody>
      </p:sp>
      <p:sp>
        <p:nvSpPr>
          <p:cNvPr id="51" name="Text 43"/>
          <p:cNvSpPr txBox="1"/>
          <p:nvPr/>
        </p:nvSpPr>
        <p:spPr>
          <a:xfrm>
            <a:off x="10512857" y="290779"/>
            <a:ext cx="63094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|</a:t>
            </a:r>
            <a:endParaRPr lang="en-US" sz="900" dirty="0"/>
          </a:p>
        </p:txBody>
      </p:sp>
      <p:sp>
        <p:nvSpPr>
          <p:cNvPr id="52" name="Text 44"/>
          <p:cNvSpPr txBox="1"/>
          <p:nvPr/>
        </p:nvSpPr>
        <p:spPr>
          <a:xfrm>
            <a:off x="10779862" y="290779"/>
            <a:ext cx="848563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CONFIDENTIAL</a:t>
            </a:r>
            <a:endParaRPr lang="en-US" sz="900" dirty="0"/>
          </a:p>
        </p:txBody>
      </p:sp>
      <p:sp>
        <p:nvSpPr>
          <p:cNvPr id="53" name="Shape 45"/>
          <p:cNvSpPr/>
          <p:nvPr/>
        </p:nvSpPr>
        <p:spPr>
          <a:xfrm>
            <a:off x="0" y="6286500"/>
            <a:ext cx="12191695" cy="571500"/>
          </a:xfrm>
          <a:prstGeom prst="rect">
            <a:avLst/>
          </a:prstGeom>
          <a:solidFill>
            <a:srgbClr val="FFFFFF"/>
          </a:solidFill>
          <a:ln/>
        </p:spPr>
      </p:sp>
      <p:sp>
        <p:nvSpPr>
          <p:cNvPr id="54" name="Shape 46"/>
          <p:cNvSpPr/>
          <p:nvPr/>
        </p:nvSpPr>
        <p:spPr>
          <a:xfrm>
            <a:off x="0" y="6286500"/>
            <a:ext cx="12191695" cy="9144"/>
          </a:xfrm>
          <a:prstGeom prst="rect">
            <a:avLst/>
          </a:prstGeom>
          <a:solidFill>
            <a:srgbClr val="E5E7EB"/>
          </a:solidFill>
          <a:ln w="12700">
            <a:solidFill>
              <a:srgbClr val="E5E7EB">
                <a:alpha val="0"/>
              </a:srgbClr>
            </a:solidFill>
            <a:prstDash val="solid"/>
          </a:ln>
        </p:spPr>
      </p:sp>
      <p:sp>
        <p:nvSpPr>
          <p:cNvPr id="55" name="Text 47"/>
          <p:cNvSpPr txBox="1"/>
          <p:nvPr/>
        </p:nvSpPr>
        <p:spPr>
          <a:xfrm>
            <a:off x="571500" y="6491326"/>
            <a:ext cx="1870862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Strategic Planning Document</a:t>
            </a:r>
            <a:endParaRPr lang="en-US" sz="900" dirty="0"/>
          </a:p>
        </p:txBody>
      </p:sp>
      <p:sp>
        <p:nvSpPr>
          <p:cNvPr id="56" name="Text 48"/>
          <p:cNvSpPr txBox="1"/>
          <p:nvPr/>
        </p:nvSpPr>
        <p:spPr>
          <a:xfrm>
            <a:off x="2369210" y="6491326"/>
            <a:ext cx="63094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|</a:t>
            </a:r>
            <a:endParaRPr lang="en-US" sz="900" dirty="0"/>
          </a:p>
        </p:txBody>
      </p:sp>
      <p:sp>
        <p:nvSpPr>
          <p:cNvPr id="57" name="Text 49"/>
          <p:cNvSpPr txBox="1"/>
          <p:nvPr/>
        </p:nvSpPr>
        <p:spPr>
          <a:xfrm>
            <a:off x="2636215" y="6491326"/>
            <a:ext cx="928116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Page 2 of 24</a:t>
            </a:r>
            <a:endParaRPr lang="en-US" sz="900" dirty="0"/>
          </a:p>
        </p:txBody>
      </p:sp>
      <p:sp>
        <p:nvSpPr>
          <p:cNvPr id="58" name="Text 50"/>
          <p:cNvSpPr txBox="1"/>
          <p:nvPr/>
        </p:nvSpPr>
        <p:spPr>
          <a:xfrm>
            <a:off x="9967874" y="6519672"/>
            <a:ext cx="197236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Prepared by Threshld Strategy</a:t>
            </a:r>
            <a:endParaRPr lang="en-US" sz="9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6F7F4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-1" b="-1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4" name="Text 1"/>
          <p:cNvSpPr txBox="1"/>
          <p:nvPr/>
        </p:nvSpPr>
        <p:spPr>
          <a:xfrm>
            <a:off x="571500" y="1143000"/>
            <a:ext cx="6043270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3600" b="1" dirty="0">
                <a:solidFill>
                  <a:srgbClr val="1F2937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Leadership Decisions</a:t>
            </a:r>
            <a:endParaRPr lang="en-US" sz="3600" dirty="0"/>
          </a:p>
        </p:txBody>
      </p:sp>
      <p:sp>
        <p:nvSpPr>
          <p:cNvPr id="5" name="Text 2"/>
          <p:cNvSpPr txBox="1"/>
          <p:nvPr/>
        </p:nvSpPr>
        <p:spPr>
          <a:xfrm>
            <a:off x="8315554" y="1371600"/>
            <a:ext cx="156453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Go/No-Go Criteria</a:t>
            </a:r>
            <a:endParaRPr lang="en-US" sz="120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rcRect l="-196" r="-196" t="0" b="0"/>
          <a:stretch/>
        </p:blipFill>
        <p:spPr>
          <a:xfrm>
            <a:off x="9777679" y="1309421"/>
            <a:ext cx="1848002" cy="352044"/>
          </a:xfrm>
          <a:prstGeom prst="rect">
            <a:avLst/>
          </a:prstGeom>
        </p:spPr>
      </p:pic>
      <p:sp>
        <p:nvSpPr>
          <p:cNvPr id="7" name="Text 3"/>
          <p:cNvSpPr txBox="1"/>
          <p:nvPr/>
        </p:nvSpPr>
        <p:spPr>
          <a:xfrm>
            <a:off x="10125151" y="1309421"/>
            <a:ext cx="1500530" cy="3529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b="1" dirty="0">
                <a:solidFill>
                  <a:srgbClr val="92400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5 Key Decision Areas </a:t>
            </a:r>
            <a:endParaRPr lang="en-US" sz="1000" dirty="0"/>
          </a:p>
        </p:txBody>
      </p:sp>
      <p:sp>
        <p:nvSpPr>
          <p:cNvPr id="8" name="Text 4"/>
          <p:cNvSpPr txBox="1"/>
          <p:nvPr/>
        </p:nvSpPr>
        <p:spPr>
          <a:xfrm>
            <a:off x="571500" y="1904695"/>
            <a:ext cx="1104961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Critical decision points and go/no-go criteria for Premium Sandwich Shop Bell Tower pedway location.</a:t>
            </a:r>
            <a:endParaRPr lang="en-US" sz="1200" dirty="0"/>
          </a:p>
        </p:txBody>
      </p:sp>
      <p:sp>
        <p:nvSpPr>
          <p:cNvPr id="9" name="Shape 5"/>
          <p:cNvSpPr/>
          <p:nvPr/>
        </p:nvSpPr>
        <p:spPr>
          <a:xfrm>
            <a:off x="571500" y="2438705"/>
            <a:ext cx="3534156" cy="1904695"/>
          </a:xfrm>
          <a:prstGeom prst="roundRect">
            <a:avLst>
              <a:gd name="adj" fmla="val 3841"/>
            </a:avLst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10" name="Shape 6"/>
          <p:cNvSpPr/>
          <p:nvPr/>
        </p:nvSpPr>
        <p:spPr>
          <a:xfrm>
            <a:off x="771754" y="2664562"/>
            <a:ext cx="304495" cy="304495"/>
          </a:xfrm>
          <a:prstGeom prst="roundRect">
            <a:avLst>
              <a:gd name="adj" fmla="val 112613"/>
            </a:avLst>
          </a:prstGeom>
          <a:solidFill>
            <a:srgbClr val="FEF3E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11" name="Image 2" descr="preencoded.png">    </p:cNvPr>
          <p:cNvPicPr>
            <a:picLocks noChangeAspect="1"/>
          </p:cNvPicPr>
          <p:nvPr/>
        </p:nvPicPr>
        <p:blipFill>
          <a:blip r:embed="rId3"/>
          <a:srcRect l="-2512" r="-2512" t="0" b="0"/>
          <a:stretch/>
        </p:blipFill>
        <p:spPr>
          <a:xfrm>
            <a:off x="871423" y="2750515"/>
            <a:ext cx="105156" cy="133502"/>
          </a:xfrm>
          <a:prstGeom prst="rect">
            <a:avLst/>
          </a:prstGeom>
        </p:spPr>
      </p:pic>
      <p:sp>
        <p:nvSpPr>
          <p:cNvPr id="12" name="Text 7"/>
          <p:cNvSpPr txBox="1"/>
          <p:nvPr/>
        </p:nvSpPr>
        <p:spPr>
          <a:xfrm>
            <a:off x="1171346" y="2638044"/>
            <a:ext cx="1410919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Lease Economics</a:t>
            </a:r>
            <a:endParaRPr lang="en-US" sz="1000" dirty="0"/>
          </a:p>
        </p:txBody>
      </p:sp>
      <p:sp>
        <p:nvSpPr>
          <p:cNvPr id="13" name="Text 8"/>
          <p:cNvSpPr txBox="1"/>
          <p:nvPr/>
        </p:nvSpPr>
        <p:spPr>
          <a:xfrm>
            <a:off x="1171346" y="2838298"/>
            <a:ext cx="1133856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Rent &amp; terms</a:t>
            </a:r>
            <a:endParaRPr lang="en-US" sz="800" dirty="0"/>
          </a:p>
        </p:txBody>
      </p:sp>
      <p:sp>
        <p:nvSpPr>
          <p:cNvPr id="14" name="Shape 9"/>
          <p:cNvSpPr/>
          <p:nvPr/>
        </p:nvSpPr>
        <p:spPr>
          <a:xfrm>
            <a:off x="3317443" y="2707538"/>
            <a:ext cx="590702" cy="219456"/>
          </a:xfrm>
          <a:prstGeom prst="roundRect">
            <a:avLst>
              <a:gd name="adj" fmla="val 144928"/>
            </a:avLst>
          </a:prstGeom>
          <a:solidFill>
            <a:srgbClr val="FEF3E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15" name="Text 10"/>
          <p:cNvSpPr txBox="1"/>
          <p:nvPr/>
        </p:nvSpPr>
        <p:spPr>
          <a:xfrm>
            <a:off x="3317443" y="2707538"/>
            <a:ext cx="590702" cy="219456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76200" tIns="38100" rIns="76200" bIns="38100" rtlCol="0" anchor="ctr"/>
          <a:lstStyle/>
          <a:p>
            <a:pPr algn="l" indent="0" marL="0">
              <a:buNone/>
            </a:pPr>
            <a:r>
              <a:rPr lang="en-US" sz="800" b="1" dirty="0">
                <a:solidFill>
                  <a:srgbClr val="92400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Pending</a:t>
            </a:r>
            <a:endParaRPr lang="en-US" sz="800" dirty="0"/>
          </a:p>
        </p:txBody>
      </p:sp>
      <p:sp>
        <p:nvSpPr>
          <p:cNvPr id="16" name="Shape 11"/>
          <p:cNvSpPr/>
          <p:nvPr/>
        </p:nvSpPr>
        <p:spPr>
          <a:xfrm>
            <a:off x="771754" y="3167482"/>
            <a:ext cx="152705" cy="152705"/>
          </a:xfrm>
          <a:prstGeom prst="roundRect">
            <a:avLst>
              <a:gd name="adj" fmla="val 299401"/>
            </a:avLst>
          </a:prstGeom>
          <a:solidFill>
            <a:srgbClr val="10B981"/>
          </a:solidFill>
          <a:ln w="25400">
            <a:solidFill>
              <a:srgbClr val="10B981"/>
            </a:solidFill>
            <a:prstDash val="solid"/>
          </a:ln>
        </p:spPr>
      </p:sp>
      <p:sp>
        <p:nvSpPr>
          <p:cNvPr id="17" name="Text 12"/>
          <p:cNvSpPr txBox="1"/>
          <p:nvPr/>
        </p:nvSpPr>
        <p:spPr>
          <a:xfrm>
            <a:off x="1037844" y="3148279"/>
            <a:ext cx="2867558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Gross rent threshold</a:t>
            </a:r>
            <a:endParaRPr lang="en-US" sz="900" dirty="0"/>
          </a:p>
        </p:txBody>
      </p:sp>
      <p:sp>
        <p:nvSpPr>
          <p:cNvPr id="18" name="Text 13"/>
          <p:cNvSpPr txBox="1"/>
          <p:nvPr/>
        </p:nvSpPr>
        <p:spPr>
          <a:xfrm>
            <a:off x="1037844" y="3319272"/>
            <a:ext cx="2867558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≤ $55/psf target</a:t>
            </a:r>
            <a:endParaRPr lang="en-US" sz="800" dirty="0"/>
          </a:p>
        </p:txBody>
      </p:sp>
      <p:sp>
        <p:nvSpPr>
          <p:cNvPr id="19" name="Shape 14"/>
          <p:cNvSpPr/>
          <p:nvPr/>
        </p:nvSpPr>
        <p:spPr>
          <a:xfrm>
            <a:off x="771754" y="3666744"/>
            <a:ext cx="152705" cy="152705"/>
          </a:xfrm>
          <a:prstGeom prst="roundRect">
            <a:avLst>
              <a:gd name="adj" fmla="val 299401"/>
            </a:avLst>
          </a:prstGeom>
          <a:solidFill>
            <a:srgbClr val="10B981"/>
          </a:solidFill>
          <a:ln w="25400">
            <a:solidFill>
              <a:srgbClr val="10B981"/>
            </a:solidFill>
            <a:prstDash val="solid"/>
          </a:ln>
        </p:spPr>
      </p:sp>
      <p:sp>
        <p:nvSpPr>
          <p:cNvPr id="20" name="Text 15"/>
          <p:cNvSpPr txBox="1"/>
          <p:nvPr/>
        </p:nvSpPr>
        <p:spPr>
          <a:xfrm>
            <a:off x="1037844" y="3648456"/>
            <a:ext cx="2867558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TI minimum</a:t>
            </a:r>
            <a:endParaRPr lang="en-US" sz="900" dirty="0"/>
          </a:p>
        </p:txBody>
      </p:sp>
      <p:sp>
        <p:nvSpPr>
          <p:cNvPr id="21" name="Text 16"/>
          <p:cNvSpPr txBox="1"/>
          <p:nvPr/>
        </p:nvSpPr>
        <p:spPr>
          <a:xfrm>
            <a:off x="1037844" y="3819449"/>
            <a:ext cx="2867558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≥ $40/psf sought</a:t>
            </a:r>
            <a:endParaRPr lang="en-US" sz="800" dirty="0"/>
          </a:p>
        </p:txBody>
      </p:sp>
      <p:sp>
        <p:nvSpPr>
          <p:cNvPr id="22" name="Shape 17"/>
          <p:cNvSpPr/>
          <p:nvPr/>
        </p:nvSpPr>
        <p:spPr>
          <a:xfrm>
            <a:off x="771754" y="4166921"/>
            <a:ext cx="152705" cy="152705"/>
          </a:xfrm>
          <a:prstGeom prst="roundRect">
            <a:avLst>
              <a:gd name="adj" fmla="val 299401"/>
            </a:avLst>
          </a:prstGeom>
          <a:noFill/>
          <a:ln w="25400">
            <a:solidFill>
              <a:srgbClr val="D1D5DB"/>
            </a:solidFill>
            <a:prstDash val="solid"/>
          </a:ln>
        </p:spPr>
      </p:sp>
      <p:sp>
        <p:nvSpPr>
          <p:cNvPr id="23" name="Text 18"/>
          <p:cNvSpPr txBox="1"/>
          <p:nvPr/>
        </p:nvSpPr>
        <p:spPr>
          <a:xfrm>
            <a:off x="1037844" y="4147718"/>
            <a:ext cx="2867558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Signage rights</a:t>
            </a:r>
            <a:endParaRPr lang="en-US" sz="900" dirty="0"/>
          </a:p>
        </p:txBody>
      </p:sp>
      <p:sp>
        <p:nvSpPr>
          <p:cNvPr id="24" name="Text 19"/>
          <p:cNvSpPr txBox="1"/>
          <p:nvPr/>
        </p:nvSpPr>
        <p:spPr>
          <a:xfrm>
            <a:off x="1037844" y="4319626"/>
            <a:ext cx="2867558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Pedway wayfinding</a:t>
            </a:r>
            <a:endParaRPr lang="en-US" sz="800" dirty="0"/>
          </a:p>
        </p:txBody>
      </p:sp>
      <p:sp>
        <p:nvSpPr>
          <p:cNvPr id="25" name="Shape 20"/>
          <p:cNvSpPr/>
          <p:nvPr/>
        </p:nvSpPr>
        <p:spPr>
          <a:xfrm>
            <a:off x="4330598" y="2438705"/>
            <a:ext cx="3534156" cy="1904695"/>
          </a:xfrm>
          <a:prstGeom prst="roundRect">
            <a:avLst>
              <a:gd name="adj" fmla="val 3841"/>
            </a:avLst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4530852" y="2664562"/>
            <a:ext cx="304495" cy="304495"/>
          </a:xfrm>
          <a:prstGeom prst="roundRect">
            <a:avLst>
              <a:gd name="adj" fmla="val 112613"/>
            </a:avLst>
          </a:prstGeom>
          <a:solidFill>
            <a:srgbClr val="FEF3E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27" name="Image 3" descr="preencoded.png">    </p:cNvPr>
          <p:cNvPicPr>
            <a:picLocks noChangeAspect="1"/>
          </p:cNvPicPr>
          <p:nvPr/>
        </p:nvPicPr>
        <p:blipFill>
          <a:blip r:embed="rId4"/>
          <a:srcRect l="0" r="0" t="-5544" b="-5544"/>
          <a:stretch/>
        </p:blipFill>
        <p:spPr>
          <a:xfrm>
            <a:off x="4630522" y="2750515"/>
            <a:ext cx="105156" cy="133502"/>
          </a:xfrm>
          <a:prstGeom prst="rect">
            <a:avLst/>
          </a:prstGeom>
        </p:spPr>
      </p:pic>
      <p:sp>
        <p:nvSpPr>
          <p:cNvPr id="28" name="Text 22"/>
          <p:cNvSpPr txBox="1"/>
          <p:nvPr/>
        </p:nvSpPr>
        <p:spPr>
          <a:xfrm>
            <a:off x="4930445" y="2638044"/>
            <a:ext cx="1311250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Format &amp; Scope</a:t>
            </a:r>
            <a:endParaRPr lang="en-US" sz="1000" dirty="0"/>
          </a:p>
        </p:txBody>
      </p:sp>
      <p:sp>
        <p:nvSpPr>
          <p:cNvPr id="29" name="Text 23"/>
          <p:cNvSpPr txBox="1"/>
          <p:nvPr/>
        </p:nvSpPr>
        <p:spPr>
          <a:xfrm>
            <a:off x="4930445" y="2838298"/>
            <a:ext cx="1221638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Space &amp; equipment</a:t>
            </a:r>
            <a:endParaRPr lang="en-US" sz="800" dirty="0"/>
          </a:p>
        </p:txBody>
      </p:sp>
      <p:sp>
        <p:nvSpPr>
          <p:cNvPr id="30" name="Shape 24"/>
          <p:cNvSpPr/>
          <p:nvPr/>
        </p:nvSpPr>
        <p:spPr>
          <a:xfrm>
            <a:off x="6984187" y="2707538"/>
            <a:ext cx="685800" cy="219456"/>
          </a:xfrm>
          <a:prstGeom prst="roundRect">
            <a:avLst>
              <a:gd name="adj" fmla="val 144928"/>
            </a:avLst>
          </a:prstGeom>
          <a:solidFill>
            <a:srgbClr val="DEF7EC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1" name="Text 25"/>
          <p:cNvSpPr txBox="1"/>
          <p:nvPr/>
        </p:nvSpPr>
        <p:spPr>
          <a:xfrm>
            <a:off x="6984187" y="2707538"/>
            <a:ext cx="685800" cy="219456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76200" tIns="38100" rIns="76200" bIns="38100" rtlCol="0" anchor="ctr"/>
          <a:lstStyle/>
          <a:p>
            <a:pPr algn="l" indent="0" marL="0">
              <a:buNone/>
            </a:pPr>
            <a:r>
              <a:rPr lang="en-US" sz="800" b="1" dirty="0">
                <a:solidFill>
                  <a:srgbClr val="0354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Approved</a:t>
            </a:r>
            <a:endParaRPr lang="en-US" sz="800" dirty="0"/>
          </a:p>
        </p:txBody>
      </p:sp>
      <p:sp>
        <p:nvSpPr>
          <p:cNvPr id="32" name="Shape 26"/>
          <p:cNvSpPr/>
          <p:nvPr/>
        </p:nvSpPr>
        <p:spPr>
          <a:xfrm>
            <a:off x="4530852" y="3167482"/>
            <a:ext cx="152705" cy="152705"/>
          </a:xfrm>
          <a:prstGeom prst="roundRect">
            <a:avLst>
              <a:gd name="adj" fmla="val 299401"/>
            </a:avLst>
          </a:prstGeom>
          <a:solidFill>
            <a:srgbClr val="10B981"/>
          </a:solidFill>
          <a:ln w="25400">
            <a:solidFill>
              <a:srgbClr val="10B981"/>
            </a:solidFill>
            <a:prstDash val="solid"/>
          </a:ln>
        </p:spPr>
      </p:sp>
      <p:sp>
        <p:nvSpPr>
          <p:cNvPr id="33" name="Text 27"/>
          <p:cNvSpPr txBox="1"/>
          <p:nvPr/>
        </p:nvSpPr>
        <p:spPr>
          <a:xfrm>
            <a:off x="4796942" y="3148279"/>
            <a:ext cx="2867558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1,400-1,800 sq ft</a:t>
            </a:r>
            <a:endParaRPr lang="en-US" sz="900" dirty="0"/>
          </a:p>
        </p:txBody>
      </p:sp>
      <p:sp>
        <p:nvSpPr>
          <p:cNvPr id="34" name="Text 28"/>
          <p:cNvSpPr txBox="1"/>
          <p:nvPr/>
        </p:nvSpPr>
        <p:spPr>
          <a:xfrm>
            <a:off x="4796942" y="3319272"/>
            <a:ext cx="2867558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Express format</a:t>
            </a:r>
            <a:endParaRPr lang="en-US" sz="800" dirty="0"/>
          </a:p>
        </p:txBody>
      </p:sp>
      <p:sp>
        <p:nvSpPr>
          <p:cNvPr id="35" name="Shape 29"/>
          <p:cNvSpPr/>
          <p:nvPr/>
        </p:nvSpPr>
        <p:spPr>
          <a:xfrm>
            <a:off x="4530852" y="3666744"/>
            <a:ext cx="152705" cy="152705"/>
          </a:xfrm>
          <a:prstGeom prst="roundRect">
            <a:avLst>
              <a:gd name="adj" fmla="val 299401"/>
            </a:avLst>
          </a:prstGeom>
          <a:solidFill>
            <a:srgbClr val="10B981"/>
          </a:solidFill>
          <a:ln w="25400">
            <a:solidFill>
              <a:srgbClr val="10B981"/>
            </a:solidFill>
            <a:prstDash val="solid"/>
          </a:ln>
        </p:spPr>
      </p:sp>
      <p:sp>
        <p:nvSpPr>
          <p:cNvPr id="36" name="Text 30"/>
          <p:cNvSpPr txBox="1"/>
          <p:nvPr/>
        </p:nvSpPr>
        <p:spPr>
          <a:xfrm>
            <a:off x="4796942" y="3648456"/>
            <a:ext cx="2867558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Equipment spec</a:t>
            </a:r>
            <a:endParaRPr lang="en-US" sz="900" dirty="0"/>
          </a:p>
        </p:txBody>
      </p:sp>
      <p:sp>
        <p:nvSpPr>
          <p:cNvPr id="37" name="Text 31"/>
          <p:cNvSpPr txBox="1"/>
          <p:nvPr/>
        </p:nvSpPr>
        <p:spPr>
          <a:xfrm>
            <a:off x="4796942" y="3819449"/>
            <a:ext cx="2867558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Dual-line assembly</a:t>
            </a:r>
            <a:endParaRPr lang="en-US" sz="800" dirty="0"/>
          </a:p>
        </p:txBody>
      </p:sp>
      <p:sp>
        <p:nvSpPr>
          <p:cNvPr id="38" name="Shape 32"/>
          <p:cNvSpPr/>
          <p:nvPr/>
        </p:nvSpPr>
        <p:spPr>
          <a:xfrm>
            <a:off x="4530852" y="4166921"/>
            <a:ext cx="152705" cy="152705"/>
          </a:xfrm>
          <a:prstGeom prst="roundRect">
            <a:avLst>
              <a:gd name="adj" fmla="val 299401"/>
            </a:avLst>
          </a:prstGeom>
          <a:noFill/>
          <a:ln w="25400">
            <a:solidFill>
              <a:srgbClr val="D1D5DB"/>
            </a:solidFill>
            <a:prstDash val="solid"/>
          </a:ln>
        </p:spPr>
      </p:sp>
      <p:sp>
        <p:nvSpPr>
          <p:cNvPr id="39" name="Text 33"/>
          <p:cNvSpPr txBox="1"/>
          <p:nvPr/>
        </p:nvSpPr>
        <p:spPr>
          <a:xfrm>
            <a:off x="4796942" y="4147718"/>
            <a:ext cx="2867558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Storage allowances</a:t>
            </a:r>
            <a:endParaRPr lang="en-US" sz="900" dirty="0"/>
          </a:p>
        </p:txBody>
      </p:sp>
      <p:sp>
        <p:nvSpPr>
          <p:cNvPr id="40" name="Text 34"/>
          <p:cNvSpPr txBox="1"/>
          <p:nvPr/>
        </p:nvSpPr>
        <p:spPr>
          <a:xfrm>
            <a:off x="4796942" y="4319626"/>
            <a:ext cx="2867558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Undercounter cold</a:t>
            </a:r>
            <a:endParaRPr lang="en-US" sz="800" dirty="0"/>
          </a:p>
        </p:txBody>
      </p:sp>
      <p:sp>
        <p:nvSpPr>
          <p:cNvPr id="41" name="Shape 35"/>
          <p:cNvSpPr/>
          <p:nvPr/>
        </p:nvSpPr>
        <p:spPr>
          <a:xfrm>
            <a:off x="8089697" y="2438705"/>
            <a:ext cx="3534156" cy="1904695"/>
          </a:xfrm>
          <a:prstGeom prst="roundRect">
            <a:avLst>
              <a:gd name="adj" fmla="val 3841"/>
            </a:avLst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42" name="Shape 36"/>
          <p:cNvSpPr/>
          <p:nvPr/>
        </p:nvSpPr>
        <p:spPr>
          <a:xfrm>
            <a:off x="8289950" y="2664562"/>
            <a:ext cx="304495" cy="304495"/>
          </a:xfrm>
          <a:prstGeom prst="roundRect">
            <a:avLst>
              <a:gd name="adj" fmla="val 112613"/>
            </a:avLst>
          </a:prstGeom>
          <a:solidFill>
            <a:srgbClr val="FEF3E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43" name="Image 4" descr="preencoded.png">    </p:cNvPr>
          <p:cNvPicPr>
            <a:picLocks noChangeAspect="1"/>
          </p:cNvPicPr>
          <p:nvPr/>
        </p:nvPicPr>
        <p:blipFill>
          <a:blip r:embed="rId5"/>
          <a:srcRect l="0" r="0" t="-13478" b="-13478"/>
          <a:stretch/>
        </p:blipFill>
        <p:spPr>
          <a:xfrm>
            <a:off x="8389620" y="2750515"/>
            <a:ext cx="105156" cy="133502"/>
          </a:xfrm>
          <a:prstGeom prst="rect">
            <a:avLst/>
          </a:prstGeom>
        </p:spPr>
      </p:pic>
      <p:sp>
        <p:nvSpPr>
          <p:cNvPr id="44" name="Text 37"/>
          <p:cNvSpPr txBox="1"/>
          <p:nvPr/>
        </p:nvSpPr>
        <p:spPr>
          <a:xfrm>
            <a:off x="8689543" y="2638044"/>
            <a:ext cx="1400861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Operating Hours</a:t>
            </a:r>
            <a:endParaRPr lang="en-US" sz="1000" dirty="0"/>
          </a:p>
        </p:txBody>
      </p:sp>
      <p:sp>
        <p:nvSpPr>
          <p:cNvPr id="45" name="Text 38"/>
          <p:cNvSpPr txBox="1"/>
          <p:nvPr/>
        </p:nvSpPr>
        <p:spPr>
          <a:xfrm>
            <a:off x="8689543" y="2838298"/>
            <a:ext cx="1228954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Schedule &amp; access</a:t>
            </a:r>
            <a:endParaRPr lang="en-US" sz="800" dirty="0"/>
          </a:p>
        </p:txBody>
      </p:sp>
      <p:sp>
        <p:nvSpPr>
          <p:cNvPr id="46" name="Shape 39"/>
          <p:cNvSpPr/>
          <p:nvPr/>
        </p:nvSpPr>
        <p:spPr>
          <a:xfrm>
            <a:off x="10893247" y="2707538"/>
            <a:ext cx="533095" cy="219456"/>
          </a:xfrm>
          <a:prstGeom prst="roundRect">
            <a:avLst>
              <a:gd name="adj" fmla="val 144928"/>
            </a:avLst>
          </a:prstGeom>
          <a:solidFill>
            <a:srgbClr val="DBEAFE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7" name="Text 40"/>
          <p:cNvSpPr txBox="1"/>
          <p:nvPr/>
        </p:nvSpPr>
        <p:spPr>
          <a:xfrm>
            <a:off x="10893247" y="2707538"/>
            <a:ext cx="534010" cy="219456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76200" tIns="38100" rIns="76200" bIns="38100" rtlCol="0" anchor="ctr"/>
          <a:lstStyle/>
          <a:p>
            <a:pPr algn="l" indent="0" marL="0">
              <a:buNone/>
            </a:pPr>
            <a:r>
              <a:rPr lang="en-US" sz="800" b="1" dirty="0">
                <a:solidFill>
                  <a:srgbClr val="1E40A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Review</a:t>
            </a:r>
            <a:endParaRPr lang="en-US" sz="800" dirty="0"/>
          </a:p>
        </p:txBody>
      </p:sp>
      <p:sp>
        <p:nvSpPr>
          <p:cNvPr id="48" name="Shape 41"/>
          <p:cNvSpPr/>
          <p:nvPr/>
        </p:nvSpPr>
        <p:spPr>
          <a:xfrm>
            <a:off x="8289950" y="3167482"/>
            <a:ext cx="152705" cy="152705"/>
          </a:xfrm>
          <a:prstGeom prst="roundRect">
            <a:avLst>
              <a:gd name="adj" fmla="val 299401"/>
            </a:avLst>
          </a:prstGeom>
          <a:solidFill>
            <a:srgbClr val="10B981"/>
          </a:solidFill>
          <a:ln w="25400">
            <a:solidFill>
              <a:srgbClr val="10B981"/>
            </a:solidFill>
            <a:prstDash val="solid"/>
          </a:ln>
        </p:spPr>
      </p:sp>
      <p:sp>
        <p:nvSpPr>
          <p:cNvPr id="49" name="Text 42"/>
          <p:cNvSpPr txBox="1"/>
          <p:nvPr/>
        </p:nvSpPr>
        <p:spPr>
          <a:xfrm>
            <a:off x="8556955" y="3148279"/>
            <a:ext cx="2867558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AM access from 7:00</a:t>
            </a:r>
            <a:endParaRPr lang="en-US" sz="900" dirty="0"/>
          </a:p>
        </p:txBody>
      </p:sp>
      <p:sp>
        <p:nvSpPr>
          <p:cNvPr id="50" name="Text 43"/>
          <p:cNvSpPr txBox="1"/>
          <p:nvPr/>
        </p:nvSpPr>
        <p:spPr>
          <a:xfrm>
            <a:off x="8556955" y="3319272"/>
            <a:ext cx="2867558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Early opening</a:t>
            </a:r>
            <a:endParaRPr lang="en-US" sz="800" dirty="0"/>
          </a:p>
        </p:txBody>
      </p:sp>
      <p:sp>
        <p:nvSpPr>
          <p:cNvPr id="51" name="Shape 44"/>
          <p:cNvSpPr/>
          <p:nvPr/>
        </p:nvSpPr>
        <p:spPr>
          <a:xfrm>
            <a:off x="8289950" y="3666744"/>
            <a:ext cx="152705" cy="152705"/>
          </a:xfrm>
          <a:prstGeom prst="roundRect">
            <a:avLst>
              <a:gd name="adj" fmla="val 299401"/>
            </a:avLst>
          </a:prstGeom>
          <a:noFill/>
          <a:ln w="25400">
            <a:solidFill>
              <a:srgbClr val="D1D5DB"/>
            </a:solidFill>
            <a:prstDash val="solid"/>
          </a:ln>
        </p:spPr>
      </p:sp>
      <p:sp>
        <p:nvSpPr>
          <p:cNvPr id="52" name="Text 45"/>
          <p:cNvSpPr txBox="1"/>
          <p:nvPr/>
        </p:nvSpPr>
        <p:spPr>
          <a:xfrm>
            <a:off x="8556955" y="3648456"/>
            <a:ext cx="2867558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Event-night flexibility</a:t>
            </a:r>
            <a:endParaRPr lang="en-US" sz="900" dirty="0"/>
          </a:p>
        </p:txBody>
      </p:sp>
      <p:sp>
        <p:nvSpPr>
          <p:cNvPr id="53" name="Text 46"/>
          <p:cNvSpPr txBox="1"/>
          <p:nvPr/>
        </p:nvSpPr>
        <p:spPr>
          <a:xfrm>
            <a:off x="8556955" y="3819449"/>
            <a:ext cx="2867558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Extended hours</a:t>
            </a:r>
            <a:endParaRPr lang="en-US" sz="800" dirty="0"/>
          </a:p>
        </p:txBody>
      </p:sp>
      <p:sp>
        <p:nvSpPr>
          <p:cNvPr id="54" name="Shape 47"/>
          <p:cNvSpPr/>
          <p:nvPr/>
        </p:nvSpPr>
        <p:spPr>
          <a:xfrm>
            <a:off x="8289950" y="4166921"/>
            <a:ext cx="152705" cy="152705"/>
          </a:xfrm>
          <a:prstGeom prst="roundRect">
            <a:avLst>
              <a:gd name="adj" fmla="val 299401"/>
            </a:avLst>
          </a:prstGeom>
          <a:noFill/>
          <a:ln w="25400">
            <a:solidFill>
              <a:srgbClr val="D1D5DB"/>
            </a:solidFill>
            <a:prstDash val="solid"/>
          </a:ln>
        </p:spPr>
      </p:sp>
      <p:sp>
        <p:nvSpPr>
          <p:cNvPr id="55" name="Text 48"/>
          <p:cNvSpPr txBox="1"/>
          <p:nvPr/>
        </p:nvSpPr>
        <p:spPr>
          <a:xfrm>
            <a:off x="8556955" y="4147718"/>
            <a:ext cx="2867558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Security protocol</a:t>
            </a:r>
            <a:endParaRPr lang="en-US" sz="900" dirty="0"/>
          </a:p>
        </p:txBody>
      </p:sp>
      <p:sp>
        <p:nvSpPr>
          <p:cNvPr id="56" name="Text 49"/>
          <p:cNvSpPr txBox="1"/>
          <p:nvPr/>
        </p:nvSpPr>
        <p:spPr>
          <a:xfrm>
            <a:off x="8556955" y="4319626"/>
            <a:ext cx="2867558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Access control</a:t>
            </a:r>
            <a:endParaRPr lang="en-US" sz="800" dirty="0"/>
          </a:p>
        </p:txBody>
      </p:sp>
      <p:sp>
        <p:nvSpPr>
          <p:cNvPr id="57" name="Shape 50"/>
          <p:cNvSpPr/>
          <p:nvPr/>
        </p:nvSpPr>
        <p:spPr>
          <a:xfrm>
            <a:off x="571500" y="4572000"/>
            <a:ext cx="5410505" cy="1524305"/>
          </a:xfrm>
          <a:prstGeom prst="roundRect">
            <a:avLst>
              <a:gd name="adj" fmla="val 5999"/>
            </a:avLst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58" name="Shape 51"/>
          <p:cNvSpPr/>
          <p:nvPr/>
        </p:nvSpPr>
        <p:spPr>
          <a:xfrm>
            <a:off x="771754" y="4797857"/>
            <a:ext cx="304495" cy="304495"/>
          </a:xfrm>
          <a:prstGeom prst="roundRect">
            <a:avLst>
              <a:gd name="adj" fmla="val 112613"/>
            </a:avLst>
          </a:prstGeom>
          <a:solidFill>
            <a:srgbClr val="FEF3E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59" name="Image 5" descr="preencoded.png">    </p:cNvPr>
          <p:cNvPicPr>
            <a:picLocks noChangeAspect="1"/>
          </p:cNvPicPr>
          <p:nvPr/>
        </p:nvPicPr>
        <p:blipFill>
          <a:blip r:embed="rId6"/>
          <a:srcRect l="0" r="0" t="-5544" b="-5544"/>
          <a:stretch/>
        </p:blipFill>
        <p:spPr>
          <a:xfrm>
            <a:off x="871423" y="4883810"/>
            <a:ext cx="105156" cy="133502"/>
          </a:xfrm>
          <a:prstGeom prst="rect">
            <a:avLst/>
          </a:prstGeom>
        </p:spPr>
      </p:pic>
      <p:sp>
        <p:nvSpPr>
          <p:cNvPr id="60" name="Text 52"/>
          <p:cNvSpPr txBox="1"/>
          <p:nvPr/>
        </p:nvSpPr>
        <p:spPr>
          <a:xfrm>
            <a:off x="1171346" y="4772254"/>
            <a:ext cx="2051914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Menu &amp; Value Architecture</a:t>
            </a:r>
            <a:endParaRPr lang="en-US" sz="1000" dirty="0"/>
          </a:p>
        </p:txBody>
      </p:sp>
      <p:sp>
        <p:nvSpPr>
          <p:cNvPr id="61" name="Text 53"/>
          <p:cNvSpPr txBox="1"/>
          <p:nvPr/>
        </p:nvSpPr>
        <p:spPr>
          <a:xfrm>
            <a:off x="1171346" y="4972507"/>
            <a:ext cx="1724558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SKUs &amp; pricing</a:t>
            </a:r>
            <a:endParaRPr lang="en-US" sz="800" dirty="0"/>
          </a:p>
        </p:txBody>
      </p:sp>
      <p:sp>
        <p:nvSpPr>
          <p:cNvPr id="62" name="Shape 54"/>
          <p:cNvSpPr/>
          <p:nvPr/>
        </p:nvSpPr>
        <p:spPr>
          <a:xfrm>
            <a:off x="5105095" y="4840834"/>
            <a:ext cx="685800" cy="219456"/>
          </a:xfrm>
          <a:prstGeom prst="roundRect">
            <a:avLst>
              <a:gd name="adj" fmla="val 144928"/>
            </a:avLst>
          </a:prstGeom>
          <a:solidFill>
            <a:srgbClr val="DEF7EC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63" name="Text 55"/>
          <p:cNvSpPr txBox="1"/>
          <p:nvPr/>
        </p:nvSpPr>
        <p:spPr>
          <a:xfrm>
            <a:off x="5105095" y="4840834"/>
            <a:ext cx="685800" cy="219456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76200" tIns="38100" rIns="76200" bIns="38100" rtlCol="0" anchor="ctr"/>
          <a:lstStyle/>
          <a:p>
            <a:pPr algn="l" indent="0" marL="0">
              <a:buNone/>
            </a:pPr>
            <a:r>
              <a:rPr lang="en-US" sz="800" b="1" dirty="0">
                <a:solidFill>
                  <a:srgbClr val="0354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Approved</a:t>
            </a:r>
            <a:endParaRPr lang="en-US" sz="800" dirty="0"/>
          </a:p>
        </p:txBody>
      </p:sp>
      <p:sp>
        <p:nvSpPr>
          <p:cNvPr id="64" name="Text 56"/>
          <p:cNvSpPr txBox="1"/>
          <p:nvPr/>
        </p:nvSpPr>
        <p:spPr>
          <a:xfrm>
            <a:off x="771754" y="5281574"/>
            <a:ext cx="1143000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Core SKUs</a:t>
            </a:r>
            <a:endParaRPr lang="en-US" sz="900" dirty="0"/>
          </a:p>
        </p:txBody>
      </p:sp>
      <p:sp>
        <p:nvSpPr>
          <p:cNvPr id="65" name="Text 57"/>
          <p:cNvSpPr txBox="1"/>
          <p:nvPr/>
        </p:nvSpPr>
        <p:spPr>
          <a:xfrm>
            <a:off x="771754" y="5490972"/>
            <a:ext cx="1143000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4-6 items</a:t>
            </a:r>
            <a:endParaRPr lang="en-US" sz="800" dirty="0"/>
          </a:p>
        </p:txBody>
      </p:sp>
      <p:sp>
        <p:nvSpPr>
          <p:cNvPr id="66" name="Text 58"/>
          <p:cNvSpPr txBox="1"/>
          <p:nvPr/>
        </p:nvSpPr>
        <p:spPr>
          <a:xfrm>
            <a:off x="2061972" y="5281574"/>
            <a:ext cx="1143000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Price Range</a:t>
            </a:r>
            <a:endParaRPr lang="en-US" sz="900" dirty="0"/>
          </a:p>
        </p:txBody>
      </p:sp>
      <p:sp>
        <p:nvSpPr>
          <p:cNvPr id="67" name="Text 59"/>
          <p:cNvSpPr txBox="1"/>
          <p:nvPr/>
        </p:nvSpPr>
        <p:spPr>
          <a:xfrm>
            <a:off x="2061972" y="5490972"/>
            <a:ext cx="1143000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$10-12 bundles</a:t>
            </a:r>
            <a:endParaRPr lang="en-US" sz="800" dirty="0"/>
          </a:p>
        </p:txBody>
      </p:sp>
      <p:sp>
        <p:nvSpPr>
          <p:cNvPr id="68" name="Text 60"/>
          <p:cNvSpPr txBox="1"/>
          <p:nvPr/>
        </p:nvSpPr>
        <p:spPr>
          <a:xfrm>
            <a:off x="3353105" y="5281574"/>
            <a:ext cx="1143000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Monthly LTO</a:t>
            </a:r>
            <a:endParaRPr lang="en-US" sz="900" dirty="0"/>
          </a:p>
        </p:txBody>
      </p:sp>
      <p:sp>
        <p:nvSpPr>
          <p:cNvPr id="69" name="Text 61"/>
          <p:cNvSpPr txBox="1"/>
          <p:nvPr/>
        </p:nvSpPr>
        <p:spPr>
          <a:xfrm>
            <a:off x="3353105" y="5490972"/>
            <a:ext cx="1143000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Seasonal rotation</a:t>
            </a:r>
            <a:endParaRPr lang="en-US" sz="800" dirty="0"/>
          </a:p>
        </p:txBody>
      </p:sp>
      <p:sp>
        <p:nvSpPr>
          <p:cNvPr id="70" name="Text 62"/>
          <p:cNvSpPr txBox="1"/>
          <p:nvPr/>
        </p:nvSpPr>
        <p:spPr>
          <a:xfrm>
            <a:off x="4643323" y="5281574"/>
            <a:ext cx="1143000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Target Margin</a:t>
            </a:r>
            <a:endParaRPr lang="en-US" sz="900" dirty="0"/>
          </a:p>
        </p:txBody>
      </p:sp>
      <p:sp>
        <p:nvSpPr>
          <p:cNvPr id="71" name="Text 63"/>
          <p:cNvSpPr txBox="1"/>
          <p:nvPr/>
        </p:nvSpPr>
        <p:spPr>
          <a:xfrm>
            <a:off x="4643323" y="5490972"/>
            <a:ext cx="1143000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65-70%</a:t>
            </a:r>
            <a:endParaRPr lang="en-US" sz="800" dirty="0"/>
          </a:p>
        </p:txBody>
      </p:sp>
      <p:sp>
        <p:nvSpPr>
          <p:cNvPr id="72" name="Shape 64"/>
          <p:cNvSpPr/>
          <p:nvPr/>
        </p:nvSpPr>
        <p:spPr>
          <a:xfrm>
            <a:off x="6210605" y="4572000"/>
            <a:ext cx="5410505" cy="1524305"/>
          </a:xfrm>
          <a:prstGeom prst="roundRect">
            <a:avLst>
              <a:gd name="adj" fmla="val 5999"/>
            </a:avLst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73" name="Shape 65"/>
          <p:cNvSpPr/>
          <p:nvPr/>
        </p:nvSpPr>
        <p:spPr>
          <a:xfrm>
            <a:off x="6409944" y="4797857"/>
            <a:ext cx="304495" cy="304495"/>
          </a:xfrm>
          <a:prstGeom prst="roundRect">
            <a:avLst>
              <a:gd name="adj" fmla="val 112613"/>
            </a:avLst>
          </a:prstGeom>
          <a:solidFill>
            <a:srgbClr val="FEF3E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74" name="Image 6" descr="preencoded.png">    </p:cNvPr>
          <p:cNvPicPr>
            <a:picLocks noChangeAspect="1"/>
          </p:cNvPicPr>
          <p:nvPr/>
        </p:nvPicPr>
        <p:blipFill>
          <a:blip r:embed="rId7"/>
          <a:srcRect l="0" r="0" t="-13478" b="-13478"/>
          <a:stretch/>
        </p:blipFill>
        <p:spPr>
          <a:xfrm>
            <a:off x="6510528" y="4883810"/>
            <a:ext cx="105156" cy="133502"/>
          </a:xfrm>
          <a:prstGeom prst="rect">
            <a:avLst/>
          </a:prstGeom>
        </p:spPr>
      </p:pic>
      <p:sp>
        <p:nvSpPr>
          <p:cNvPr id="75" name="Text 66"/>
          <p:cNvSpPr txBox="1"/>
          <p:nvPr/>
        </p:nvSpPr>
        <p:spPr>
          <a:xfrm>
            <a:off x="6810451" y="4772254"/>
            <a:ext cx="1000354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Data Plan</a:t>
            </a:r>
            <a:endParaRPr lang="en-US" sz="1000" dirty="0"/>
          </a:p>
        </p:txBody>
      </p:sp>
      <p:sp>
        <p:nvSpPr>
          <p:cNvPr id="76" name="Text 67"/>
          <p:cNvSpPr txBox="1"/>
          <p:nvPr/>
        </p:nvSpPr>
        <p:spPr>
          <a:xfrm>
            <a:off x="6810451" y="4972507"/>
            <a:ext cx="1408176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Tracking &amp; analytics</a:t>
            </a:r>
            <a:endParaRPr lang="en-US" sz="800" dirty="0"/>
          </a:p>
        </p:txBody>
      </p:sp>
      <p:sp>
        <p:nvSpPr>
          <p:cNvPr id="77" name="Shape 68"/>
          <p:cNvSpPr/>
          <p:nvPr/>
        </p:nvSpPr>
        <p:spPr>
          <a:xfrm>
            <a:off x="10836554" y="4840834"/>
            <a:ext cx="590702" cy="219456"/>
          </a:xfrm>
          <a:prstGeom prst="roundRect">
            <a:avLst>
              <a:gd name="adj" fmla="val 144928"/>
            </a:avLst>
          </a:prstGeom>
          <a:solidFill>
            <a:srgbClr val="FEF3E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78" name="Text 69"/>
          <p:cNvSpPr txBox="1"/>
          <p:nvPr/>
        </p:nvSpPr>
        <p:spPr>
          <a:xfrm>
            <a:off x="10836554" y="4840834"/>
            <a:ext cx="590702" cy="219456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76200" tIns="38100" rIns="76200" bIns="38100" rtlCol="0" anchor="ctr"/>
          <a:lstStyle/>
          <a:p>
            <a:pPr algn="l" indent="0" marL="0">
              <a:buNone/>
            </a:pPr>
            <a:r>
              <a:rPr lang="en-US" sz="800" b="1" dirty="0">
                <a:solidFill>
                  <a:srgbClr val="92400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Pending</a:t>
            </a:r>
            <a:endParaRPr lang="en-US" sz="800" dirty="0"/>
          </a:p>
        </p:txBody>
      </p:sp>
      <p:sp>
        <p:nvSpPr>
          <p:cNvPr id="79" name="Text 70"/>
          <p:cNvSpPr txBox="1"/>
          <p:nvPr/>
        </p:nvSpPr>
        <p:spPr>
          <a:xfrm>
            <a:off x="6409944" y="5281574"/>
            <a:ext cx="1143000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People-counters</a:t>
            </a:r>
            <a:endParaRPr lang="en-US" sz="900" dirty="0"/>
          </a:p>
        </p:txBody>
      </p:sp>
      <p:sp>
        <p:nvSpPr>
          <p:cNvPr id="80" name="Text 71"/>
          <p:cNvSpPr txBox="1"/>
          <p:nvPr/>
        </p:nvSpPr>
        <p:spPr>
          <a:xfrm>
            <a:off x="6409944" y="5490972"/>
            <a:ext cx="1143000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Install by Week 1</a:t>
            </a:r>
            <a:endParaRPr lang="en-US" sz="800" dirty="0"/>
          </a:p>
        </p:txBody>
      </p:sp>
      <p:sp>
        <p:nvSpPr>
          <p:cNvPr id="81" name="Text 72"/>
          <p:cNvSpPr txBox="1"/>
          <p:nvPr/>
        </p:nvSpPr>
        <p:spPr>
          <a:xfrm>
            <a:off x="7701077" y="5281574"/>
            <a:ext cx="1143000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60-day KPI gates</a:t>
            </a:r>
            <a:endParaRPr lang="en-US" sz="900" dirty="0"/>
          </a:p>
        </p:txBody>
      </p:sp>
      <p:sp>
        <p:nvSpPr>
          <p:cNvPr id="82" name="Text 73"/>
          <p:cNvSpPr txBox="1"/>
          <p:nvPr/>
        </p:nvSpPr>
        <p:spPr>
          <a:xfrm>
            <a:off x="7701077" y="5490972"/>
            <a:ext cx="1143000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Post-open tracking</a:t>
            </a:r>
            <a:endParaRPr lang="en-US" sz="800" dirty="0"/>
          </a:p>
        </p:txBody>
      </p:sp>
      <p:sp>
        <p:nvSpPr>
          <p:cNvPr id="83" name="Text 74"/>
          <p:cNvSpPr txBox="1"/>
          <p:nvPr/>
        </p:nvSpPr>
        <p:spPr>
          <a:xfrm>
            <a:off x="8991295" y="5281574"/>
            <a:ext cx="1447495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Loyalty/app launch</a:t>
            </a:r>
            <a:endParaRPr lang="en-US" sz="900" dirty="0"/>
          </a:p>
        </p:txBody>
      </p:sp>
      <p:sp>
        <p:nvSpPr>
          <p:cNvPr id="84" name="Text 75"/>
          <p:cNvSpPr txBox="1"/>
          <p:nvPr/>
        </p:nvSpPr>
        <p:spPr>
          <a:xfrm>
            <a:off x="8991295" y="5490972"/>
            <a:ext cx="1143000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Week 4 target</a:t>
            </a:r>
            <a:endParaRPr lang="en-US" sz="800" dirty="0"/>
          </a:p>
        </p:txBody>
      </p:sp>
      <p:sp>
        <p:nvSpPr>
          <p:cNvPr id="85" name="Text 76"/>
          <p:cNvSpPr txBox="1"/>
          <p:nvPr/>
        </p:nvSpPr>
        <p:spPr>
          <a:xfrm>
            <a:off x="10282428" y="5281574"/>
            <a:ext cx="1143000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Performance metrics</a:t>
            </a:r>
            <a:endParaRPr lang="en-US" sz="900" dirty="0"/>
          </a:p>
        </p:txBody>
      </p:sp>
      <p:sp>
        <p:nvSpPr>
          <p:cNvPr id="86" name="Text 77"/>
          <p:cNvSpPr txBox="1"/>
          <p:nvPr/>
        </p:nvSpPr>
        <p:spPr>
          <a:xfrm>
            <a:off x="10282428" y="5662879"/>
            <a:ext cx="1143000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Daily tracking</a:t>
            </a:r>
            <a:endParaRPr lang="en-US" sz="800" dirty="0"/>
          </a:p>
        </p:txBody>
      </p:sp>
      <p:pic>
        <p:nvPicPr>
          <p:cNvPr id="87" name="Image 7" descr="preencoded.png">    </p:cNvPr>
          <p:cNvPicPr>
            <a:picLocks noChangeAspect="1"/>
          </p:cNvPicPr>
          <p:nvPr/>
        </p:nvPicPr>
        <p:blipFill>
          <a:blip r:embed="rId8"/>
          <a:srcRect l="0" r="0" t="-13478" b="-13478"/>
          <a:stretch/>
        </p:blipFill>
        <p:spPr>
          <a:xfrm>
            <a:off x="9911182" y="1421892"/>
            <a:ext cx="105156" cy="133502"/>
          </a:xfrm>
          <a:prstGeom prst="rect">
            <a:avLst/>
          </a:prstGeom>
        </p:spPr>
      </p:pic>
      <p:sp>
        <p:nvSpPr>
          <p:cNvPr id="88" name="Shape 78"/>
          <p:cNvSpPr/>
          <p:nvPr/>
        </p:nvSpPr>
        <p:spPr>
          <a:xfrm>
            <a:off x="0" y="0"/>
            <a:ext cx="12191695" cy="761695"/>
          </a:xfrm>
          <a:prstGeom prst="rect">
            <a:avLst/>
          </a:prstGeom>
          <a:solidFill>
            <a:srgbClr val="FFFFFF"/>
          </a:solidFill>
          <a:ln/>
        </p:spPr>
      </p:sp>
      <p:sp>
        <p:nvSpPr>
          <p:cNvPr id="89" name="Shape 79"/>
          <p:cNvSpPr/>
          <p:nvPr/>
        </p:nvSpPr>
        <p:spPr>
          <a:xfrm>
            <a:off x="0" y="752551"/>
            <a:ext cx="12191695" cy="9144"/>
          </a:xfrm>
          <a:prstGeom prst="rect">
            <a:avLst/>
          </a:prstGeom>
          <a:solidFill>
            <a:srgbClr val="E5E7EB"/>
          </a:solidFill>
          <a:ln w="12700">
            <a:solidFill>
              <a:srgbClr val="E5E7EB">
                <a:alpha val="0"/>
              </a:srgbClr>
            </a:solidFill>
            <a:prstDash val="solid"/>
          </a:ln>
        </p:spPr>
      </p:sp>
      <p:sp>
        <p:nvSpPr>
          <p:cNvPr id="90" name="Shape 80"/>
          <p:cNvSpPr/>
          <p:nvPr/>
        </p:nvSpPr>
        <p:spPr>
          <a:xfrm>
            <a:off x="571500" y="224028"/>
            <a:ext cx="304495" cy="304495"/>
          </a:xfrm>
          <a:prstGeom prst="roundRect">
            <a:avLst>
              <a:gd name="adj" fmla="val 75075"/>
            </a:avLst>
          </a:prstGeom>
          <a:solidFill>
            <a:srgbClr val="8C5A3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91" name="Image 8" descr="preencoded.png">    </p:cNvPr>
          <p:cNvPicPr>
            <a:picLocks noChangeAspect="1"/>
          </p:cNvPicPr>
          <p:nvPr/>
        </p:nvPicPr>
        <p:blipFill>
          <a:blip r:embed="rId9"/>
          <a:srcRect l="0" r="0" t="-5544" b="-5544"/>
          <a:stretch/>
        </p:blipFill>
        <p:spPr>
          <a:xfrm>
            <a:off x="671170" y="309982"/>
            <a:ext cx="105156" cy="133502"/>
          </a:xfrm>
          <a:prstGeom prst="rect">
            <a:avLst/>
          </a:prstGeom>
        </p:spPr>
      </p:pic>
      <p:sp>
        <p:nvSpPr>
          <p:cNvPr id="92" name="Text 81"/>
          <p:cNvSpPr txBox="1"/>
          <p:nvPr/>
        </p:nvSpPr>
        <p:spPr>
          <a:xfrm>
            <a:off x="990295" y="276149"/>
            <a:ext cx="2220163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THRESHLD STRATEGIC PLANNING</a:t>
            </a:r>
            <a:endParaRPr lang="en-US" sz="1000" dirty="0"/>
          </a:p>
        </p:txBody>
      </p:sp>
      <p:sp>
        <p:nvSpPr>
          <p:cNvPr id="93" name="Text 82"/>
          <p:cNvSpPr txBox="1"/>
          <p:nvPr/>
        </p:nvSpPr>
        <p:spPr>
          <a:xfrm>
            <a:off x="9740189" y="290779"/>
            <a:ext cx="553212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May 2026</a:t>
            </a:r>
            <a:endParaRPr lang="en-US" sz="900" dirty="0"/>
          </a:p>
        </p:txBody>
      </p:sp>
      <p:sp>
        <p:nvSpPr>
          <p:cNvPr id="94" name="Text 83"/>
          <p:cNvSpPr txBox="1"/>
          <p:nvPr/>
        </p:nvSpPr>
        <p:spPr>
          <a:xfrm>
            <a:off x="10512857" y="290779"/>
            <a:ext cx="63094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|</a:t>
            </a:r>
            <a:endParaRPr lang="en-US" sz="900" dirty="0"/>
          </a:p>
        </p:txBody>
      </p:sp>
      <p:sp>
        <p:nvSpPr>
          <p:cNvPr id="95" name="Text 84"/>
          <p:cNvSpPr txBox="1"/>
          <p:nvPr/>
        </p:nvSpPr>
        <p:spPr>
          <a:xfrm>
            <a:off x="10779862" y="290779"/>
            <a:ext cx="848563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CONFIDENTIAL</a:t>
            </a:r>
            <a:endParaRPr lang="en-US" sz="900" dirty="0"/>
          </a:p>
        </p:txBody>
      </p:sp>
      <p:sp>
        <p:nvSpPr>
          <p:cNvPr id="96" name="Shape 85"/>
          <p:cNvSpPr/>
          <p:nvPr/>
        </p:nvSpPr>
        <p:spPr>
          <a:xfrm>
            <a:off x="0" y="6286500"/>
            <a:ext cx="12191695" cy="571500"/>
          </a:xfrm>
          <a:prstGeom prst="rect">
            <a:avLst/>
          </a:prstGeom>
          <a:solidFill>
            <a:srgbClr val="FFFFFF"/>
          </a:solidFill>
          <a:ln/>
        </p:spPr>
      </p:sp>
      <p:sp>
        <p:nvSpPr>
          <p:cNvPr id="97" name="Shape 86"/>
          <p:cNvSpPr/>
          <p:nvPr/>
        </p:nvSpPr>
        <p:spPr>
          <a:xfrm>
            <a:off x="0" y="6286500"/>
            <a:ext cx="12191695" cy="9144"/>
          </a:xfrm>
          <a:prstGeom prst="rect">
            <a:avLst/>
          </a:prstGeom>
          <a:solidFill>
            <a:srgbClr val="E5E7EB"/>
          </a:solidFill>
          <a:ln w="12700">
            <a:solidFill>
              <a:srgbClr val="E5E7EB">
                <a:alpha val="0"/>
              </a:srgbClr>
            </a:solidFill>
            <a:prstDash val="solid"/>
          </a:ln>
        </p:spPr>
      </p:sp>
      <p:sp>
        <p:nvSpPr>
          <p:cNvPr id="98" name="Text 87"/>
          <p:cNvSpPr txBox="1"/>
          <p:nvPr/>
        </p:nvSpPr>
        <p:spPr>
          <a:xfrm>
            <a:off x="571500" y="6491326"/>
            <a:ext cx="1870862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Strategic Planning Document</a:t>
            </a:r>
            <a:endParaRPr lang="en-US" sz="900" dirty="0"/>
          </a:p>
        </p:txBody>
      </p:sp>
      <p:sp>
        <p:nvSpPr>
          <p:cNvPr id="99" name="Text 88"/>
          <p:cNvSpPr txBox="1"/>
          <p:nvPr/>
        </p:nvSpPr>
        <p:spPr>
          <a:xfrm>
            <a:off x="2369210" y="6491326"/>
            <a:ext cx="63094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|</a:t>
            </a:r>
            <a:endParaRPr lang="en-US" sz="900" dirty="0"/>
          </a:p>
        </p:txBody>
      </p:sp>
      <p:sp>
        <p:nvSpPr>
          <p:cNvPr id="100" name="Text 89"/>
          <p:cNvSpPr txBox="1"/>
          <p:nvPr/>
        </p:nvSpPr>
        <p:spPr>
          <a:xfrm>
            <a:off x="2636215" y="6491326"/>
            <a:ext cx="1007669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Page 20 of 24</a:t>
            </a:r>
            <a:endParaRPr lang="en-US" sz="900" dirty="0"/>
          </a:p>
        </p:txBody>
      </p:sp>
      <p:sp>
        <p:nvSpPr>
          <p:cNvPr id="101" name="Text 90"/>
          <p:cNvSpPr txBox="1"/>
          <p:nvPr/>
        </p:nvSpPr>
        <p:spPr>
          <a:xfrm>
            <a:off x="9967874" y="6519672"/>
            <a:ext cx="197236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Prepared by Threshld Strategy</a:t>
            </a:r>
            <a:endParaRPr lang="en-US" sz="9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6F7F4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-1" b="-1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4" name="Text 1"/>
          <p:cNvSpPr txBox="1"/>
          <p:nvPr/>
        </p:nvSpPr>
        <p:spPr>
          <a:xfrm>
            <a:off x="381305" y="857707"/>
            <a:ext cx="1734617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2400" b="1" dirty="0">
                <a:solidFill>
                  <a:srgbClr val="1F2937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Next Steps</a:t>
            </a:r>
            <a:endParaRPr lang="en-US" sz="2400" dirty="0"/>
          </a:p>
        </p:txBody>
      </p:sp>
      <p:sp>
        <p:nvSpPr>
          <p:cNvPr id="5" name="Text 2"/>
          <p:cNvSpPr txBox="1"/>
          <p:nvPr/>
        </p:nvSpPr>
        <p:spPr>
          <a:xfrm>
            <a:off x="8339328" y="993038"/>
            <a:ext cx="1846174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30/60/90-Day Action Plan</a:t>
            </a:r>
            <a:endParaRPr lang="en-US" sz="90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rcRect l="-89" r="-89" t="0" b="0"/>
          <a:stretch/>
        </p:blipFill>
        <p:spPr>
          <a:xfrm>
            <a:off x="10007194" y="942746"/>
            <a:ext cx="1809598" cy="286207"/>
          </a:xfrm>
          <a:prstGeom prst="rect">
            <a:avLst/>
          </a:prstGeom>
        </p:spPr>
      </p:pic>
      <p:sp>
        <p:nvSpPr>
          <p:cNvPr id="7" name="Text 3"/>
          <p:cNvSpPr txBox="1"/>
          <p:nvPr/>
        </p:nvSpPr>
        <p:spPr>
          <a:xfrm>
            <a:off x="10302545" y="942746"/>
            <a:ext cx="1515161" cy="2862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Implementation Roadmap </a:t>
            </a:r>
            <a:endParaRPr lang="en-US" sz="900" dirty="0"/>
          </a:p>
        </p:txBody>
      </p:sp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3"/>
          <a:srcRect l="0" r="0" t="-8178" b="-8178"/>
          <a:stretch/>
        </p:blipFill>
        <p:spPr>
          <a:xfrm>
            <a:off x="10140696" y="1028700"/>
            <a:ext cx="85954" cy="114300"/>
          </a:xfrm>
          <a:prstGeom prst="rect">
            <a:avLst/>
          </a:prstGeom>
        </p:spPr>
      </p:pic>
      <p:sp>
        <p:nvSpPr>
          <p:cNvPr id="9" name="Text 4"/>
          <p:cNvSpPr txBox="1"/>
          <p:nvPr/>
        </p:nvSpPr>
        <p:spPr>
          <a:xfrm>
            <a:off x="381305" y="1390802"/>
            <a:ext cx="8572500" cy="4288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1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Structured action plan with clear ownership, timelines, and deliverables for Premium Sandwich Shop Bell Tower pedway location.</a:t>
            </a:r>
            <a:endParaRPr lang="en-US" sz="1100" dirty="0"/>
          </a:p>
        </p:txBody>
      </p:sp>
      <p:sp>
        <p:nvSpPr>
          <p:cNvPr id="10" name="Shape 5"/>
          <p:cNvSpPr/>
          <p:nvPr/>
        </p:nvSpPr>
        <p:spPr>
          <a:xfrm>
            <a:off x="381305" y="2048256"/>
            <a:ext cx="3685946" cy="3619195"/>
          </a:xfrm>
          <a:prstGeom prst="roundRect">
            <a:avLst>
              <a:gd name="adj" fmla="val 1596"/>
            </a:avLst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11" name="Shape 6"/>
          <p:cNvSpPr/>
          <p:nvPr/>
        </p:nvSpPr>
        <p:spPr>
          <a:xfrm>
            <a:off x="619049" y="2286000"/>
            <a:ext cx="418795" cy="418795"/>
          </a:xfrm>
          <a:prstGeom prst="ellipse">
            <a:avLst/>
          </a:prstGeom>
          <a:solidFill>
            <a:srgbClr val="10B981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12" name="Text 7"/>
          <p:cNvSpPr/>
          <p:nvPr/>
        </p:nvSpPr>
        <p:spPr>
          <a:xfrm>
            <a:off x="619049" y="2286000"/>
            <a:ext cx="419710" cy="41971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30</a:t>
            </a:r>
            <a:endParaRPr lang="en-US" sz="1000" dirty="0"/>
          </a:p>
        </p:txBody>
      </p:sp>
      <p:sp>
        <p:nvSpPr>
          <p:cNvPr id="13" name="Text 8"/>
          <p:cNvSpPr txBox="1"/>
          <p:nvPr/>
        </p:nvSpPr>
        <p:spPr>
          <a:xfrm>
            <a:off x="1190549" y="2288743"/>
            <a:ext cx="1209751" cy="2478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Days 1-30</a:t>
            </a:r>
            <a:endParaRPr lang="en-US" sz="1200" dirty="0"/>
          </a:p>
        </p:txBody>
      </p:sp>
      <p:sp>
        <p:nvSpPr>
          <p:cNvPr id="14" name="Text 9"/>
          <p:cNvSpPr txBox="1"/>
          <p:nvPr/>
        </p:nvSpPr>
        <p:spPr>
          <a:xfrm>
            <a:off x="1190549" y="2531059"/>
            <a:ext cx="1440180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Foundation &amp; Planning</a:t>
            </a:r>
            <a:endParaRPr lang="en-US" sz="900" dirty="0"/>
          </a:p>
        </p:txBody>
      </p:sp>
      <p:sp>
        <p:nvSpPr>
          <p:cNvPr id="15" name="Text 10"/>
          <p:cNvSpPr txBox="1"/>
          <p:nvPr/>
        </p:nvSpPr>
        <p:spPr>
          <a:xfrm>
            <a:off x="619049" y="2857500"/>
            <a:ext cx="3210458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b="1" spc="41" kern="0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Key Deliverables</a:t>
            </a:r>
            <a:endParaRPr lang="en-US" sz="800" dirty="0"/>
          </a:p>
        </p:txBody>
      </p:sp>
      <p:sp>
        <p:nvSpPr>
          <p:cNvPr id="16" name="Shape 11"/>
          <p:cNvSpPr/>
          <p:nvPr/>
        </p:nvSpPr>
        <p:spPr>
          <a:xfrm>
            <a:off x="619049" y="3148279"/>
            <a:ext cx="152705" cy="152705"/>
          </a:xfrm>
          <a:prstGeom prst="roundRect">
            <a:avLst>
              <a:gd name="adj" fmla="val 224551"/>
            </a:avLst>
          </a:prstGeom>
          <a:solidFill>
            <a:srgbClr val="10B981"/>
          </a:solidFill>
          <a:ln w="25400">
            <a:solidFill>
              <a:srgbClr val="10B981"/>
            </a:solidFill>
            <a:prstDash val="solid"/>
          </a:ln>
        </p:spPr>
      </p:sp>
      <p:sp>
        <p:nvSpPr>
          <p:cNvPr id="17" name="Text 12"/>
          <p:cNvSpPr txBox="1"/>
          <p:nvPr/>
        </p:nvSpPr>
        <p:spPr>
          <a:xfrm>
            <a:off x="866851" y="3129077"/>
            <a:ext cx="2962656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Finalize LOI </a:t>
            </a:r>
            <a:pPr algn="l" indent="0" marL="0">
              <a:buNone/>
            </a:pPr>
            <a:r>
              <a:rPr lang="en-US" sz="800" b="1" dirty="0">
                <a:solidFill>
                  <a:srgbClr val="1E40A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</a:t>
            </a:r>
            <a:endParaRPr lang="en-US" sz="900" dirty="0"/>
          </a:p>
        </p:txBody>
      </p:sp>
      <p:sp>
        <p:nvSpPr>
          <p:cNvPr id="18" name="Text 13"/>
          <p:cNvSpPr txBox="1"/>
          <p:nvPr/>
        </p:nvSpPr>
        <p:spPr>
          <a:xfrm>
            <a:off x="866851" y="3292754"/>
            <a:ext cx="2962656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Real estate lead</a:t>
            </a:r>
            <a:endParaRPr lang="en-US" sz="800" dirty="0"/>
          </a:p>
        </p:txBody>
      </p:sp>
      <p:sp>
        <p:nvSpPr>
          <p:cNvPr id="19" name="Shape 14"/>
          <p:cNvSpPr/>
          <p:nvPr/>
        </p:nvSpPr>
        <p:spPr>
          <a:xfrm>
            <a:off x="619049" y="3588106"/>
            <a:ext cx="152705" cy="152705"/>
          </a:xfrm>
          <a:prstGeom prst="roundRect">
            <a:avLst>
              <a:gd name="adj" fmla="val 224551"/>
            </a:avLst>
          </a:prstGeom>
          <a:solidFill>
            <a:srgbClr val="10B981"/>
          </a:solidFill>
          <a:ln w="25400">
            <a:solidFill>
              <a:srgbClr val="10B981"/>
            </a:solidFill>
            <a:prstDash val="solid"/>
          </a:ln>
        </p:spPr>
      </p:sp>
      <p:sp>
        <p:nvSpPr>
          <p:cNvPr id="20" name="Text 15"/>
          <p:cNvSpPr txBox="1"/>
          <p:nvPr/>
        </p:nvSpPr>
        <p:spPr>
          <a:xfrm>
            <a:off x="866851" y="3568903"/>
            <a:ext cx="2962656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Test-fit &amp; traffic study </a:t>
            </a:r>
            <a:pPr algn="l" indent="0" marL="0">
              <a:buNone/>
            </a:pPr>
            <a:r>
              <a:rPr lang="en-US" sz="800" b="1" dirty="0">
                <a:solidFill>
                  <a:srgbClr val="92400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Ops</a:t>
            </a:r>
            <a:endParaRPr lang="en-US" sz="900" dirty="0"/>
          </a:p>
        </p:txBody>
      </p:sp>
      <p:sp>
        <p:nvSpPr>
          <p:cNvPr id="21" name="Text 16"/>
          <p:cNvSpPr txBox="1"/>
          <p:nvPr/>
        </p:nvSpPr>
        <p:spPr>
          <a:xfrm>
            <a:off x="866851" y="3733495"/>
            <a:ext cx="2962656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Manual + counters</a:t>
            </a:r>
            <a:endParaRPr lang="en-US" sz="800" dirty="0"/>
          </a:p>
        </p:txBody>
      </p:sp>
      <p:sp>
        <p:nvSpPr>
          <p:cNvPr id="22" name="Shape 17"/>
          <p:cNvSpPr/>
          <p:nvPr/>
        </p:nvSpPr>
        <p:spPr>
          <a:xfrm>
            <a:off x="619049" y="4028846"/>
            <a:ext cx="152705" cy="152705"/>
          </a:xfrm>
          <a:prstGeom prst="roundRect">
            <a:avLst>
              <a:gd name="adj" fmla="val 224551"/>
            </a:avLst>
          </a:prstGeom>
          <a:noFill/>
          <a:ln w="25400">
            <a:solidFill>
              <a:srgbClr val="D1D5DB"/>
            </a:solidFill>
            <a:prstDash val="solid"/>
          </a:ln>
        </p:spPr>
      </p:sp>
      <p:sp>
        <p:nvSpPr>
          <p:cNvPr id="23" name="Text 18"/>
          <p:cNvSpPr txBox="1"/>
          <p:nvPr/>
        </p:nvSpPr>
        <p:spPr>
          <a:xfrm>
            <a:off x="866851" y="4009644"/>
            <a:ext cx="2962656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Landlord meetings </a:t>
            </a:r>
            <a:pPr algn="l" indent="0" marL="0">
              <a:buNone/>
            </a:pPr>
            <a:r>
              <a:rPr lang="en-US" sz="800" b="1" dirty="0">
                <a:solidFill>
                  <a:srgbClr val="065F4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LL</a:t>
            </a:r>
            <a:endParaRPr lang="en-US" sz="900" dirty="0"/>
          </a:p>
        </p:txBody>
      </p:sp>
      <p:sp>
        <p:nvSpPr>
          <p:cNvPr id="24" name="Text 19"/>
          <p:cNvSpPr txBox="1"/>
          <p:nvPr/>
        </p:nvSpPr>
        <p:spPr>
          <a:xfrm>
            <a:off x="866851" y="4173322"/>
            <a:ext cx="2962656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Hours/signage</a:t>
            </a:r>
            <a:endParaRPr lang="en-US" sz="800" dirty="0"/>
          </a:p>
        </p:txBody>
      </p:sp>
      <p:sp>
        <p:nvSpPr>
          <p:cNvPr id="25" name="Shape 20"/>
          <p:cNvSpPr/>
          <p:nvPr/>
        </p:nvSpPr>
        <p:spPr>
          <a:xfrm>
            <a:off x="619049" y="4468673"/>
            <a:ext cx="152705" cy="152705"/>
          </a:xfrm>
          <a:prstGeom prst="roundRect">
            <a:avLst>
              <a:gd name="adj" fmla="val 224551"/>
            </a:avLst>
          </a:prstGeom>
          <a:noFill/>
          <a:ln w="25400">
            <a:solidFill>
              <a:srgbClr val="D1D5DB"/>
            </a:solidFill>
            <a:prstDash val="solid"/>
          </a:ln>
        </p:spPr>
      </p:sp>
      <p:sp>
        <p:nvSpPr>
          <p:cNvPr id="26" name="Text 21"/>
          <p:cNvSpPr txBox="1"/>
          <p:nvPr/>
        </p:nvSpPr>
        <p:spPr>
          <a:xfrm>
            <a:off x="866851" y="4449470"/>
            <a:ext cx="2962656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Pro forma v2 XLS </a:t>
            </a:r>
            <a:pPr algn="l" indent="0" marL="0">
              <a:buNone/>
            </a:pPr>
            <a:r>
              <a:rPr lang="en-US" sz="800" b="1" dirty="0">
                <a:solidFill>
                  <a:srgbClr val="BE185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Fin</a:t>
            </a:r>
            <a:endParaRPr lang="en-US" sz="900" dirty="0"/>
          </a:p>
        </p:txBody>
      </p:sp>
      <p:sp>
        <p:nvSpPr>
          <p:cNvPr id="27" name="Text 22"/>
          <p:cNvSpPr txBox="1"/>
          <p:nvPr/>
        </p:nvSpPr>
        <p:spPr>
          <a:xfrm>
            <a:off x="866851" y="4614062"/>
            <a:ext cx="2962656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Financial model</a:t>
            </a:r>
            <a:endParaRPr lang="en-US" sz="800" dirty="0"/>
          </a:p>
        </p:txBody>
      </p:sp>
      <p:sp>
        <p:nvSpPr>
          <p:cNvPr id="28" name="Shape 23"/>
          <p:cNvSpPr/>
          <p:nvPr/>
        </p:nvSpPr>
        <p:spPr>
          <a:xfrm>
            <a:off x="619049" y="4929530"/>
            <a:ext cx="3209544" cy="504749"/>
          </a:xfrm>
          <a:prstGeom prst="roundRect">
            <a:avLst>
              <a:gd name="adj" fmla="val 54690"/>
            </a:avLst>
          </a:prstGeom>
          <a:solidFill>
            <a:srgbClr val="F9FAFB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29" name="Text 24"/>
          <p:cNvSpPr txBox="1"/>
          <p:nvPr/>
        </p:nvSpPr>
        <p:spPr>
          <a:xfrm>
            <a:off x="733349" y="5050231"/>
            <a:ext cx="514807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b="1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Progress</a:t>
            </a:r>
            <a:endParaRPr lang="en-US" sz="800" dirty="0"/>
          </a:p>
        </p:txBody>
      </p:sp>
      <p:sp>
        <p:nvSpPr>
          <p:cNvPr id="30" name="Text 25"/>
          <p:cNvSpPr txBox="1"/>
          <p:nvPr/>
        </p:nvSpPr>
        <p:spPr>
          <a:xfrm>
            <a:off x="3466490" y="5043830"/>
            <a:ext cx="247802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b="1" dirty="0">
                <a:solidFill>
                  <a:srgbClr val="10B98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60%</a:t>
            </a:r>
            <a:endParaRPr lang="en-US" sz="800" dirty="0"/>
          </a:p>
        </p:txBody>
      </p:sp>
      <p:pic>
        <p:nvPicPr>
          <p:cNvPr id="31" name="Image 3" descr="preencoded.png">    </p:cNvPr>
          <p:cNvPicPr>
            <a:picLocks noChangeAspect="1"/>
          </p:cNvPicPr>
          <p:nvPr/>
        </p:nvPicPr>
        <p:blipFill>
          <a:blip r:embed="rId4"/>
          <a:srcRect l="0" r="0" t="-397" b="-397"/>
          <a:stretch/>
        </p:blipFill>
        <p:spPr>
          <a:xfrm>
            <a:off x="733349" y="5257800"/>
            <a:ext cx="2978201" cy="57607"/>
          </a:xfrm>
          <a:prstGeom prst="rect">
            <a:avLst/>
          </a:prstGeom>
        </p:spPr>
      </p:pic>
      <p:pic>
        <p:nvPicPr>
          <p:cNvPr id="32" name="Image 4" descr="preencoded.png">    </p:cNvPr>
          <p:cNvPicPr>
            <a:picLocks noChangeAspect="1"/>
          </p:cNvPicPr>
          <p:nvPr/>
        </p:nvPicPr>
        <p:blipFill>
          <a:blip r:embed="rId5"/>
          <a:srcRect l="0" r="0" t="-403" b="-403"/>
          <a:stretch/>
        </p:blipFill>
        <p:spPr>
          <a:xfrm>
            <a:off x="733349" y="5257800"/>
            <a:ext cx="1786738" cy="57607"/>
          </a:xfrm>
          <a:prstGeom prst="rect">
            <a:avLst/>
          </a:prstGeom>
        </p:spPr>
      </p:pic>
      <p:sp>
        <p:nvSpPr>
          <p:cNvPr id="33" name="Shape 26"/>
          <p:cNvSpPr/>
          <p:nvPr/>
        </p:nvSpPr>
        <p:spPr>
          <a:xfrm>
            <a:off x="4254703" y="2048256"/>
            <a:ext cx="3685946" cy="3619195"/>
          </a:xfrm>
          <a:prstGeom prst="roundRect">
            <a:avLst>
              <a:gd name="adj" fmla="val 1596"/>
            </a:avLst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34" name="Shape 27"/>
          <p:cNvSpPr/>
          <p:nvPr/>
        </p:nvSpPr>
        <p:spPr>
          <a:xfrm>
            <a:off x="4492447" y="2286000"/>
            <a:ext cx="418795" cy="418795"/>
          </a:xfrm>
          <a:prstGeom prst="ellipse">
            <a:avLst/>
          </a:prstGeom>
          <a:solidFill>
            <a:srgbClr val="FEF3E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5" name="Text 28"/>
          <p:cNvSpPr/>
          <p:nvPr/>
        </p:nvSpPr>
        <p:spPr>
          <a:xfrm>
            <a:off x="4492447" y="2286000"/>
            <a:ext cx="419710" cy="41971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92400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60</a:t>
            </a:r>
            <a:endParaRPr lang="en-US" sz="1000" dirty="0"/>
          </a:p>
        </p:txBody>
      </p:sp>
      <p:sp>
        <p:nvSpPr>
          <p:cNvPr id="36" name="Text 29"/>
          <p:cNvSpPr txBox="1"/>
          <p:nvPr/>
        </p:nvSpPr>
        <p:spPr>
          <a:xfrm>
            <a:off x="5063947" y="2288743"/>
            <a:ext cx="1044245" cy="2478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Days 31-60</a:t>
            </a:r>
            <a:endParaRPr lang="en-US" sz="1200" dirty="0"/>
          </a:p>
        </p:txBody>
      </p:sp>
      <p:sp>
        <p:nvSpPr>
          <p:cNvPr id="37" name="Text 30"/>
          <p:cNvSpPr txBox="1"/>
          <p:nvPr/>
        </p:nvSpPr>
        <p:spPr>
          <a:xfrm>
            <a:off x="5063947" y="2531059"/>
            <a:ext cx="1314907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Execution &amp; Setup</a:t>
            </a:r>
            <a:endParaRPr lang="en-US" sz="900" dirty="0"/>
          </a:p>
        </p:txBody>
      </p:sp>
      <p:sp>
        <p:nvSpPr>
          <p:cNvPr id="38" name="Text 31"/>
          <p:cNvSpPr txBox="1"/>
          <p:nvPr/>
        </p:nvSpPr>
        <p:spPr>
          <a:xfrm>
            <a:off x="4492447" y="2857500"/>
            <a:ext cx="3210458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b="1" spc="41" kern="0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Key Deliverables</a:t>
            </a:r>
            <a:endParaRPr lang="en-US" sz="800" dirty="0"/>
          </a:p>
        </p:txBody>
      </p:sp>
      <p:sp>
        <p:nvSpPr>
          <p:cNvPr id="39" name="Shape 32"/>
          <p:cNvSpPr/>
          <p:nvPr/>
        </p:nvSpPr>
        <p:spPr>
          <a:xfrm>
            <a:off x="4492447" y="3148279"/>
            <a:ext cx="152705" cy="152705"/>
          </a:xfrm>
          <a:prstGeom prst="roundRect">
            <a:avLst>
              <a:gd name="adj" fmla="val 224551"/>
            </a:avLst>
          </a:prstGeom>
          <a:noFill/>
          <a:ln w="25400">
            <a:solidFill>
              <a:srgbClr val="D1D5DB"/>
            </a:solidFill>
            <a:prstDash val="solid"/>
          </a:ln>
        </p:spPr>
      </p:sp>
      <p:sp>
        <p:nvSpPr>
          <p:cNvPr id="40" name="Text 33"/>
          <p:cNvSpPr txBox="1"/>
          <p:nvPr/>
        </p:nvSpPr>
        <p:spPr>
          <a:xfrm>
            <a:off x="4740250" y="3129077"/>
            <a:ext cx="2962656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Permit set &amp; GC bids </a:t>
            </a:r>
            <a:pPr algn="l" indent="0" marL="0">
              <a:buNone/>
            </a:pPr>
            <a:r>
              <a:rPr lang="en-US" sz="800" b="1" dirty="0">
                <a:solidFill>
                  <a:srgbClr val="92400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Ops</a:t>
            </a:r>
            <a:endParaRPr lang="en-US" sz="900" dirty="0"/>
          </a:p>
        </p:txBody>
      </p:sp>
      <p:sp>
        <p:nvSpPr>
          <p:cNvPr id="41" name="Text 34"/>
          <p:cNvSpPr txBox="1"/>
          <p:nvPr/>
        </p:nvSpPr>
        <p:spPr>
          <a:xfrm>
            <a:off x="4740250" y="3292754"/>
            <a:ext cx="2962656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Construction prep</a:t>
            </a:r>
            <a:endParaRPr lang="en-US" sz="800" dirty="0"/>
          </a:p>
        </p:txBody>
      </p:sp>
      <p:sp>
        <p:nvSpPr>
          <p:cNvPr id="42" name="Shape 35"/>
          <p:cNvSpPr/>
          <p:nvPr/>
        </p:nvSpPr>
        <p:spPr>
          <a:xfrm>
            <a:off x="4492447" y="3588106"/>
            <a:ext cx="152705" cy="152705"/>
          </a:xfrm>
          <a:prstGeom prst="roundRect">
            <a:avLst>
              <a:gd name="adj" fmla="val 224551"/>
            </a:avLst>
          </a:prstGeom>
          <a:noFill/>
          <a:ln w="25400">
            <a:solidFill>
              <a:srgbClr val="D1D5DB"/>
            </a:solidFill>
            <a:prstDash val="solid"/>
          </a:ln>
        </p:spPr>
      </p:sp>
      <p:sp>
        <p:nvSpPr>
          <p:cNvPr id="43" name="Text 36"/>
          <p:cNvSpPr txBox="1"/>
          <p:nvPr/>
        </p:nvSpPr>
        <p:spPr>
          <a:xfrm>
            <a:off x="4740250" y="3568903"/>
            <a:ext cx="2962656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Equipment PO </a:t>
            </a:r>
            <a:pPr algn="l" indent="0" marL="0">
              <a:buNone/>
            </a:pPr>
            <a:r>
              <a:rPr lang="en-US" sz="800" b="1" dirty="0">
                <a:solidFill>
                  <a:srgbClr val="92400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Ops</a:t>
            </a:r>
            <a:endParaRPr lang="en-US" sz="900" dirty="0"/>
          </a:p>
        </p:txBody>
      </p:sp>
      <p:sp>
        <p:nvSpPr>
          <p:cNvPr id="44" name="Text 37"/>
          <p:cNvSpPr txBox="1"/>
          <p:nvPr/>
        </p:nvSpPr>
        <p:spPr>
          <a:xfrm>
            <a:off x="4740250" y="3733495"/>
            <a:ext cx="2962656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Kitchen equipment</a:t>
            </a:r>
            <a:endParaRPr lang="en-US" sz="800" dirty="0"/>
          </a:p>
        </p:txBody>
      </p:sp>
      <p:sp>
        <p:nvSpPr>
          <p:cNvPr id="45" name="Shape 38"/>
          <p:cNvSpPr/>
          <p:nvPr/>
        </p:nvSpPr>
        <p:spPr>
          <a:xfrm>
            <a:off x="4492447" y="4028846"/>
            <a:ext cx="152705" cy="152705"/>
          </a:xfrm>
          <a:prstGeom prst="roundRect">
            <a:avLst>
              <a:gd name="adj" fmla="val 224551"/>
            </a:avLst>
          </a:prstGeom>
          <a:noFill/>
          <a:ln w="25400">
            <a:solidFill>
              <a:srgbClr val="D1D5DB"/>
            </a:solidFill>
            <a:prstDash val="solid"/>
          </a:ln>
        </p:spPr>
      </p:sp>
      <p:sp>
        <p:nvSpPr>
          <p:cNvPr id="46" name="Text 39"/>
          <p:cNvSpPr txBox="1"/>
          <p:nvPr/>
        </p:nvSpPr>
        <p:spPr>
          <a:xfrm>
            <a:off x="4740250" y="4009644"/>
            <a:ext cx="2962656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Hiring pipeline </a:t>
            </a:r>
            <a:pPr algn="l" indent="0" marL="0">
              <a:buNone/>
            </a:pPr>
            <a:r>
              <a:rPr lang="en-US" sz="800" b="1" dirty="0">
                <a:solidFill>
                  <a:srgbClr val="92400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Ops</a:t>
            </a:r>
            <a:endParaRPr lang="en-US" sz="900" dirty="0"/>
          </a:p>
        </p:txBody>
      </p:sp>
      <p:sp>
        <p:nvSpPr>
          <p:cNvPr id="47" name="Text 40"/>
          <p:cNvSpPr txBox="1"/>
          <p:nvPr/>
        </p:nvSpPr>
        <p:spPr>
          <a:xfrm>
            <a:off x="4740250" y="4173322"/>
            <a:ext cx="2962656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Staff recruitment</a:t>
            </a:r>
            <a:endParaRPr lang="en-US" sz="800" dirty="0"/>
          </a:p>
        </p:txBody>
      </p:sp>
      <p:sp>
        <p:nvSpPr>
          <p:cNvPr id="48" name="Shape 41"/>
          <p:cNvSpPr/>
          <p:nvPr/>
        </p:nvSpPr>
        <p:spPr>
          <a:xfrm>
            <a:off x="4492447" y="4468673"/>
            <a:ext cx="152705" cy="152705"/>
          </a:xfrm>
          <a:prstGeom prst="roundRect">
            <a:avLst>
              <a:gd name="adj" fmla="val 224551"/>
            </a:avLst>
          </a:prstGeom>
          <a:noFill/>
          <a:ln w="25400">
            <a:solidFill>
              <a:srgbClr val="D1D5DB"/>
            </a:solidFill>
            <a:prstDash val="solid"/>
          </a:ln>
        </p:spPr>
      </p:sp>
      <p:sp>
        <p:nvSpPr>
          <p:cNvPr id="49" name="Text 42"/>
          <p:cNvSpPr txBox="1"/>
          <p:nvPr/>
        </p:nvSpPr>
        <p:spPr>
          <a:xfrm>
            <a:off x="4740250" y="4449470"/>
            <a:ext cx="2962656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Pre-marketing </a:t>
            </a:r>
            <a:pPr algn="l" indent="0" marL="0">
              <a:buNone/>
            </a:pPr>
            <a:r>
              <a:rPr lang="en-US" sz="800" b="1" dirty="0">
                <a:solidFill>
                  <a:srgbClr val="3730A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Mkt</a:t>
            </a:r>
            <a:endParaRPr lang="en-US" sz="900" dirty="0"/>
          </a:p>
        </p:txBody>
      </p:sp>
      <p:sp>
        <p:nvSpPr>
          <p:cNvPr id="50" name="Text 43"/>
          <p:cNvSpPr txBox="1"/>
          <p:nvPr/>
        </p:nvSpPr>
        <p:spPr>
          <a:xfrm>
            <a:off x="4740250" y="4614062"/>
            <a:ext cx="2962656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Tenant outreach</a:t>
            </a:r>
            <a:endParaRPr lang="en-US" sz="800" dirty="0"/>
          </a:p>
        </p:txBody>
      </p:sp>
      <p:sp>
        <p:nvSpPr>
          <p:cNvPr id="51" name="Shape 44"/>
          <p:cNvSpPr/>
          <p:nvPr/>
        </p:nvSpPr>
        <p:spPr>
          <a:xfrm>
            <a:off x="4492447" y="4929530"/>
            <a:ext cx="3209544" cy="504749"/>
          </a:xfrm>
          <a:prstGeom prst="roundRect">
            <a:avLst>
              <a:gd name="adj" fmla="val 54690"/>
            </a:avLst>
          </a:prstGeom>
          <a:solidFill>
            <a:srgbClr val="F9FAFB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52" name="Text 45"/>
          <p:cNvSpPr txBox="1"/>
          <p:nvPr/>
        </p:nvSpPr>
        <p:spPr>
          <a:xfrm>
            <a:off x="4606747" y="5050231"/>
            <a:ext cx="514807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b="1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Progress</a:t>
            </a:r>
            <a:endParaRPr lang="en-US" sz="800" dirty="0"/>
          </a:p>
        </p:txBody>
      </p:sp>
      <p:sp>
        <p:nvSpPr>
          <p:cNvPr id="53" name="Text 46"/>
          <p:cNvSpPr txBox="1"/>
          <p:nvPr/>
        </p:nvSpPr>
        <p:spPr>
          <a:xfrm>
            <a:off x="7347204" y="5043830"/>
            <a:ext cx="238658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b="1" dirty="0">
                <a:solidFill>
                  <a:srgbClr val="F59E0B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25%</a:t>
            </a:r>
            <a:endParaRPr lang="en-US" sz="800" dirty="0"/>
          </a:p>
        </p:txBody>
      </p:sp>
      <p:pic>
        <p:nvPicPr>
          <p:cNvPr id="54" name="Image 5" descr="preencoded.png">    </p:cNvPr>
          <p:cNvPicPr>
            <a:picLocks noChangeAspect="1"/>
          </p:cNvPicPr>
          <p:nvPr/>
        </p:nvPicPr>
        <p:blipFill>
          <a:blip r:embed="rId6"/>
          <a:srcRect l="0" r="0" t="-400" b="-400"/>
          <a:stretch/>
        </p:blipFill>
        <p:spPr>
          <a:xfrm>
            <a:off x="4606747" y="5257800"/>
            <a:ext cx="2978201" cy="57607"/>
          </a:xfrm>
          <a:prstGeom prst="rect">
            <a:avLst/>
          </a:prstGeom>
        </p:spPr>
      </p:pic>
      <p:pic>
        <p:nvPicPr>
          <p:cNvPr id="55" name="Image 6" descr="preencoded.png">    </p:cNvPr>
          <p:cNvPicPr>
            <a:picLocks noChangeAspect="1"/>
          </p:cNvPicPr>
          <p:nvPr/>
        </p:nvPicPr>
        <p:blipFill>
          <a:blip r:embed="rId7"/>
          <a:srcRect l="0" r="0" t="-408" b="-408"/>
          <a:stretch/>
        </p:blipFill>
        <p:spPr>
          <a:xfrm>
            <a:off x="4606747" y="5257800"/>
            <a:ext cx="744322" cy="57607"/>
          </a:xfrm>
          <a:prstGeom prst="rect">
            <a:avLst/>
          </a:prstGeom>
        </p:spPr>
      </p:pic>
      <p:sp>
        <p:nvSpPr>
          <p:cNvPr id="56" name="Shape 47"/>
          <p:cNvSpPr/>
          <p:nvPr/>
        </p:nvSpPr>
        <p:spPr>
          <a:xfrm>
            <a:off x="8128102" y="2048256"/>
            <a:ext cx="3685946" cy="3619195"/>
          </a:xfrm>
          <a:prstGeom prst="roundRect">
            <a:avLst>
              <a:gd name="adj" fmla="val 1596"/>
            </a:avLst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57" name="Shape 48"/>
          <p:cNvSpPr/>
          <p:nvPr/>
        </p:nvSpPr>
        <p:spPr>
          <a:xfrm>
            <a:off x="8365846" y="2286000"/>
            <a:ext cx="418795" cy="418795"/>
          </a:xfrm>
          <a:prstGeom prst="ellipse">
            <a:avLst/>
          </a:prstGeom>
          <a:solidFill>
            <a:srgbClr val="FEF3E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58" name="Text 49"/>
          <p:cNvSpPr/>
          <p:nvPr/>
        </p:nvSpPr>
        <p:spPr>
          <a:xfrm>
            <a:off x="8365846" y="2286000"/>
            <a:ext cx="419710" cy="41971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92400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90</a:t>
            </a:r>
            <a:endParaRPr lang="en-US" sz="1000" dirty="0"/>
          </a:p>
        </p:txBody>
      </p:sp>
      <p:sp>
        <p:nvSpPr>
          <p:cNvPr id="59" name="Text 50"/>
          <p:cNvSpPr txBox="1"/>
          <p:nvPr/>
        </p:nvSpPr>
        <p:spPr>
          <a:xfrm>
            <a:off x="8937346" y="2288743"/>
            <a:ext cx="1219810" cy="2478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Days 61-90</a:t>
            </a:r>
            <a:endParaRPr lang="en-US" sz="1200" dirty="0"/>
          </a:p>
        </p:txBody>
      </p:sp>
      <p:sp>
        <p:nvSpPr>
          <p:cNvPr id="60" name="Text 51"/>
          <p:cNvSpPr txBox="1"/>
          <p:nvPr/>
        </p:nvSpPr>
        <p:spPr>
          <a:xfrm>
            <a:off x="8937346" y="2531059"/>
            <a:ext cx="1451153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Launch &amp; Optimization</a:t>
            </a:r>
            <a:endParaRPr lang="en-US" sz="900" dirty="0"/>
          </a:p>
        </p:txBody>
      </p:sp>
      <p:sp>
        <p:nvSpPr>
          <p:cNvPr id="61" name="Text 52"/>
          <p:cNvSpPr txBox="1"/>
          <p:nvPr/>
        </p:nvSpPr>
        <p:spPr>
          <a:xfrm>
            <a:off x="8365846" y="2857500"/>
            <a:ext cx="3210458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b="1" spc="41" kern="0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Key Deliverables</a:t>
            </a:r>
            <a:endParaRPr lang="en-US" sz="800" dirty="0"/>
          </a:p>
        </p:txBody>
      </p:sp>
      <p:sp>
        <p:nvSpPr>
          <p:cNvPr id="62" name="Shape 53"/>
          <p:cNvSpPr/>
          <p:nvPr/>
        </p:nvSpPr>
        <p:spPr>
          <a:xfrm>
            <a:off x="8365846" y="3148279"/>
            <a:ext cx="152705" cy="152705"/>
          </a:xfrm>
          <a:prstGeom prst="roundRect">
            <a:avLst>
              <a:gd name="adj" fmla="val 224551"/>
            </a:avLst>
          </a:prstGeom>
          <a:noFill/>
          <a:ln w="25400">
            <a:solidFill>
              <a:srgbClr val="D1D5DB"/>
            </a:solidFill>
            <a:prstDash val="solid"/>
          </a:ln>
        </p:spPr>
      </p:sp>
      <p:sp>
        <p:nvSpPr>
          <p:cNvPr id="63" name="Text 54"/>
          <p:cNvSpPr txBox="1"/>
          <p:nvPr/>
        </p:nvSpPr>
        <p:spPr>
          <a:xfrm>
            <a:off x="8613648" y="3129077"/>
            <a:ext cx="2962656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Soft open </a:t>
            </a:r>
            <a:pPr algn="l" indent="0" marL="0">
              <a:buNone/>
            </a:pPr>
            <a:r>
              <a:rPr lang="en-US" sz="800" b="1" dirty="0">
                <a:solidFill>
                  <a:srgbClr val="92400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Ops</a:t>
            </a:r>
            <a:endParaRPr lang="en-US" sz="900" dirty="0"/>
          </a:p>
        </p:txBody>
      </p:sp>
      <p:sp>
        <p:nvSpPr>
          <p:cNvPr id="64" name="Text 55"/>
          <p:cNvSpPr txBox="1"/>
          <p:nvPr/>
        </p:nvSpPr>
        <p:spPr>
          <a:xfrm>
            <a:off x="8613648" y="3292754"/>
            <a:ext cx="2962656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Pilot launch</a:t>
            </a:r>
            <a:endParaRPr lang="en-US" sz="800" dirty="0"/>
          </a:p>
        </p:txBody>
      </p:sp>
      <p:sp>
        <p:nvSpPr>
          <p:cNvPr id="65" name="Shape 56"/>
          <p:cNvSpPr/>
          <p:nvPr/>
        </p:nvSpPr>
        <p:spPr>
          <a:xfrm>
            <a:off x="8365846" y="3588106"/>
            <a:ext cx="152705" cy="152705"/>
          </a:xfrm>
          <a:prstGeom prst="roundRect">
            <a:avLst>
              <a:gd name="adj" fmla="val 224551"/>
            </a:avLst>
          </a:prstGeom>
          <a:noFill/>
          <a:ln w="25400">
            <a:solidFill>
              <a:srgbClr val="D1D5DB"/>
            </a:solidFill>
            <a:prstDash val="solid"/>
          </a:ln>
        </p:spPr>
      </p:sp>
      <p:sp>
        <p:nvSpPr>
          <p:cNvPr id="66" name="Text 57"/>
          <p:cNvSpPr txBox="1"/>
          <p:nvPr/>
        </p:nvSpPr>
        <p:spPr>
          <a:xfrm>
            <a:off x="8613648" y="3568903"/>
            <a:ext cx="2962656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KPI checkpoint </a:t>
            </a:r>
            <a:pPr algn="l" indent="0" marL="0">
              <a:buNone/>
            </a:pPr>
            <a:r>
              <a:rPr lang="en-US" sz="800" b="1" dirty="0">
                <a:solidFill>
                  <a:srgbClr val="BE185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Fin</a:t>
            </a:r>
            <a:endParaRPr lang="en-US" sz="900" dirty="0"/>
          </a:p>
        </p:txBody>
      </p:sp>
      <p:sp>
        <p:nvSpPr>
          <p:cNvPr id="67" name="Text 58"/>
          <p:cNvSpPr txBox="1"/>
          <p:nvPr/>
        </p:nvSpPr>
        <p:spPr>
          <a:xfrm>
            <a:off x="8613648" y="3733495"/>
            <a:ext cx="2962656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Performance review</a:t>
            </a:r>
            <a:endParaRPr lang="en-US" sz="800" dirty="0"/>
          </a:p>
        </p:txBody>
      </p:sp>
      <p:sp>
        <p:nvSpPr>
          <p:cNvPr id="68" name="Shape 59"/>
          <p:cNvSpPr/>
          <p:nvPr/>
        </p:nvSpPr>
        <p:spPr>
          <a:xfrm>
            <a:off x="8365846" y="4028846"/>
            <a:ext cx="152705" cy="152705"/>
          </a:xfrm>
          <a:prstGeom prst="roundRect">
            <a:avLst>
              <a:gd name="adj" fmla="val 224551"/>
            </a:avLst>
          </a:prstGeom>
          <a:noFill/>
          <a:ln w="25400">
            <a:solidFill>
              <a:srgbClr val="D1D5DB"/>
            </a:solidFill>
            <a:prstDash val="solid"/>
          </a:ln>
        </p:spPr>
      </p:sp>
      <p:sp>
        <p:nvSpPr>
          <p:cNvPr id="69" name="Text 60"/>
          <p:cNvSpPr txBox="1"/>
          <p:nvPr/>
        </p:nvSpPr>
        <p:spPr>
          <a:xfrm>
            <a:off x="8613648" y="4009644"/>
            <a:ext cx="2962656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Adjust menu/line </a:t>
            </a:r>
            <a:pPr algn="l" indent="0" marL="0">
              <a:buNone/>
            </a:pPr>
            <a:r>
              <a:rPr lang="en-US" sz="800" b="1" dirty="0">
                <a:solidFill>
                  <a:srgbClr val="92400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Ops</a:t>
            </a:r>
            <a:endParaRPr lang="en-US" sz="900" dirty="0"/>
          </a:p>
        </p:txBody>
      </p:sp>
      <p:sp>
        <p:nvSpPr>
          <p:cNvPr id="70" name="Text 61"/>
          <p:cNvSpPr txBox="1"/>
          <p:nvPr/>
        </p:nvSpPr>
        <p:spPr>
          <a:xfrm>
            <a:off x="8613648" y="4173322"/>
            <a:ext cx="2962656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Optimization</a:t>
            </a:r>
            <a:endParaRPr lang="en-US" sz="800" dirty="0"/>
          </a:p>
        </p:txBody>
      </p:sp>
      <p:sp>
        <p:nvSpPr>
          <p:cNvPr id="71" name="Shape 62"/>
          <p:cNvSpPr/>
          <p:nvPr/>
        </p:nvSpPr>
        <p:spPr>
          <a:xfrm>
            <a:off x="8365846" y="4468673"/>
            <a:ext cx="152705" cy="152705"/>
          </a:xfrm>
          <a:prstGeom prst="roundRect">
            <a:avLst>
              <a:gd name="adj" fmla="val 224551"/>
            </a:avLst>
          </a:prstGeom>
          <a:noFill/>
          <a:ln w="25400">
            <a:solidFill>
              <a:srgbClr val="D1D5DB"/>
            </a:solidFill>
            <a:prstDash val="solid"/>
          </a:ln>
        </p:spPr>
      </p:sp>
      <p:sp>
        <p:nvSpPr>
          <p:cNvPr id="72" name="Text 63"/>
          <p:cNvSpPr txBox="1"/>
          <p:nvPr/>
        </p:nvSpPr>
        <p:spPr>
          <a:xfrm>
            <a:off x="8613648" y="4449470"/>
            <a:ext cx="2962656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Launch loyalty </a:t>
            </a:r>
            <a:pPr algn="l" indent="0" marL="0">
              <a:buNone/>
            </a:pPr>
            <a:r>
              <a:rPr lang="en-US" sz="800" b="1" dirty="0">
                <a:solidFill>
                  <a:srgbClr val="3730A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Mkt</a:t>
            </a:r>
            <a:endParaRPr lang="en-US" sz="900" dirty="0"/>
          </a:p>
        </p:txBody>
      </p:sp>
      <p:sp>
        <p:nvSpPr>
          <p:cNvPr id="73" name="Text 64"/>
          <p:cNvSpPr txBox="1"/>
          <p:nvPr/>
        </p:nvSpPr>
        <p:spPr>
          <a:xfrm>
            <a:off x="8613648" y="4614062"/>
            <a:ext cx="2962656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App launch</a:t>
            </a:r>
            <a:endParaRPr lang="en-US" sz="800" dirty="0"/>
          </a:p>
        </p:txBody>
      </p:sp>
      <p:sp>
        <p:nvSpPr>
          <p:cNvPr id="74" name="Shape 65"/>
          <p:cNvSpPr/>
          <p:nvPr/>
        </p:nvSpPr>
        <p:spPr>
          <a:xfrm>
            <a:off x="8365846" y="4929530"/>
            <a:ext cx="3209544" cy="504749"/>
          </a:xfrm>
          <a:prstGeom prst="roundRect">
            <a:avLst>
              <a:gd name="adj" fmla="val 54690"/>
            </a:avLst>
          </a:prstGeom>
          <a:solidFill>
            <a:srgbClr val="F9FAFB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75" name="Text 66"/>
          <p:cNvSpPr txBox="1"/>
          <p:nvPr/>
        </p:nvSpPr>
        <p:spPr>
          <a:xfrm>
            <a:off x="8480146" y="5050231"/>
            <a:ext cx="514807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b="1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Progress</a:t>
            </a:r>
            <a:endParaRPr lang="en-US" sz="800" dirty="0"/>
          </a:p>
        </p:txBody>
      </p:sp>
      <p:sp>
        <p:nvSpPr>
          <p:cNvPr id="76" name="Text 67"/>
          <p:cNvSpPr txBox="1"/>
          <p:nvPr/>
        </p:nvSpPr>
        <p:spPr>
          <a:xfrm>
            <a:off x="11280953" y="5043830"/>
            <a:ext cx="181051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b="1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0%</a:t>
            </a:r>
            <a:endParaRPr lang="en-US" sz="800" dirty="0"/>
          </a:p>
        </p:txBody>
      </p:sp>
      <p:pic>
        <p:nvPicPr>
          <p:cNvPr id="77" name="Image 7" descr="preencoded.png">    </p:cNvPr>
          <p:cNvPicPr>
            <a:picLocks noChangeAspect="1"/>
          </p:cNvPicPr>
          <p:nvPr/>
        </p:nvPicPr>
        <p:blipFill>
          <a:blip r:embed="rId8"/>
          <a:srcRect l="0" r="0" t="-397" b="-397"/>
          <a:stretch/>
        </p:blipFill>
        <p:spPr>
          <a:xfrm>
            <a:off x="8480146" y="5257800"/>
            <a:ext cx="2978201" cy="57607"/>
          </a:xfrm>
          <a:prstGeom prst="rect">
            <a:avLst/>
          </a:prstGeom>
        </p:spPr>
      </p:pic>
      <p:sp>
        <p:nvSpPr>
          <p:cNvPr id="78" name="Shape 68"/>
          <p:cNvSpPr/>
          <p:nvPr/>
        </p:nvSpPr>
        <p:spPr>
          <a:xfrm>
            <a:off x="381305" y="5896051"/>
            <a:ext cx="11430000" cy="1047902"/>
          </a:xfrm>
          <a:prstGeom prst="roundRect">
            <a:avLst>
              <a:gd name="adj" fmla="val 19039"/>
            </a:avLst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</p:spPr>
      </p:sp>
      <p:pic>
        <p:nvPicPr>
          <p:cNvPr id="79" name="Image 8" descr="preencoded.png">    </p:cNvPr>
          <p:cNvPicPr>
            <a:picLocks noChangeAspect="1"/>
          </p:cNvPicPr>
          <p:nvPr/>
        </p:nvPicPr>
        <p:blipFill>
          <a:blip r:embed="rId9"/>
          <a:srcRect l="0" r="0" t="-28000" b="-28000"/>
          <a:stretch/>
        </p:blipFill>
        <p:spPr>
          <a:xfrm>
            <a:off x="619049" y="6086246"/>
            <a:ext cx="114300" cy="142646"/>
          </a:xfrm>
          <a:prstGeom prst="rect">
            <a:avLst/>
          </a:prstGeom>
        </p:spPr>
      </p:pic>
      <p:sp>
        <p:nvSpPr>
          <p:cNvPr id="80" name="Text 69"/>
          <p:cNvSpPr txBox="1"/>
          <p:nvPr/>
        </p:nvSpPr>
        <p:spPr>
          <a:xfrm>
            <a:off x="809244" y="6057900"/>
            <a:ext cx="2255825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Ownership &amp; Responsibilities</a:t>
            </a:r>
            <a:endParaRPr lang="en-US" sz="1000" dirty="0"/>
          </a:p>
        </p:txBody>
      </p:sp>
      <p:sp>
        <p:nvSpPr>
          <p:cNvPr id="81" name="Shape 70"/>
          <p:cNvSpPr/>
          <p:nvPr/>
        </p:nvSpPr>
        <p:spPr>
          <a:xfrm>
            <a:off x="619049" y="6372454"/>
            <a:ext cx="2076602" cy="523951"/>
          </a:xfrm>
          <a:prstGeom prst="roundRect">
            <a:avLst>
              <a:gd name="adj" fmla="val 38077"/>
            </a:avLst>
          </a:prstGeom>
          <a:solidFill>
            <a:srgbClr val="DBEAFE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82" name="Text 71"/>
          <p:cNvSpPr txBox="1"/>
          <p:nvPr/>
        </p:nvSpPr>
        <p:spPr>
          <a:xfrm>
            <a:off x="714146" y="6467551"/>
            <a:ext cx="1886407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900" b="1" dirty="0">
                <a:solidFill>
                  <a:srgbClr val="1E40A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Real Estate</a:t>
            </a:r>
            <a:endParaRPr lang="en-US" sz="900" dirty="0"/>
          </a:p>
        </p:txBody>
      </p:sp>
      <p:sp>
        <p:nvSpPr>
          <p:cNvPr id="83" name="Text 72"/>
          <p:cNvSpPr txBox="1"/>
          <p:nvPr/>
        </p:nvSpPr>
        <p:spPr>
          <a:xfrm>
            <a:off x="714146" y="6657746"/>
            <a:ext cx="1886407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LOI, lease, TI</a:t>
            </a:r>
            <a:endParaRPr lang="en-US" sz="800" dirty="0"/>
          </a:p>
        </p:txBody>
      </p:sp>
      <p:sp>
        <p:nvSpPr>
          <p:cNvPr id="84" name="Shape 73"/>
          <p:cNvSpPr/>
          <p:nvPr/>
        </p:nvSpPr>
        <p:spPr>
          <a:xfrm>
            <a:off x="2840126" y="6372454"/>
            <a:ext cx="2076602" cy="523951"/>
          </a:xfrm>
          <a:prstGeom prst="roundRect">
            <a:avLst>
              <a:gd name="adj" fmla="val 38077"/>
            </a:avLst>
          </a:prstGeom>
          <a:solidFill>
            <a:srgbClr val="FEF3E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85" name="Text 74"/>
          <p:cNvSpPr txBox="1"/>
          <p:nvPr/>
        </p:nvSpPr>
        <p:spPr>
          <a:xfrm>
            <a:off x="2935224" y="6467551"/>
            <a:ext cx="1886407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900" b="1" dirty="0">
                <a:solidFill>
                  <a:srgbClr val="92400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Operations</a:t>
            </a:r>
            <a:endParaRPr lang="en-US" sz="900" dirty="0"/>
          </a:p>
        </p:txBody>
      </p:sp>
      <p:sp>
        <p:nvSpPr>
          <p:cNvPr id="86" name="Text 75"/>
          <p:cNvSpPr txBox="1"/>
          <p:nvPr/>
        </p:nvSpPr>
        <p:spPr>
          <a:xfrm>
            <a:off x="2935224" y="6657746"/>
            <a:ext cx="1886407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Build, staffing</a:t>
            </a:r>
            <a:endParaRPr lang="en-US" sz="800" dirty="0"/>
          </a:p>
        </p:txBody>
      </p:sp>
      <p:sp>
        <p:nvSpPr>
          <p:cNvPr id="87" name="Shape 76"/>
          <p:cNvSpPr/>
          <p:nvPr/>
        </p:nvSpPr>
        <p:spPr>
          <a:xfrm>
            <a:off x="5061204" y="6372454"/>
            <a:ext cx="2076602" cy="523951"/>
          </a:xfrm>
          <a:prstGeom prst="roundRect">
            <a:avLst>
              <a:gd name="adj" fmla="val 38077"/>
            </a:avLst>
          </a:prstGeom>
          <a:solidFill>
            <a:srgbClr val="FCE7F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88" name="Text 77"/>
          <p:cNvSpPr txBox="1"/>
          <p:nvPr/>
        </p:nvSpPr>
        <p:spPr>
          <a:xfrm>
            <a:off x="5156302" y="6467551"/>
            <a:ext cx="1886407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900" b="1" dirty="0">
                <a:solidFill>
                  <a:srgbClr val="BE185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Finance</a:t>
            </a:r>
            <a:endParaRPr lang="en-US" sz="900" dirty="0"/>
          </a:p>
        </p:txBody>
      </p:sp>
      <p:sp>
        <p:nvSpPr>
          <p:cNvPr id="89" name="Text 78"/>
          <p:cNvSpPr txBox="1"/>
          <p:nvPr/>
        </p:nvSpPr>
        <p:spPr>
          <a:xfrm>
            <a:off x="5156302" y="6657746"/>
            <a:ext cx="1886407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Pro forma, KPIs</a:t>
            </a:r>
            <a:endParaRPr lang="en-US" sz="800" dirty="0"/>
          </a:p>
        </p:txBody>
      </p:sp>
      <p:sp>
        <p:nvSpPr>
          <p:cNvPr id="90" name="Shape 79"/>
          <p:cNvSpPr/>
          <p:nvPr/>
        </p:nvSpPr>
        <p:spPr>
          <a:xfrm>
            <a:off x="7283196" y="6372454"/>
            <a:ext cx="2076602" cy="523951"/>
          </a:xfrm>
          <a:prstGeom prst="roundRect">
            <a:avLst>
              <a:gd name="adj" fmla="val 38077"/>
            </a:avLst>
          </a:prstGeom>
          <a:solidFill>
            <a:srgbClr val="E0E7FF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91" name="Text 80"/>
          <p:cNvSpPr txBox="1"/>
          <p:nvPr/>
        </p:nvSpPr>
        <p:spPr>
          <a:xfrm>
            <a:off x="7378294" y="6467551"/>
            <a:ext cx="1886407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900" b="1" dirty="0">
                <a:solidFill>
                  <a:srgbClr val="3730A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Marketing</a:t>
            </a:r>
            <a:endParaRPr lang="en-US" sz="900" dirty="0"/>
          </a:p>
        </p:txBody>
      </p:sp>
      <p:sp>
        <p:nvSpPr>
          <p:cNvPr id="92" name="Text 81"/>
          <p:cNvSpPr txBox="1"/>
          <p:nvPr/>
        </p:nvSpPr>
        <p:spPr>
          <a:xfrm>
            <a:off x="7378294" y="6657746"/>
            <a:ext cx="1886407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Pre-launch, loyalty</a:t>
            </a:r>
            <a:endParaRPr lang="en-US" sz="800" dirty="0"/>
          </a:p>
        </p:txBody>
      </p:sp>
      <p:sp>
        <p:nvSpPr>
          <p:cNvPr id="93" name="Shape 82"/>
          <p:cNvSpPr/>
          <p:nvPr/>
        </p:nvSpPr>
        <p:spPr>
          <a:xfrm>
            <a:off x="9504274" y="6372454"/>
            <a:ext cx="2076602" cy="523951"/>
          </a:xfrm>
          <a:prstGeom prst="roundRect">
            <a:avLst>
              <a:gd name="adj" fmla="val 38077"/>
            </a:avLst>
          </a:prstGeom>
          <a:solidFill>
            <a:srgbClr val="D1FAE5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94" name="Text 83"/>
          <p:cNvSpPr txBox="1"/>
          <p:nvPr/>
        </p:nvSpPr>
        <p:spPr>
          <a:xfrm>
            <a:off x="9599371" y="6467551"/>
            <a:ext cx="1886407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900" b="1" dirty="0">
                <a:solidFill>
                  <a:srgbClr val="065F4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Landlord</a:t>
            </a:r>
            <a:endParaRPr lang="en-US" sz="900" dirty="0"/>
          </a:p>
        </p:txBody>
      </p:sp>
      <p:sp>
        <p:nvSpPr>
          <p:cNvPr id="95" name="Text 84"/>
          <p:cNvSpPr txBox="1"/>
          <p:nvPr/>
        </p:nvSpPr>
        <p:spPr>
          <a:xfrm>
            <a:off x="9599371" y="6657746"/>
            <a:ext cx="1886407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Coordination</a:t>
            </a:r>
            <a:endParaRPr lang="en-US" sz="800" dirty="0"/>
          </a:p>
        </p:txBody>
      </p:sp>
      <p:sp>
        <p:nvSpPr>
          <p:cNvPr id="96" name="Shape 85"/>
          <p:cNvSpPr/>
          <p:nvPr/>
        </p:nvSpPr>
        <p:spPr>
          <a:xfrm>
            <a:off x="0" y="0"/>
            <a:ext cx="12191695" cy="571500"/>
          </a:xfrm>
          <a:prstGeom prst="rect">
            <a:avLst/>
          </a:prstGeom>
          <a:solidFill>
            <a:srgbClr val="FFFFFF"/>
          </a:solidFill>
          <a:ln/>
        </p:spPr>
      </p:sp>
      <p:sp>
        <p:nvSpPr>
          <p:cNvPr id="97" name="Shape 86"/>
          <p:cNvSpPr/>
          <p:nvPr/>
        </p:nvSpPr>
        <p:spPr>
          <a:xfrm>
            <a:off x="0" y="562356"/>
            <a:ext cx="12191695" cy="9144"/>
          </a:xfrm>
          <a:prstGeom prst="rect">
            <a:avLst/>
          </a:prstGeom>
          <a:solidFill>
            <a:srgbClr val="E5E7EB"/>
          </a:solidFill>
          <a:ln w="12700">
            <a:solidFill>
              <a:srgbClr val="E5E7EB">
                <a:alpha val="0"/>
              </a:srgbClr>
            </a:solidFill>
            <a:prstDash val="solid"/>
          </a:ln>
        </p:spPr>
      </p:sp>
      <p:sp>
        <p:nvSpPr>
          <p:cNvPr id="98" name="Shape 87"/>
          <p:cNvSpPr/>
          <p:nvPr/>
        </p:nvSpPr>
        <p:spPr>
          <a:xfrm>
            <a:off x="571500" y="147218"/>
            <a:ext cx="267005" cy="267005"/>
          </a:xfrm>
          <a:prstGeom prst="roundRect">
            <a:avLst>
              <a:gd name="adj" fmla="val 97847"/>
            </a:avLst>
          </a:prstGeom>
          <a:solidFill>
            <a:srgbClr val="8C5A3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99" name="Image 9" descr="preencoded.png">    </p:cNvPr>
          <p:cNvPicPr>
            <a:picLocks noChangeAspect="1"/>
          </p:cNvPicPr>
          <p:nvPr/>
        </p:nvPicPr>
        <p:blipFill>
          <a:blip r:embed="rId10"/>
          <a:srcRect l="0" r="0" t="-16489" b="-16489"/>
          <a:stretch/>
        </p:blipFill>
        <p:spPr>
          <a:xfrm>
            <a:off x="662026" y="224028"/>
            <a:ext cx="85954" cy="114300"/>
          </a:xfrm>
          <a:prstGeom prst="rect">
            <a:avLst/>
          </a:prstGeom>
        </p:spPr>
      </p:pic>
      <p:sp>
        <p:nvSpPr>
          <p:cNvPr id="100" name="Text 88"/>
          <p:cNvSpPr txBox="1"/>
          <p:nvPr/>
        </p:nvSpPr>
        <p:spPr>
          <a:xfrm>
            <a:off x="952805" y="188366"/>
            <a:ext cx="2067458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THRESHLD STRATEGIC PLANNING</a:t>
            </a:r>
            <a:endParaRPr lang="en-US" sz="900" dirty="0"/>
          </a:p>
        </p:txBody>
      </p:sp>
      <p:sp>
        <p:nvSpPr>
          <p:cNvPr id="101" name="Text 89"/>
          <p:cNvSpPr txBox="1"/>
          <p:nvPr/>
        </p:nvSpPr>
        <p:spPr>
          <a:xfrm>
            <a:off x="9859061" y="202082"/>
            <a:ext cx="505663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May 2026</a:t>
            </a:r>
            <a:endParaRPr lang="en-US" sz="800" dirty="0"/>
          </a:p>
        </p:txBody>
      </p:sp>
      <p:sp>
        <p:nvSpPr>
          <p:cNvPr id="102" name="Text 90"/>
          <p:cNvSpPr txBox="1"/>
          <p:nvPr/>
        </p:nvSpPr>
        <p:spPr>
          <a:xfrm>
            <a:off x="10586009" y="202082"/>
            <a:ext cx="63094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|</a:t>
            </a:r>
            <a:endParaRPr lang="en-US" sz="800" dirty="0"/>
          </a:p>
        </p:txBody>
      </p:sp>
      <p:sp>
        <p:nvSpPr>
          <p:cNvPr id="103" name="Text 91"/>
          <p:cNvSpPr txBox="1"/>
          <p:nvPr/>
        </p:nvSpPr>
        <p:spPr>
          <a:xfrm>
            <a:off x="10850270" y="202082"/>
            <a:ext cx="771754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CONFIDENTIAL</a:t>
            </a:r>
            <a:endParaRPr lang="en-US" sz="800" dirty="0"/>
          </a:p>
        </p:txBody>
      </p:sp>
      <p:sp>
        <p:nvSpPr>
          <p:cNvPr id="104" name="Shape 92"/>
          <p:cNvSpPr/>
          <p:nvPr/>
        </p:nvSpPr>
        <p:spPr>
          <a:xfrm>
            <a:off x="0" y="6381598"/>
            <a:ext cx="12191695" cy="476402"/>
          </a:xfrm>
          <a:prstGeom prst="rect">
            <a:avLst/>
          </a:prstGeom>
          <a:solidFill>
            <a:srgbClr val="FFFFFF"/>
          </a:solidFill>
          <a:ln/>
        </p:spPr>
      </p:sp>
      <p:sp>
        <p:nvSpPr>
          <p:cNvPr id="105" name="Shape 93"/>
          <p:cNvSpPr/>
          <p:nvPr/>
        </p:nvSpPr>
        <p:spPr>
          <a:xfrm>
            <a:off x="0" y="6381598"/>
            <a:ext cx="12191695" cy="9144"/>
          </a:xfrm>
          <a:prstGeom prst="rect">
            <a:avLst/>
          </a:prstGeom>
          <a:solidFill>
            <a:srgbClr val="E5E7EB"/>
          </a:solidFill>
          <a:ln w="12700">
            <a:solidFill>
              <a:srgbClr val="E5E7EB">
                <a:alpha val="0"/>
              </a:srgbClr>
            </a:solidFill>
            <a:prstDash val="solid"/>
          </a:ln>
        </p:spPr>
      </p:sp>
      <p:sp>
        <p:nvSpPr>
          <p:cNvPr id="106" name="Text 94"/>
          <p:cNvSpPr txBox="1"/>
          <p:nvPr/>
        </p:nvSpPr>
        <p:spPr>
          <a:xfrm>
            <a:off x="571500" y="6546190"/>
            <a:ext cx="1734617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Strategic Planning Document</a:t>
            </a:r>
            <a:endParaRPr lang="en-US" sz="800" dirty="0"/>
          </a:p>
        </p:txBody>
      </p:sp>
      <p:sp>
        <p:nvSpPr>
          <p:cNvPr id="107" name="Text 95"/>
          <p:cNvSpPr txBox="1"/>
          <p:nvPr/>
        </p:nvSpPr>
        <p:spPr>
          <a:xfrm>
            <a:off x="2255825" y="6546190"/>
            <a:ext cx="63094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|</a:t>
            </a:r>
            <a:endParaRPr lang="en-US" sz="800" dirty="0"/>
          </a:p>
        </p:txBody>
      </p:sp>
      <p:sp>
        <p:nvSpPr>
          <p:cNvPr id="108" name="Text 96"/>
          <p:cNvSpPr txBox="1"/>
          <p:nvPr/>
        </p:nvSpPr>
        <p:spPr>
          <a:xfrm>
            <a:off x="2520086" y="6546190"/>
            <a:ext cx="920801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Page 21 of 24</a:t>
            </a:r>
            <a:endParaRPr lang="en-US" sz="800" dirty="0"/>
          </a:p>
        </p:txBody>
      </p:sp>
      <p:sp>
        <p:nvSpPr>
          <p:cNvPr id="109" name="Text 97"/>
          <p:cNvSpPr txBox="1"/>
          <p:nvPr/>
        </p:nvSpPr>
        <p:spPr>
          <a:xfrm>
            <a:off x="10089490" y="6577279"/>
            <a:ext cx="1825142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Prepared by Threshld Strategy</a:t>
            </a:r>
            <a:endParaRPr lang="en-US" sz="8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6F7F4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-1" b="-1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4" name="Text 1"/>
          <p:cNvSpPr txBox="1"/>
          <p:nvPr/>
        </p:nvSpPr>
        <p:spPr>
          <a:xfrm>
            <a:off x="571500" y="952805"/>
            <a:ext cx="4123944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2500" b="1" dirty="0">
                <a:solidFill>
                  <a:srgbClr val="1F2937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Citations Appendix (1/3)</a:t>
            </a:r>
            <a:endParaRPr lang="en-US" sz="2500" dirty="0"/>
          </a:p>
        </p:txBody>
      </p:sp>
      <p:sp>
        <p:nvSpPr>
          <p:cNvPr id="5" name="Text 2"/>
          <p:cNvSpPr txBox="1"/>
          <p:nvPr/>
        </p:nvSpPr>
        <p:spPr>
          <a:xfrm>
            <a:off x="9117482" y="1090879"/>
            <a:ext cx="1791310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Source Documentation</a:t>
            </a:r>
            <a:endParaRPr lang="en-US" sz="100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rcRect l="-375" r="-375" t="0" b="0"/>
          <a:stretch/>
        </p:blipFill>
        <p:spPr>
          <a:xfrm>
            <a:off x="10673791" y="1043330"/>
            <a:ext cx="952805" cy="256946"/>
          </a:xfrm>
          <a:prstGeom prst="rect">
            <a:avLst/>
          </a:prstGeom>
        </p:spPr>
      </p:pic>
      <p:sp>
        <p:nvSpPr>
          <p:cNvPr id="7" name="Text 3"/>
          <p:cNvSpPr txBox="1"/>
          <p:nvPr/>
        </p:nvSpPr>
        <p:spPr>
          <a:xfrm>
            <a:off x="10962742" y="1043330"/>
            <a:ext cx="663854" cy="2578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5 Sources </a:t>
            </a:r>
            <a:endParaRPr lang="en-US" sz="900" dirty="0"/>
          </a:p>
        </p:txBody>
      </p:sp>
      <p:sp>
        <p:nvSpPr>
          <p:cNvPr id="8" name="Text 4"/>
          <p:cNvSpPr txBox="1"/>
          <p:nvPr/>
        </p:nvSpPr>
        <p:spPr>
          <a:xfrm>
            <a:off x="571500" y="1485900"/>
            <a:ext cx="1104961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Primary sources for market data, location analysis, and competitive intelligence.</a:t>
            </a:r>
            <a:endParaRPr lang="en-US" sz="1200" dirty="0"/>
          </a:p>
        </p:txBody>
      </p:sp>
      <p:sp>
        <p:nvSpPr>
          <p:cNvPr id="9" name="Shape 5"/>
          <p:cNvSpPr/>
          <p:nvPr/>
        </p:nvSpPr>
        <p:spPr>
          <a:xfrm>
            <a:off x="571500" y="1943100"/>
            <a:ext cx="11048695" cy="4667098"/>
          </a:xfrm>
          <a:prstGeom prst="roundRect">
            <a:avLst>
              <a:gd name="adj" fmla="val 960"/>
            </a:avLst>
          </a:prstGeom>
          <a:solidFill>
            <a:srgbClr val="F9FAFB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10" name="Shape 6"/>
          <p:cNvSpPr/>
          <p:nvPr/>
        </p:nvSpPr>
        <p:spPr>
          <a:xfrm>
            <a:off x="809244" y="2180844"/>
            <a:ext cx="10573207" cy="857707"/>
          </a:xfrm>
          <a:prstGeom prst="roundRect">
            <a:avLst>
              <a:gd name="adj" fmla="val 18953"/>
            </a:avLst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11" name="Shape 7"/>
          <p:cNvSpPr/>
          <p:nvPr/>
        </p:nvSpPr>
        <p:spPr>
          <a:xfrm>
            <a:off x="990295" y="2343607"/>
            <a:ext cx="228600" cy="228600"/>
          </a:xfrm>
          <a:prstGeom prst="ellipse">
            <a:avLst/>
          </a:prstGeom>
          <a:solidFill>
            <a:srgbClr val="8C5A3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12" name="Text 8"/>
          <p:cNvSpPr/>
          <p:nvPr/>
        </p:nvSpPr>
        <p:spPr>
          <a:xfrm>
            <a:off x="990295" y="2343607"/>
            <a:ext cx="228600" cy="2286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800" b="1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</a:t>
            </a:r>
            <a:endParaRPr lang="en-US" sz="800" dirty="0"/>
          </a:p>
        </p:txBody>
      </p:sp>
      <p:sp>
        <p:nvSpPr>
          <p:cNvPr id="13" name="Text 9"/>
          <p:cNvSpPr txBox="1"/>
          <p:nvPr/>
        </p:nvSpPr>
        <p:spPr>
          <a:xfrm>
            <a:off x="1371600" y="2324405"/>
            <a:ext cx="3959352" cy="18105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1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Aspen Properties - Bell Tower Building Overview</a:t>
            </a:r>
            <a:endParaRPr lang="en-US" sz="1100" dirty="0"/>
          </a:p>
        </p:txBody>
      </p:sp>
      <p:sp>
        <p:nvSpPr>
          <p:cNvPr id="14" name="Shape 10"/>
          <p:cNvSpPr/>
          <p:nvPr/>
        </p:nvSpPr>
        <p:spPr>
          <a:xfrm>
            <a:off x="4806086" y="2343607"/>
            <a:ext cx="314554" cy="142646"/>
          </a:xfrm>
          <a:prstGeom prst="roundRect">
            <a:avLst>
              <a:gd name="adj" fmla="val 341881"/>
            </a:avLst>
          </a:prstGeom>
          <a:solidFill>
            <a:srgbClr val="DBEAFE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15" name="Text 11"/>
          <p:cNvSpPr txBox="1"/>
          <p:nvPr/>
        </p:nvSpPr>
        <p:spPr>
          <a:xfrm>
            <a:off x="4806086" y="2343607"/>
            <a:ext cx="314554" cy="143561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63500" tIns="25400" rIns="63500" bIns="25400" rtlCol="0" anchor="ctr"/>
          <a:lstStyle/>
          <a:p>
            <a:pPr algn="l" indent="0" marL="0">
              <a:buNone/>
            </a:pPr>
            <a:r>
              <a:rPr lang="en-US" sz="800" b="1" dirty="0">
                <a:solidFill>
                  <a:srgbClr val="1E40A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Web</a:t>
            </a:r>
            <a:endParaRPr lang="en-US" sz="800" dirty="0"/>
          </a:p>
        </p:txBody>
      </p:sp>
      <p:sp>
        <p:nvSpPr>
          <p:cNvPr id="16" name="Text 12"/>
          <p:cNvSpPr txBox="1"/>
          <p:nvPr/>
        </p:nvSpPr>
        <p:spPr>
          <a:xfrm>
            <a:off x="1371600" y="2542946"/>
            <a:ext cx="10515600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10104 103 Avenue NW - AA-class office building with pedway connections to ICE District, MNP Tower, and Edmonton City Centre. 32 storeys, 330 heated parking stalls.</a:t>
            </a:r>
            <a:endParaRPr lang="en-US" sz="900" dirty="0"/>
          </a:p>
        </p:txBody>
      </p:sp>
      <p:pic>
        <p:nvPicPr>
          <p:cNvPr id="17" name="Image 2" descr="preencoded.png">    </p:cNvPr>
          <p:cNvPicPr>
            <a:picLocks noChangeAspect="1"/>
          </p:cNvPicPr>
          <p:nvPr/>
        </p:nvPicPr>
        <p:blipFill>
          <a:blip r:embed="rId3"/>
          <a:srcRect l="0" r="0" t="0" b="0"/>
          <a:stretch/>
        </p:blipFill>
        <p:spPr>
          <a:xfrm>
            <a:off x="1371600" y="2784348"/>
            <a:ext cx="85954" cy="85954"/>
          </a:xfrm>
          <a:prstGeom prst="rect">
            <a:avLst/>
          </a:prstGeom>
        </p:spPr>
      </p:pic>
      <p:sp>
        <p:nvSpPr>
          <p:cNvPr id="18" name="Text 13"/>
          <p:cNvSpPr txBox="1"/>
          <p:nvPr/>
        </p:nvSpPr>
        <p:spPr>
          <a:xfrm>
            <a:off x="1495044" y="2760574"/>
            <a:ext cx="2276856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2563EB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aspenproperties.ca/10104-103-avenue</a:t>
            </a:r>
            <a:endParaRPr lang="en-US" sz="800" dirty="0"/>
          </a:p>
        </p:txBody>
      </p:sp>
      <p:sp>
        <p:nvSpPr>
          <p:cNvPr id="19" name="Text 14"/>
          <p:cNvSpPr txBox="1"/>
          <p:nvPr/>
        </p:nvSpPr>
        <p:spPr>
          <a:xfrm>
            <a:off x="3558845" y="2760574"/>
            <a:ext cx="1289304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Accessed: May 2026</a:t>
            </a:r>
            <a:endParaRPr lang="en-US" sz="800" dirty="0"/>
          </a:p>
        </p:txBody>
      </p:sp>
      <p:sp>
        <p:nvSpPr>
          <p:cNvPr id="20" name="Shape 15"/>
          <p:cNvSpPr/>
          <p:nvPr/>
        </p:nvSpPr>
        <p:spPr>
          <a:xfrm>
            <a:off x="809244" y="3170225"/>
            <a:ext cx="10573207" cy="1019556"/>
          </a:xfrm>
          <a:prstGeom prst="roundRect">
            <a:avLst>
              <a:gd name="adj" fmla="val 13411"/>
            </a:avLst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21" name="Shape 16"/>
          <p:cNvSpPr/>
          <p:nvPr/>
        </p:nvSpPr>
        <p:spPr>
          <a:xfrm>
            <a:off x="990295" y="3332074"/>
            <a:ext cx="228600" cy="228600"/>
          </a:xfrm>
          <a:prstGeom prst="ellipse">
            <a:avLst/>
          </a:prstGeom>
          <a:solidFill>
            <a:srgbClr val="8C5A3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22" name="Text 17"/>
          <p:cNvSpPr/>
          <p:nvPr/>
        </p:nvSpPr>
        <p:spPr>
          <a:xfrm>
            <a:off x="990295" y="3332074"/>
            <a:ext cx="228600" cy="2286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800" b="1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</a:t>
            </a:r>
            <a:endParaRPr lang="en-US" sz="800" dirty="0"/>
          </a:p>
        </p:txBody>
      </p:sp>
      <p:sp>
        <p:nvSpPr>
          <p:cNvPr id="23" name="Text 18"/>
          <p:cNvSpPr txBox="1"/>
          <p:nvPr/>
        </p:nvSpPr>
        <p:spPr>
          <a:xfrm>
            <a:off x="1371600" y="3312871"/>
            <a:ext cx="3481121" cy="18105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1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City of Edmonton - Downtown Pedway Map</a:t>
            </a:r>
            <a:endParaRPr lang="en-US" sz="1100" dirty="0"/>
          </a:p>
        </p:txBody>
      </p:sp>
      <p:sp>
        <p:nvSpPr>
          <p:cNvPr id="24" name="Shape 19"/>
          <p:cNvSpPr/>
          <p:nvPr/>
        </p:nvSpPr>
        <p:spPr>
          <a:xfrm>
            <a:off x="4462272" y="3332074"/>
            <a:ext cx="286207" cy="142646"/>
          </a:xfrm>
          <a:prstGeom prst="roundRect">
            <a:avLst>
              <a:gd name="adj" fmla="val 341881"/>
            </a:avLst>
          </a:prstGeom>
          <a:solidFill>
            <a:srgbClr val="FEF3E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25" name="Text 20"/>
          <p:cNvSpPr txBox="1"/>
          <p:nvPr/>
        </p:nvSpPr>
        <p:spPr>
          <a:xfrm>
            <a:off x="4462272" y="3332074"/>
            <a:ext cx="286207" cy="143561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63500" tIns="25400" rIns="63500" bIns="25400" rtlCol="0" anchor="ctr"/>
          <a:lstStyle/>
          <a:p>
            <a:pPr algn="l" indent="0" marL="0">
              <a:buNone/>
            </a:pPr>
            <a:r>
              <a:rPr lang="en-US" sz="800" b="1" dirty="0">
                <a:solidFill>
                  <a:srgbClr val="92400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PDF</a:t>
            </a:r>
            <a:endParaRPr lang="en-US" sz="800" dirty="0"/>
          </a:p>
        </p:txBody>
      </p:sp>
      <p:sp>
        <p:nvSpPr>
          <p:cNvPr id="26" name="Text 21"/>
          <p:cNvSpPr txBox="1"/>
          <p:nvPr/>
        </p:nvSpPr>
        <p:spPr>
          <a:xfrm>
            <a:off x="1371600" y="3531413"/>
            <a:ext cx="9829800" cy="3246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Official map of downtown Edmonton pedway system showing connections between major buildings, retail locations, and transit hubs. Includes Bell Tower, MNP Tower, and City Centre Mall connections.</a:t>
            </a:r>
            <a:endParaRPr lang="en-US" sz="900" dirty="0"/>
          </a:p>
        </p:txBody>
      </p:sp>
      <p:pic>
        <p:nvPicPr>
          <p:cNvPr id="27" name="Image 3" descr="preencoded.png">    </p:cNvPr>
          <p:cNvPicPr>
            <a:picLocks noChangeAspect="1"/>
          </p:cNvPicPr>
          <p:nvPr/>
        </p:nvPicPr>
        <p:blipFill>
          <a:blip r:embed="rId4"/>
          <a:srcRect l="0" r="0" t="0" b="0"/>
          <a:stretch/>
        </p:blipFill>
        <p:spPr>
          <a:xfrm>
            <a:off x="1371600" y="3932834"/>
            <a:ext cx="85954" cy="85954"/>
          </a:xfrm>
          <a:prstGeom prst="rect">
            <a:avLst/>
          </a:prstGeom>
        </p:spPr>
      </p:pic>
      <p:sp>
        <p:nvSpPr>
          <p:cNvPr id="28" name="Text 22"/>
          <p:cNvSpPr txBox="1"/>
          <p:nvPr/>
        </p:nvSpPr>
        <p:spPr>
          <a:xfrm>
            <a:off x="1495044" y="3909060"/>
            <a:ext cx="2156155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2563EB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edmonton.ca/DowntownPedwayMap.pdf</a:t>
            </a:r>
            <a:endParaRPr lang="en-US" sz="800" dirty="0"/>
          </a:p>
        </p:txBody>
      </p:sp>
      <p:sp>
        <p:nvSpPr>
          <p:cNvPr id="29" name="Text 23"/>
          <p:cNvSpPr txBox="1"/>
          <p:nvPr/>
        </p:nvSpPr>
        <p:spPr>
          <a:xfrm>
            <a:off x="3670402" y="3909060"/>
            <a:ext cx="1289304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Accessed: May 2026</a:t>
            </a:r>
            <a:endParaRPr lang="en-US" sz="800" dirty="0"/>
          </a:p>
        </p:txBody>
      </p:sp>
      <p:sp>
        <p:nvSpPr>
          <p:cNvPr id="30" name="Shape 24"/>
          <p:cNvSpPr/>
          <p:nvPr/>
        </p:nvSpPr>
        <p:spPr>
          <a:xfrm>
            <a:off x="809244" y="4318711"/>
            <a:ext cx="10573207" cy="1019556"/>
          </a:xfrm>
          <a:prstGeom prst="roundRect">
            <a:avLst>
              <a:gd name="adj" fmla="val 13411"/>
            </a:avLst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31" name="Shape 25"/>
          <p:cNvSpPr/>
          <p:nvPr/>
        </p:nvSpPr>
        <p:spPr>
          <a:xfrm>
            <a:off x="990295" y="4480560"/>
            <a:ext cx="228600" cy="228600"/>
          </a:xfrm>
          <a:prstGeom prst="ellipse">
            <a:avLst/>
          </a:prstGeom>
          <a:solidFill>
            <a:srgbClr val="8C5A3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2" name="Text 26"/>
          <p:cNvSpPr/>
          <p:nvPr/>
        </p:nvSpPr>
        <p:spPr>
          <a:xfrm>
            <a:off x="990295" y="4480560"/>
            <a:ext cx="228600" cy="2286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800" b="1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3</a:t>
            </a:r>
            <a:endParaRPr lang="en-US" sz="800" dirty="0"/>
          </a:p>
        </p:txBody>
      </p:sp>
      <p:sp>
        <p:nvSpPr>
          <p:cNvPr id="33" name="Text 27"/>
          <p:cNvSpPr txBox="1"/>
          <p:nvPr/>
        </p:nvSpPr>
        <p:spPr>
          <a:xfrm>
            <a:off x="1371600" y="4461358"/>
            <a:ext cx="4944161" cy="18105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1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Cushman &amp; Wakefield - Edmonton Office MarketBeat Q1 2026</a:t>
            </a:r>
            <a:endParaRPr lang="en-US" sz="1100" dirty="0"/>
          </a:p>
        </p:txBody>
      </p:sp>
      <p:sp>
        <p:nvSpPr>
          <p:cNvPr id="34" name="Shape 28"/>
          <p:cNvSpPr/>
          <p:nvPr/>
        </p:nvSpPr>
        <p:spPr>
          <a:xfrm>
            <a:off x="5715914" y="4480560"/>
            <a:ext cx="457200" cy="142646"/>
          </a:xfrm>
          <a:prstGeom prst="roundRect">
            <a:avLst>
              <a:gd name="adj" fmla="val 341881"/>
            </a:avLst>
          </a:prstGeom>
          <a:solidFill>
            <a:srgbClr val="DEF7EC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5" name="Text 29"/>
          <p:cNvSpPr txBox="1"/>
          <p:nvPr/>
        </p:nvSpPr>
        <p:spPr>
          <a:xfrm>
            <a:off x="5715914" y="4480560"/>
            <a:ext cx="457200" cy="143561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63500" tIns="25400" rIns="63500" bIns="25400" rtlCol="0" anchor="ctr"/>
          <a:lstStyle/>
          <a:p>
            <a:pPr algn="l" indent="0" marL="0">
              <a:buNone/>
            </a:pPr>
            <a:r>
              <a:rPr lang="en-US" sz="800" b="1" dirty="0">
                <a:solidFill>
                  <a:srgbClr val="0354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Report</a:t>
            </a:r>
            <a:endParaRPr lang="en-US" sz="800" dirty="0"/>
          </a:p>
        </p:txBody>
      </p:sp>
      <p:sp>
        <p:nvSpPr>
          <p:cNvPr id="36" name="Text 30"/>
          <p:cNvSpPr txBox="1"/>
          <p:nvPr/>
        </p:nvSpPr>
        <p:spPr>
          <a:xfrm>
            <a:off x="1371600" y="4680814"/>
            <a:ext cx="9829800" cy="3246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Comprehensive office market analysis showing positive absorption of 23,278 sq ft in Q1 2026, vacancy rate at 17.8%, and notable tenant activity including ATCO relocation. Key data on downtown office demand and pricing.</a:t>
            </a:r>
            <a:endParaRPr lang="en-US" sz="900" dirty="0"/>
          </a:p>
        </p:txBody>
      </p:sp>
      <p:pic>
        <p:nvPicPr>
          <p:cNvPr id="37" name="Image 4" descr="preencoded.png">    </p:cNvPr>
          <p:cNvPicPr>
            <a:picLocks noChangeAspect="1"/>
          </p:cNvPicPr>
          <p:nvPr/>
        </p:nvPicPr>
        <p:blipFill>
          <a:blip r:embed="rId5"/>
          <a:srcRect l="0" r="0" t="0" b="0"/>
          <a:stretch/>
        </p:blipFill>
        <p:spPr>
          <a:xfrm>
            <a:off x="1371600" y="5081321"/>
            <a:ext cx="85954" cy="85954"/>
          </a:xfrm>
          <a:prstGeom prst="rect">
            <a:avLst/>
          </a:prstGeom>
        </p:spPr>
      </p:pic>
      <p:sp>
        <p:nvSpPr>
          <p:cNvPr id="38" name="Text 31"/>
          <p:cNvSpPr txBox="1"/>
          <p:nvPr/>
        </p:nvSpPr>
        <p:spPr>
          <a:xfrm>
            <a:off x="1495044" y="5057546"/>
            <a:ext cx="2413102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2563EB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cushmanwakefield.com/edmonton-q1-2026</a:t>
            </a:r>
            <a:endParaRPr lang="en-US" sz="800" dirty="0"/>
          </a:p>
        </p:txBody>
      </p:sp>
      <p:sp>
        <p:nvSpPr>
          <p:cNvPr id="39" name="Text 32"/>
          <p:cNvSpPr txBox="1"/>
          <p:nvPr/>
        </p:nvSpPr>
        <p:spPr>
          <a:xfrm>
            <a:off x="3815791" y="5057546"/>
            <a:ext cx="1289304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Accessed: May 2026</a:t>
            </a:r>
            <a:endParaRPr lang="en-US" sz="800" dirty="0"/>
          </a:p>
        </p:txBody>
      </p:sp>
      <p:sp>
        <p:nvSpPr>
          <p:cNvPr id="40" name="Shape 33"/>
          <p:cNvSpPr/>
          <p:nvPr/>
        </p:nvSpPr>
        <p:spPr>
          <a:xfrm>
            <a:off x="809244" y="5467198"/>
            <a:ext cx="10573207" cy="1019556"/>
          </a:xfrm>
          <a:prstGeom prst="roundRect">
            <a:avLst>
              <a:gd name="adj" fmla="val 13411"/>
            </a:avLst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41" name="Shape 34"/>
          <p:cNvSpPr/>
          <p:nvPr/>
        </p:nvSpPr>
        <p:spPr>
          <a:xfrm>
            <a:off x="990295" y="5629046"/>
            <a:ext cx="228600" cy="228600"/>
          </a:xfrm>
          <a:prstGeom prst="ellipse">
            <a:avLst/>
          </a:prstGeom>
          <a:solidFill>
            <a:srgbClr val="8C5A3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2" name="Text 35"/>
          <p:cNvSpPr/>
          <p:nvPr/>
        </p:nvSpPr>
        <p:spPr>
          <a:xfrm>
            <a:off x="990295" y="5629046"/>
            <a:ext cx="228600" cy="2286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800" b="1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4</a:t>
            </a:r>
            <a:endParaRPr lang="en-US" sz="800" dirty="0"/>
          </a:p>
        </p:txBody>
      </p:sp>
      <p:sp>
        <p:nvSpPr>
          <p:cNvPr id="43" name="Text 36"/>
          <p:cNvSpPr txBox="1"/>
          <p:nvPr/>
        </p:nvSpPr>
        <p:spPr>
          <a:xfrm>
            <a:off x="1371600" y="5609844"/>
            <a:ext cx="4562856" cy="18105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1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Avison Young - Edmonton Office Market Report Q1 2026</a:t>
            </a:r>
            <a:endParaRPr lang="en-US" sz="1100" dirty="0"/>
          </a:p>
        </p:txBody>
      </p:sp>
      <p:sp>
        <p:nvSpPr>
          <p:cNvPr id="44" name="Shape 37"/>
          <p:cNvSpPr/>
          <p:nvPr/>
        </p:nvSpPr>
        <p:spPr>
          <a:xfrm>
            <a:off x="5333695" y="5629046"/>
            <a:ext cx="457200" cy="142646"/>
          </a:xfrm>
          <a:prstGeom prst="roundRect">
            <a:avLst>
              <a:gd name="adj" fmla="val 341881"/>
            </a:avLst>
          </a:prstGeom>
          <a:solidFill>
            <a:srgbClr val="DEF7EC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5" name="Text 38"/>
          <p:cNvSpPr txBox="1"/>
          <p:nvPr/>
        </p:nvSpPr>
        <p:spPr>
          <a:xfrm>
            <a:off x="5333695" y="5629046"/>
            <a:ext cx="457200" cy="143561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63500" tIns="25400" rIns="63500" bIns="25400" rtlCol="0" anchor="ctr"/>
          <a:lstStyle/>
          <a:p>
            <a:pPr algn="l" indent="0" marL="0">
              <a:buNone/>
            </a:pPr>
            <a:r>
              <a:rPr lang="en-US" sz="800" b="1" dirty="0">
                <a:solidFill>
                  <a:srgbClr val="0354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Report</a:t>
            </a:r>
            <a:endParaRPr lang="en-US" sz="800" dirty="0"/>
          </a:p>
        </p:txBody>
      </p:sp>
      <p:sp>
        <p:nvSpPr>
          <p:cNvPr id="46" name="Text 39"/>
          <p:cNvSpPr txBox="1"/>
          <p:nvPr/>
        </p:nvSpPr>
        <p:spPr>
          <a:xfrm>
            <a:off x="1371600" y="5829300"/>
            <a:ext cx="9829800" cy="3246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Analysis of Edmonton office market trends, absorption rates, and tenant activity. Reports 96,144 sq ft positive net absorption with downtown emerging as the sole driver of positive absorption.</a:t>
            </a:r>
            <a:endParaRPr lang="en-US" sz="900" dirty="0"/>
          </a:p>
        </p:txBody>
      </p:sp>
      <p:pic>
        <p:nvPicPr>
          <p:cNvPr id="47" name="Image 5" descr="preencoded.png">    </p:cNvPr>
          <p:cNvPicPr>
            <a:picLocks noChangeAspect="1"/>
          </p:cNvPicPr>
          <p:nvPr/>
        </p:nvPicPr>
        <p:blipFill>
          <a:blip r:embed="rId6"/>
          <a:srcRect l="0" r="0" t="0" b="0"/>
          <a:stretch/>
        </p:blipFill>
        <p:spPr>
          <a:xfrm>
            <a:off x="1371600" y="6229807"/>
            <a:ext cx="85954" cy="85954"/>
          </a:xfrm>
          <a:prstGeom prst="rect">
            <a:avLst/>
          </a:prstGeom>
        </p:spPr>
      </p:pic>
      <p:sp>
        <p:nvSpPr>
          <p:cNvPr id="48" name="Text 40"/>
          <p:cNvSpPr txBox="1"/>
          <p:nvPr/>
        </p:nvSpPr>
        <p:spPr>
          <a:xfrm>
            <a:off x="1495044" y="6206033"/>
            <a:ext cx="2381098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2563EB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avisonyoung.ca/edmonton-office-report</a:t>
            </a:r>
            <a:endParaRPr lang="en-US" sz="800" dirty="0"/>
          </a:p>
        </p:txBody>
      </p:sp>
      <p:sp>
        <p:nvSpPr>
          <p:cNvPr id="49" name="Text 41"/>
          <p:cNvSpPr txBox="1"/>
          <p:nvPr/>
        </p:nvSpPr>
        <p:spPr>
          <a:xfrm>
            <a:off x="3642970" y="6206033"/>
            <a:ext cx="1289304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Accessed: May 2026</a:t>
            </a:r>
            <a:endParaRPr lang="en-US" sz="800" dirty="0"/>
          </a:p>
        </p:txBody>
      </p:sp>
      <p:sp>
        <p:nvSpPr>
          <p:cNvPr id="50" name="Shape 42"/>
          <p:cNvSpPr/>
          <p:nvPr/>
        </p:nvSpPr>
        <p:spPr>
          <a:xfrm>
            <a:off x="809244" y="6615684"/>
            <a:ext cx="10573207" cy="857707"/>
          </a:xfrm>
          <a:prstGeom prst="roundRect">
            <a:avLst>
              <a:gd name="adj" fmla="val 18953"/>
            </a:avLst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51" name="Shape 43"/>
          <p:cNvSpPr/>
          <p:nvPr/>
        </p:nvSpPr>
        <p:spPr>
          <a:xfrm>
            <a:off x="990295" y="6777533"/>
            <a:ext cx="228600" cy="228600"/>
          </a:xfrm>
          <a:prstGeom prst="ellipse">
            <a:avLst/>
          </a:prstGeom>
          <a:solidFill>
            <a:srgbClr val="8C5A3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52" name="Text 44"/>
          <p:cNvSpPr/>
          <p:nvPr/>
        </p:nvSpPr>
        <p:spPr>
          <a:xfrm>
            <a:off x="990295" y="6777533"/>
            <a:ext cx="228600" cy="2286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800" b="1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5</a:t>
            </a:r>
            <a:endParaRPr lang="en-US" sz="800" dirty="0"/>
          </a:p>
        </p:txBody>
      </p:sp>
      <p:sp>
        <p:nvSpPr>
          <p:cNvPr id="53" name="Text 45"/>
          <p:cNvSpPr txBox="1"/>
          <p:nvPr/>
        </p:nvSpPr>
        <p:spPr>
          <a:xfrm>
            <a:off x="1371600" y="6758330"/>
            <a:ext cx="4080053" cy="18105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1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Colliers - Edmonton Office Market Report Q1 2026</a:t>
            </a:r>
            <a:endParaRPr lang="en-US" sz="1100" dirty="0"/>
          </a:p>
        </p:txBody>
      </p:sp>
      <p:sp>
        <p:nvSpPr>
          <p:cNvPr id="54" name="Shape 46"/>
          <p:cNvSpPr/>
          <p:nvPr/>
        </p:nvSpPr>
        <p:spPr>
          <a:xfrm>
            <a:off x="4914900" y="6777533"/>
            <a:ext cx="457200" cy="142646"/>
          </a:xfrm>
          <a:prstGeom prst="roundRect">
            <a:avLst>
              <a:gd name="adj" fmla="val 341881"/>
            </a:avLst>
          </a:prstGeom>
          <a:solidFill>
            <a:srgbClr val="DEF7EC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55" name="Text 47"/>
          <p:cNvSpPr txBox="1"/>
          <p:nvPr/>
        </p:nvSpPr>
        <p:spPr>
          <a:xfrm>
            <a:off x="4914900" y="6777533"/>
            <a:ext cx="457200" cy="143561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63500" tIns="25400" rIns="63500" bIns="25400" rtlCol="0" anchor="ctr"/>
          <a:lstStyle/>
          <a:p>
            <a:pPr algn="l" indent="0" marL="0">
              <a:buNone/>
            </a:pPr>
            <a:r>
              <a:rPr lang="en-US" sz="800" b="1" dirty="0">
                <a:solidFill>
                  <a:srgbClr val="0354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Report</a:t>
            </a:r>
            <a:endParaRPr lang="en-US" sz="800" dirty="0"/>
          </a:p>
        </p:txBody>
      </p:sp>
      <p:sp>
        <p:nvSpPr>
          <p:cNvPr id="56" name="Text 48"/>
          <p:cNvSpPr txBox="1"/>
          <p:nvPr/>
        </p:nvSpPr>
        <p:spPr>
          <a:xfrm>
            <a:off x="1371600" y="6977786"/>
            <a:ext cx="10515600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Office market analysis showing stabilization with positive absorption trends. Reports on leasing activity, vacancy rates, and investment activity in the Edmonton office sector.</a:t>
            </a:r>
            <a:endParaRPr lang="en-US" sz="900" dirty="0"/>
          </a:p>
        </p:txBody>
      </p:sp>
      <p:pic>
        <p:nvPicPr>
          <p:cNvPr id="57" name="Image 6" descr="preencoded.png">    </p:cNvPr>
          <p:cNvPicPr>
            <a:picLocks noChangeAspect="1"/>
          </p:cNvPicPr>
          <p:nvPr/>
        </p:nvPicPr>
        <p:blipFill>
          <a:blip r:embed="rId7"/>
          <a:srcRect l="0" r="0" t="0" b="0"/>
          <a:stretch/>
        </p:blipFill>
        <p:spPr>
          <a:xfrm>
            <a:off x="1371600" y="7219188"/>
            <a:ext cx="85954" cy="85954"/>
          </a:xfrm>
          <a:prstGeom prst="rect">
            <a:avLst/>
          </a:prstGeom>
        </p:spPr>
      </p:pic>
      <p:sp>
        <p:nvSpPr>
          <p:cNvPr id="58" name="Text 49"/>
          <p:cNvSpPr txBox="1"/>
          <p:nvPr/>
        </p:nvSpPr>
        <p:spPr>
          <a:xfrm>
            <a:off x="1495044" y="7194499"/>
            <a:ext cx="2279599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2563EB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collierscanada.com/edmonton-q1-2026</a:t>
            </a:r>
            <a:endParaRPr lang="en-US" sz="800" dirty="0"/>
          </a:p>
        </p:txBody>
      </p:sp>
      <p:sp>
        <p:nvSpPr>
          <p:cNvPr id="59" name="Text 50"/>
          <p:cNvSpPr txBox="1"/>
          <p:nvPr/>
        </p:nvSpPr>
        <p:spPr>
          <a:xfrm>
            <a:off x="3606394" y="7194499"/>
            <a:ext cx="1289304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Accessed: May 2026</a:t>
            </a:r>
            <a:endParaRPr lang="en-US" sz="800" dirty="0"/>
          </a:p>
        </p:txBody>
      </p:sp>
      <p:pic>
        <p:nvPicPr>
          <p:cNvPr id="60" name="Image 7" descr="preencoded.png">    </p:cNvPr>
          <p:cNvPicPr>
            <a:picLocks noChangeAspect="1"/>
          </p:cNvPicPr>
          <p:nvPr/>
        </p:nvPicPr>
        <p:blipFill>
          <a:blip r:embed="rId8"/>
          <a:srcRect l="-133" r="-133" t="0" b="0"/>
          <a:stretch/>
        </p:blipFill>
        <p:spPr>
          <a:xfrm>
            <a:off x="10788091" y="1114654"/>
            <a:ext cx="85954" cy="114300"/>
          </a:xfrm>
          <a:prstGeom prst="rect">
            <a:avLst/>
          </a:prstGeom>
        </p:spPr>
      </p:pic>
      <p:sp>
        <p:nvSpPr>
          <p:cNvPr id="61" name="Shape 51"/>
          <p:cNvSpPr/>
          <p:nvPr/>
        </p:nvSpPr>
        <p:spPr>
          <a:xfrm>
            <a:off x="0" y="0"/>
            <a:ext cx="12191695" cy="571500"/>
          </a:xfrm>
          <a:prstGeom prst="rect">
            <a:avLst/>
          </a:prstGeom>
          <a:solidFill>
            <a:srgbClr val="FFFFFF"/>
          </a:solidFill>
          <a:ln/>
        </p:spPr>
      </p:sp>
      <p:sp>
        <p:nvSpPr>
          <p:cNvPr id="62" name="Shape 52"/>
          <p:cNvSpPr/>
          <p:nvPr/>
        </p:nvSpPr>
        <p:spPr>
          <a:xfrm>
            <a:off x="0" y="562356"/>
            <a:ext cx="12191695" cy="9144"/>
          </a:xfrm>
          <a:prstGeom prst="rect">
            <a:avLst/>
          </a:prstGeom>
          <a:solidFill>
            <a:srgbClr val="E5E7EB"/>
          </a:solidFill>
          <a:ln w="12700">
            <a:solidFill>
              <a:srgbClr val="E5E7EB">
                <a:alpha val="0"/>
              </a:srgbClr>
            </a:solidFill>
            <a:prstDash val="solid"/>
          </a:ln>
        </p:spPr>
      </p:sp>
      <p:sp>
        <p:nvSpPr>
          <p:cNvPr id="63" name="Shape 53"/>
          <p:cNvSpPr/>
          <p:nvPr/>
        </p:nvSpPr>
        <p:spPr>
          <a:xfrm>
            <a:off x="571500" y="147218"/>
            <a:ext cx="267005" cy="267005"/>
          </a:xfrm>
          <a:prstGeom prst="roundRect">
            <a:avLst>
              <a:gd name="adj" fmla="val 97847"/>
            </a:avLst>
          </a:prstGeom>
          <a:solidFill>
            <a:srgbClr val="8C5A3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64" name="Image 8" descr="preencoded.png">    </p:cNvPr>
          <p:cNvPicPr>
            <a:picLocks noChangeAspect="1"/>
          </p:cNvPicPr>
          <p:nvPr/>
        </p:nvPicPr>
        <p:blipFill>
          <a:blip r:embed="rId9"/>
          <a:srcRect l="-2571" r="-2571" t="0" b="0"/>
          <a:stretch/>
        </p:blipFill>
        <p:spPr>
          <a:xfrm>
            <a:off x="652882" y="224028"/>
            <a:ext cx="105156" cy="114300"/>
          </a:xfrm>
          <a:prstGeom prst="rect">
            <a:avLst/>
          </a:prstGeom>
        </p:spPr>
      </p:pic>
      <p:sp>
        <p:nvSpPr>
          <p:cNvPr id="65" name="Text 54"/>
          <p:cNvSpPr txBox="1"/>
          <p:nvPr/>
        </p:nvSpPr>
        <p:spPr>
          <a:xfrm>
            <a:off x="952805" y="204826"/>
            <a:ext cx="2067458" cy="1527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THRESHLD STRATEGIC PLANNING</a:t>
            </a:r>
            <a:endParaRPr lang="en-US" sz="900" dirty="0"/>
          </a:p>
        </p:txBody>
      </p:sp>
      <p:sp>
        <p:nvSpPr>
          <p:cNvPr id="66" name="Text 55"/>
          <p:cNvSpPr txBox="1"/>
          <p:nvPr/>
        </p:nvSpPr>
        <p:spPr>
          <a:xfrm>
            <a:off x="9859061" y="213970"/>
            <a:ext cx="505663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May 2026</a:t>
            </a:r>
            <a:endParaRPr lang="en-US" sz="800" dirty="0"/>
          </a:p>
        </p:txBody>
      </p:sp>
      <p:sp>
        <p:nvSpPr>
          <p:cNvPr id="67" name="Text 56"/>
          <p:cNvSpPr txBox="1"/>
          <p:nvPr/>
        </p:nvSpPr>
        <p:spPr>
          <a:xfrm>
            <a:off x="10586009" y="213970"/>
            <a:ext cx="63094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|</a:t>
            </a:r>
            <a:endParaRPr lang="en-US" sz="800" dirty="0"/>
          </a:p>
        </p:txBody>
      </p:sp>
      <p:sp>
        <p:nvSpPr>
          <p:cNvPr id="68" name="Text 57"/>
          <p:cNvSpPr txBox="1"/>
          <p:nvPr/>
        </p:nvSpPr>
        <p:spPr>
          <a:xfrm>
            <a:off x="10850270" y="213970"/>
            <a:ext cx="771754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CONFIDENTIAL</a:t>
            </a:r>
            <a:endParaRPr lang="en-US" sz="800" dirty="0"/>
          </a:p>
        </p:txBody>
      </p:sp>
      <p:sp>
        <p:nvSpPr>
          <p:cNvPr id="69" name="Shape 58"/>
          <p:cNvSpPr/>
          <p:nvPr/>
        </p:nvSpPr>
        <p:spPr>
          <a:xfrm>
            <a:off x="0" y="6381598"/>
            <a:ext cx="12191695" cy="476402"/>
          </a:xfrm>
          <a:prstGeom prst="rect">
            <a:avLst/>
          </a:prstGeom>
          <a:solidFill>
            <a:srgbClr val="FFFFFF"/>
          </a:solidFill>
          <a:ln/>
        </p:spPr>
      </p:sp>
      <p:sp>
        <p:nvSpPr>
          <p:cNvPr id="70" name="Shape 59"/>
          <p:cNvSpPr/>
          <p:nvPr/>
        </p:nvSpPr>
        <p:spPr>
          <a:xfrm>
            <a:off x="0" y="6381598"/>
            <a:ext cx="12191695" cy="9144"/>
          </a:xfrm>
          <a:prstGeom prst="rect">
            <a:avLst/>
          </a:prstGeom>
          <a:solidFill>
            <a:srgbClr val="E5E7EB"/>
          </a:solidFill>
          <a:ln w="12700">
            <a:solidFill>
              <a:srgbClr val="E5E7EB">
                <a:alpha val="0"/>
              </a:srgbClr>
            </a:solidFill>
            <a:prstDash val="solid"/>
          </a:ln>
        </p:spPr>
      </p:sp>
      <p:sp>
        <p:nvSpPr>
          <p:cNvPr id="71" name="Text 60"/>
          <p:cNvSpPr txBox="1"/>
          <p:nvPr/>
        </p:nvSpPr>
        <p:spPr>
          <a:xfrm>
            <a:off x="571500" y="6558077"/>
            <a:ext cx="1723644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Strategic Planning Document</a:t>
            </a:r>
            <a:endParaRPr lang="en-US" sz="800" dirty="0"/>
          </a:p>
        </p:txBody>
      </p:sp>
      <p:sp>
        <p:nvSpPr>
          <p:cNvPr id="72" name="Text 61"/>
          <p:cNvSpPr txBox="1"/>
          <p:nvPr/>
        </p:nvSpPr>
        <p:spPr>
          <a:xfrm>
            <a:off x="2238451" y="6558077"/>
            <a:ext cx="63094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|</a:t>
            </a:r>
            <a:endParaRPr lang="en-US" sz="800" dirty="0"/>
          </a:p>
        </p:txBody>
      </p:sp>
      <p:sp>
        <p:nvSpPr>
          <p:cNvPr id="73" name="Text 62"/>
          <p:cNvSpPr txBox="1"/>
          <p:nvPr/>
        </p:nvSpPr>
        <p:spPr>
          <a:xfrm>
            <a:off x="2501798" y="6558077"/>
            <a:ext cx="923544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Page 22 of 24</a:t>
            </a:r>
            <a:endParaRPr lang="en-US" sz="800" dirty="0"/>
          </a:p>
        </p:txBody>
      </p:sp>
      <p:sp>
        <p:nvSpPr>
          <p:cNvPr id="74" name="Text 63"/>
          <p:cNvSpPr txBox="1"/>
          <p:nvPr/>
        </p:nvSpPr>
        <p:spPr>
          <a:xfrm>
            <a:off x="10105949" y="6577279"/>
            <a:ext cx="1814170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Prepared by Threshld Strategy</a:t>
            </a:r>
            <a:endParaRPr lang="en-US" sz="8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6F7F4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-1" b="-1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4" name="Text 1"/>
          <p:cNvSpPr txBox="1"/>
          <p:nvPr/>
        </p:nvSpPr>
        <p:spPr>
          <a:xfrm>
            <a:off x="571500" y="952805"/>
            <a:ext cx="5458054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2700" b="1" dirty="0">
                <a:solidFill>
                  <a:srgbClr val="1F2937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Citations Appendix (2/3)</a:t>
            </a:r>
            <a:endParaRPr lang="en-US" sz="2700" dirty="0"/>
          </a:p>
        </p:txBody>
      </p:sp>
      <p:sp>
        <p:nvSpPr>
          <p:cNvPr id="5" name="Text 2"/>
          <p:cNvSpPr txBox="1"/>
          <p:nvPr/>
        </p:nvSpPr>
        <p:spPr>
          <a:xfrm>
            <a:off x="9325051" y="1104595"/>
            <a:ext cx="1677010" cy="1527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Source Documentation</a:t>
            </a:r>
            <a:endParaRPr lang="en-US" sz="90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rcRect l="-404" r="-404" t="0" b="0"/>
          <a:stretch/>
        </p:blipFill>
        <p:spPr>
          <a:xfrm>
            <a:off x="10778947" y="1076249"/>
            <a:ext cx="847649" cy="209398"/>
          </a:xfrm>
          <a:prstGeom prst="rect">
            <a:avLst/>
          </a:prstGeom>
        </p:spPr>
      </p:pic>
      <p:sp>
        <p:nvSpPr>
          <p:cNvPr id="7" name="Text 3"/>
          <p:cNvSpPr txBox="1"/>
          <p:nvPr/>
        </p:nvSpPr>
        <p:spPr>
          <a:xfrm>
            <a:off x="11027664" y="1076249"/>
            <a:ext cx="599846" cy="2103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5 Sources </a:t>
            </a:r>
            <a:endParaRPr lang="en-US" sz="800" dirty="0"/>
          </a:p>
        </p:txBody>
      </p:sp>
      <p:sp>
        <p:nvSpPr>
          <p:cNvPr id="8" name="Text 4"/>
          <p:cNvSpPr txBox="1"/>
          <p:nvPr/>
        </p:nvSpPr>
        <p:spPr>
          <a:xfrm>
            <a:off x="571500" y="1485900"/>
            <a:ext cx="1104961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Market data, return-to-office statistics, and competitive intelligence sources.</a:t>
            </a:r>
            <a:endParaRPr lang="en-US" sz="1200" dirty="0"/>
          </a:p>
        </p:txBody>
      </p:sp>
      <p:sp>
        <p:nvSpPr>
          <p:cNvPr id="9" name="Shape 5"/>
          <p:cNvSpPr/>
          <p:nvPr/>
        </p:nvSpPr>
        <p:spPr>
          <a:xfrm>
            <a:off x="571500" y="1985162"/>
            <a:ext cx="11048695" cy="4953305"/>
          </a:xfrm>
          <a:prstGeom prst="roundRect">
            <a:avLst>
              <a:gd name="adj" fmla="val 852"/>
            </a:avLst>
          </a:prstGeom>
          <a:solidFill>
            <a:srgbClr val="F9FAFB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10" name="Shape 6"/>
          <p:cNvSpPr/>
          <p:nvPr/>
        </p:nvSpPr>
        <p:spPr>
          <a:xfrm>
            <a:off x="809244" y="2222906"/>
            <a:ext cx="10573207" cy="1019556"/>
          </a:xfrm>
          <a:prstGeom prst="roundRect">
            <a:avLst>
              <a:gd name="adj" fmla="val 13411"/>
            </a:avLst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11" name="Shape 7"/>
          <p:cNvSpPr/>
          <p:nvPr/>
        </p:nvSpPr>
        <p:spPr>
          <a:xfrm>
            <a:off x="990295" y="2365553"/>
            <a:ext cx="228600" cy="228600"/>
          </a:xfrm>
          <a:prstGeom prst="ellipse">
            <a:avLst/>
          </a:prstGeom>
          <a:solidFill>
            <a:srgbClr val="8C5A3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12" name="Text 8"/>
          <p:cNvSpPr/>
          <p:nvPr/>
        </p:nvSpPr>
        <p:spPr>
          <a:xfrm>
            <a:off x="990295" y="2365553"/>
            <a:ext cx="228600" cy="2286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800" b="1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6</a:t>
            </a:r>
            <a:endParaRPr lang="en-US" sz="800" dirty="0"/>
          </a:p>
        </p:txBody>
      </p:sp>
      <p:sp>
        <p:nvSpPr>
          <p:cNvPr id="13" name="Text 9"/>
          <p:cNvSpPr txBox="1"/>
          <p:nvPr/>
        </p:nvSpPr>
        <p:spPr>
          <a:xfrm>
            <a:off x="1352398" y="2365553"/>
            <a:ext cx="5705856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Edmonton Chamber - 12,600 AB Government Employees Returning Downtown</a:t>
            </a:r>
            <a:endParaRPr lang="en-US" sz="1000" dirty="0"/>
          </a:p>
        </p:txBody>
      </p:sp>
      <p:sp>
        <p:nvSpPr>
          <p:cNvPr id="14" name="Shape 10"/>
          <p:cNvSpPr/>
          <p:nvPr/>
        </p:nvSpPr>
        <p:spPr>
          <a:xfrm>
            <a:off x="6448349" y="2375611"/>
            <a:ext cx="381305" cy="142646"/>
          </a:xfrm>
          <a:prstGeom prst="roundRect">
            <a:avLst>
              <a:gd name="adj" fmla="val 341881"/>
            </a:avLst>
          </a:prstGeom>
          <a:solidFill>
            <a:srgbClr val="FEE2E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15" name="Text 11"/>
          <p:cNvSpPr txBox="1"/>
          <p:nvPr/>
        </p:nvSpPr>
        <p:spPr>
          <a:xfrm>
            <a:off x="6448349" y="2375611"/>
            <a:ext cx="381305" cy="143561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63500" tIns="25400" rIns="63500" bIns="25400" rtlCol="0" anchor="ctr"/>
          <a:lstStyle/>
          <a:p>
            <a:pPr algn="l" indent="0" marL="0">
              <a:buNone/>
            </a:pPr>
            <a:r>
              <a:rPr lang="en-US" sz="800" b="1" dirty="0">
                <a:solidFill>
                  <a:srgbClr val="991B1B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News</a:t>
            </a:r>
            <a:endParaRPr lang="en-US" sz="800" dirty="0"/>
          </a:p>
        </p:txBody>
      </p:sp>
      <p:sp>
        <p:nvSpPr>
          <p:cNvPr id="16" name="Text 12"/>
          <p:cNvSpPr txBox="1"/>
          <p:nvPr/>
        </p:nvSpPr>
        <p:spPr>
          <a:xfrm>
            <a:off x="1352398" y="2565806"/>
            <a:ext cx="9849002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Starting January 29, 2026, approximately 12,600 Alberta government employees are returning to work downtown five days a week, significantly increasing daytime foot traffic in the core.</a:t>
            </a:r>
            <a:endParaRPr lang="en-US" sz="900" dirty="0"/>
          </a:p>
        </p:txBody>
      </p:sp>
      <p:pic>
        <p:nvPicPr>
          <p:cNvPr id="17" name="Image 2" descr="preencoded.png">    </p:cNvPr>
          <p:cNvPicPr>
            <a:picLocks noChangeAspect="1"/>
          </p:cNvPicPr>
          <p:nvPr/>
        </p:nvPicPr>
        <p:blipFill>
          <a:blip r:embed="rId3"/>
          <a:srcRect l="0" r="0" t="-14384" b="-14384"/>
          <a:stretch/>
        </p:blipFill>
        <p:spPr>
          <a:xfrm>
            <a:off x="1352398" y="2990088"/>
            <a:ext cx="66751" cy="85954"/>
          </a:xfrm>
          <a:prstGeom prst="rect">
            <a:avLst/>
          </a:prstGeom>
        </p:spPr>
      </p:pic>
      <p:sp>
        <p:nvSpPr>
          <p:cNvPr id="18" name="Text 13"/>
          <p:cNvSpPr txBox="1"/>
          <p:nvPr/>
        </p:nvSpPr>
        <p:spPr>
          <a:xfrm>
            <a:off x="1457554" y="2966314"/>
            <a:ext cx="4012387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2563EB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edmontonchamber.com/2026/01/29/publicservice-backtowork-jan26/</a:t>
            </a:r>
            <a:endParaRPr lang="en-US" sz="800" dirty="0"/>
          </a:p>
        </p:txBody>
      </p:sp>
      <p:sp>
        <p:nvSpPr>
          <p:cNvPr id="19" name="Text 14"/>
          <p:cNvSpPr txBox="1"/>
          <p:nvPr/>
        </p:nvSpPr>
        <p:spPr>
          <a:xfrm>
            <a:off x="5042916" y="2966314"/>
            <a:ext cx="1289304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Accessed: May 2026</a:t>
            </a:r>
            <a:endParaRPr lang="en-US" sz="800" dirty="0"/>
          </a:p>
        </p:txBody>
      </p:sp>
      <p:sp>
        <p:nvSpPr>
          <p:cNvPr id="20" name="Shape 15"/>
          <p:cNvSpPr/>
          <p:nvPr/>
        </p:nvSpPr>
        <p:spPr>
          <a:xfrm>
            <a:off x="809244" y="3375965"/>
            <a:ext cx="10573207" cy="847649"/>
          </a:xfrm>
          <a:prstGeom prst="roundRect">
            <a:avLst>
              <a:gd name="adj" fmla="val 19393"/>
            </a:avLst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21" name="Shape 16"/>
          <p:cNvSpPr/>
          <p:nvPr/>
        </p:nvSpPr>
        <p:spPr>
          <a:xfrm>
            <a:off x="990295" y="3518611"/>
            <a:ext cx="228600" cy="228600"/>
          </a:xfrm>
          <a:prstGeom prst="ellipse">
            <a:avLst/>
          </a:prstGeom>
          <a:solidFill>
            <a:srgbClr val="8C5A3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22" name="Text 17"/>
          <p:cNvSpPr/>
          <p:nvPr/>
        </p:nvSpPr>
        <p:spPr>
          <a:xfrm>
            <a:off x="990295" y="3518611"/>
            <a:ext cx="228600" cy="2286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800" b="1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7</a:t>
            </a:r>
            <a:endParaRPr lang="en-US" sz="800" dirty="0"/>
          </a:p>
        </p:txBody>
      </p:sp>
      <p:sp>
        <p:nvSpPr>
          <p:cNvPr id="23" name="Text 18"/>
          <p:cNvSpPr txBox="1"/>
          <p:nvPr/>
        </p:nvSpPr>
        <p:spPr>
          <a:xfrm>
            <a:off x="1352398" y="3518611"/>
            <a:ext cx="4696358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CBC/CityNews - Provincial Workers Return to Office Coverage</a:t>
            </a:r>
            <a:endParaRPr lang="en-US" sz="1000" dirty="0"/>
          </a:p>
        </p:txBody>
      </p:sp>
      <p:sp>
        <p:nvSpPr>
          <p:cNvPr id="24" name="Shape 19"/>
          <p:cNvSpPr/>
          <p:nvPr/>
        </p:nvSpPr>
        <p:spPr>
          <a:xfrm>
            <a:off x="5434279" y="3527755"/>
            <a:ext cx="381305" cy="142646"/>
          </a:xfrm>
          <a:prstGeom prst="roundRect">
            <a:avLst>
              <a:gd name="adj" fmla="val 341881"/>
            </a:avLst>
          </a:prstGeom>
          <a:solidFill>
            <a:srgbClr val="FEE2E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25" name="Text 20"/>
          <p:cNvSpPr txBox="1"/>
          <p:nvPr/>
        </p:nvSpPr>
        <p:spPr>
          <a:xfrm>
            <a:off x="5434279" y="3527755"/>
            <a:ext cx="381305" cy="143561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63500" tIns="25400" rIns="63500" bIns="25400" rtlCol="0" anchor="ctr"/>
          <a:lstStyle/>
          <a:p>
            <a:pPr algn="l" indent="0" marL="0">
              <a:buNone/>
            </a:pPr>
            <a:r>
              <a:rPr lang="en-US" sz="800" b="1" dirty="0">
                <a:solidFill>
                  <a:srgbClr val="991B1B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News</a:t>
            </a:r>
            <a:endParaRPr lang="en-US" sz="800" dirty="0"/>
          </a:p>
        </p:txBody>
      </p:sp>
      <p:sp>
        <p:nvSpPr>
          <p:cNvPr id="26" name="Text 21"/>
          <p:cNvSpPr txBox="1"/>
          <p:nvPr/>
        </p:nvSpPr>
        <p:spPr>
          <a:xfrm>
            <a:off x="1352398" y="3718865"/>
            <a:ext cx="10469880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Coverage of the return-to-office mandate for Alberta provincial employees, including economic impact on downtown businesses and mixed public reactions.</a:t>
            </a:r>
            <a:endParaRPr lang="en-US" sz="900" dirty="0"/>
          </a:p>
        </p:txBody>
      </p:sp>
      <p:pic>
        <p:nvPicPr>
          <p:cNvPr id="27" name="Image 3" descr="preencoded.png">    </p:cNvPr>
          <p:cNvPicPr>
            <a:picLocks noChangeAspect="1"/>
          </p:cNvPicPr>
          <p:nvPr/>
        </p:nvPicPr>
        <p:blipFill>
          <a:blip r:embed="rId4"/>
          <a:srcRect l="0" r="0" t="-14384" b="-14384"/>
          <a:stretch/>
        </p:blipFill>
        <p:spPr>
          <a:xfrm>
            <a:off x="1352398" y="3971239"/>
            <a:ext cx="66751" cy="85954"/>
          </a:xfrm>
          <a:prstGeom prst="rect">
            <a:avLst/>
          </a:prstGeom>
        </p:spPr>
      </p:pic>
      <p:sp>
        <p:nvSpPr>
          <p:cNvPr id="28" name="Text 22"/>
          <p:cNvSpPr txBox="1"/>
          <p:nvPr/>
        </p:nvSpPr>
        <p:spPr>
          <a:xfrm>
            <a:off x="1457554" y="3947465"/>
            <a:ext cx="3151937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2563EB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cbc.ca/news/canada/edmonton/year-return-to-office</a:t>
            </a:r>
            <a:endParaRPr lang="en-US" sz="800" dirty="0"/>
          </a:p>
        </p:txBody>
      </p:sp>
      <p:sp>
        <p:nvSpPr>
          <p:cNvPr id="29" name="Text 23"/>
          <p:cNvSpPr txBox="1"/>
          <p:nvPr/>
        </p:nvSpPr>
        <p:spPr>
          <a:xfrm>
            <a:off x="4216298" y="3947465"/>
            <a:ext cx="1289304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Accessed: May 2026</a:t>
            </a:r>
            <a:endParaRPr lang="en-US" sz="800" dirty="0"/>
          </a:p>
        </p:txBody>
      </p:sp>
      <p:sp>
        <p:nvSpPr>
          <p:cNvPr id="30" name="Shape 24"/>
          <p:cNvSpPr/>
          <p:nvPr/>
        </p:nvSpPr>
        <p:spPr>
          <a:xfrm>
            <a:off x="809244" y="4356202"/>
            <a:ext cx="10573207" cy="847649"/>
          </a:xfrm>
          <a:prstGeom prst="roundRect">
            <a:avLst>
              <a:gd name="adj" fmla="val 19393"/>
            </a:avLst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31" name="Shape 25"/>
          <p:cNvSpPr/>
          <p:nvPr/>
        </p:nvSpPr>
        <p:spPr>
          <a:xfrm>
            <a:off x="990295" y="4499762"/>
            <a:ext cx="228600" cy="228600"/>
          </a:xfrm>
          <a:prstGeom prst="ellipse">
            <a:avLst/>
          </a:prstGeom>
          <a:solidFill>
            <a:srgbClr val="8C5A3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2" name="Text 26"/>
          <p:cNvSpPr/>
          <p:nvPr/>
        </p:nvSpPr>
        <p:spPr>
          <a:xfrm>
            <a:off x="990295" y="4499762"/>
            <a:ext cx="228600" cy="2286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800" b="1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8</a:t>
            </a:r>
            <a:endParaRPr lang="en-US" sz="800" dirty="0"/>
          </a:p>
        </p:txBody>
      </p:sp>
      <p:sp>
        <p:nvSpPr>
          <p:cNvPr id="33" name="Text 27"/>
          <p:cNvSpPr txBox="1"/>
          <p:nvPr/>
        </p:nvSpPr>
        <p:spPr>
          <a:xfrm>
            <a:off x="1352398" y="4499762"/>
            <a:ext cx="3664001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City of Toronto - PATH Overview &amp; Annual Sales</a:t>
            </a:r>
            <a:endParaRPr lang="en-US" sz="1000" dirty="0"/>
          </a:p>
        </p:txBody>
      </p:sp>
      <p:sp>
        <p:nvSpPr>
          <p:cNvPr id="34" name="Shape 28"/>
          <p:cNvSpPr/>
          <p:nvPr/>
        </p:nvSpPr>
        <p:spPr>
          <a:xfrm>
            <a:off x="4507078" y="4508906"/>
            <a:ext cx="314554" cy="142646"/>
          </a:xfrm>
          <a:prstGeom prst="roundRect">
            <a:avLst>
              <a:gd name="adj" fmla="val 341881"/>
            </a:avLst>
          </a:prstGeom>
          <a:solidFill>
            <a:srgbClr val="DBEAFE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5" name="Text 29"/>
          <p:cNvSpPr txBox="1"/>
          <p:nvPr/>
        </p:nvSpPr>
        <p:spPr>
          <a:xfrm>
            <a:off x="4507078" y="4508906"/>
            <a:ext cx="314554" cy="143561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63500" tIns="25400" rIns="63500" bIns="25400" rtlCol="0" anchor="ctr"/>
          <a:lstStyle/>
          <a:p>
            <a:pPr algn="l" indent="0" marL="0">
              <a:buNone/>
            </a:pPr>
            <a:r>
              <a:rPr lang="en-US" sz="800" b="1" dirty="0">
                <a:solidFill>
                  <a:srgbClr val="1E40A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Web</a:t>
            </a:r>
            <a:endParaRPr lang="en-US" sz="800" dirty="0"/>
          </a:p>
        </p:txBody>
      </p:sp>
      <p:sp>
        <p:nvSpPr>
          <p:cNvPr id="36" name="Text 30"/>
          <p:cNvSpPr txBox="1"/>
          <p:nvPr/>
        </p:nvSpPr>
        <p:spPr>
          <a:xfrm>
            <a:off x="1352398" y="4699102"/>
            <a:ext cx="10534802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Toronto's PATH system spans 3.7 million square feet of retail space with 1,200+ restaurants and shops, generating approximately $1.7 billion in annual sales.</a:t>
            </a:r>
            <a:endParaRPr lang="en-US" sz="900" dirty="0"/>
          </a:p>
        </p:txBody>
      </p:sp>
      <p:pic>
        <p:nvPicPr>
          <p:cNvPr id="37" name="Image 4" descr="preencoded.png">    </p:cNvPr>
          <p:cNvPicPr>
            <a:picLocks noChangeAspect="1"/>
          </p:cNvPicPr>
          <p:nvPr/>
        </p:nvPicPr>
        <p:blipFill>
          <a:blip r:embed="rId5"/>
          <a:srcRect l="0" r="0" t="-14384" b="-14384"/>
          <a:stretch/>
        </p:blipFill>
        <p:spPr>
          <a:xfrm>
            <a:off x="1352398" y="4952390"/>
            <a:ext cx="66751" cy="85954"/>
          </a:xfrm>
          <a:prstGeom prst="rect">
            <a:avLst/>
          </a:prstGeom>
        </p:spPr>
      </p:pic>
      <p:sp>
        <p:nvSpPr>
          <p:cNvPr id="38" name="Text 31"/>
          <p:cNvSpPr txBox="1"/>
          <p:nvPr/>
        </p:nvSpPr>
        <p:spPr>
          <a:xfrm>
            <a:off x="1457554" y="4927702"/>
            <a:ext cx="2641702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2563EB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toronto.ca/explore-enjoy/visitor-toronto/path</a:t>
            </a:r>
            <a:endParaRPr lang="en-US" sz="800" dirty="0"/>
          </a:p>
        </p:txBody>
      </p:sp>
      <p:sp>
        <p:nvSpPr>
          <p:cNvPr id="39" name="Text 32"/>
          <p:cNvSpPr txBox="1"/>
          <p:nvPr/>
        </p:nvSpPr>
        <p:spPr>
          <a:xfrm>
            <a:off x="3786530" y="4927702"/>
            <a:ext cx="1289304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Accessed: May 2026</a:t>
            </a:r>
            <a:endParaRPr lang="en-US" sz="800" dirty="0"/>
          </a:p>
        </p:txBody>
      </p:sp>
      <p:sp>
        <p:nvSpPr>
          <p:cNvPr id="40" name="Shape 33"/>
          <p:cNvSpPr/>
          <p:nvPr/>
        </p:nvSpPr>
        <p:spPr>
          <a:xfrm>
            <a:off x="809244" y="5337353"/>
            <a:ext cx="10573207" cy="847649"/>
          </a:xfrm>
          <a:prstGeom prst="roundRect">
            <a:avLst>
              <a:gd name="adj" fmla="val 19393"/>
            </a:avLst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41" name="Shape 34"/>
          <p:cNvSpPr/>
          <p:nvPr/>
        </p:nvSpPr>
        <p:spPr>
          <a:xfrm>
            <a:off x="990295" y="5480914"/>
            <a:ext cx="228600" cy="228600"/>
          </a:xfrm>
          <a:prstGeom prst="ellipse">
            <a:avLst/>
          </a:prstGeom>
          <a:solidFill>
            <a:srgbClr val="8C5A3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2" name="Text 35"/>
          <p:cNvSpPr/>
          <p:nvPr/>
        </p:nvSpPr>
        <p:spPr>
          <a:xfrm>
            <a:off x="990295" y="5480914"/>
            <a:ext cx="228600" cy="2286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800" b="1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9</a:t>
            </a:r>
            <a:endParaRPr lang="en-US" sz="800" dirty="0"/>
          </a:p>
        </p:txBody>
      </p:sp>
      <p:sp>
        <p:nvSpPr>
          <p:cNvPr id="43" name="Text 36"/>
          <p:cNvSpPr txBox="1"/>
          <p:nvPr/>
        </p:nvSpPr>
        <p:spPr>
          <a:xfrm>
            <a:off x="1352398" y="5480914"/>
            <a:ext cx="3321101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CoStar - Subterranean Retail/PATH Context</a:t>
            </a:r>
            <a:endParaRPr lang="en-US" sz="1000" dirty="0"/>
          </a:p>
        </p:txBody>
      </p:sp>
      <p:sp>
        <p:nvSpPr>
          <p:cNvPr id="44" name="Shape 37"/>
          <p:cNvSpPr/>
          <p:nvPr/>
        </p:nvSpPr>
        <p:spPr>
          <a:xfrm>
            <a:off x="4211726" y="5490058"/>
            <a:ext cx="457200" cy="142646"/>
          </a:xfrm>
          <a:prstGeom prst="roundRect">
            <a:avLst>
              <a:gd name="adj" fmla="val 341881"/>
            </a:avLst>
          </a:prstGeom>
          <a:solidFill>
            <a:srgbClr val="DEF7EC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5" name="Text 38"/>
          <p:cNvSpPr txBox="1"/>
          <p:nvPr/>
        </p:nvSpPr>
        <p:spPr>
          <a:xfrm>
            <a:off x="4211726" y="5490058"/>
            <a:ext cx="457200" cy="143561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63500" tIns="25400" rIns="63500" bIns="25400" rtlCol="0" anchor="ctr"/>
          <a:lstStyle/>
          <a:p>
            <a:pPr algn="l" indent="0" marL="0">
              <a:buNone/>
            </a:pPr>
            <a:r>
              <a:rPr lang="en-US" sz="800" b="1" dirty="0">
                <a:solidFill>
                  <a:srgbClr val="0354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Report</a:t>
            </a:r>
            <a:endParaRPr lang="en-US" sz="800" dirty="0"/>
          </a:p>
        </p:txBody>
      </p:sp>
      <p:sp>
        <p:nvSpPr>
          <p:cNvPr id="46" name="Text 39"/>
          <p:cNvSpPr txBox="1"/>
          <p:nvPr/>
        </p:nvSpPr>
        <p:spPr>
          <a:xfrm>
            <a:off x="1352398" y="5680253"/>
            <a:ext cx="10534802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Analysis of Canada's subterranean retail world, focusing on PATH system dynamics, tenant mix, and foot traffic patterns in underground pedestrian networks.</a:t>
            </a:r>
            <a:endParaRPr lang="en-US" sz="900" dirty="0"/>
          </a:p>
        </p:txBody>
      </p:sp>
      <p:pic>
        <p:nvPicPr>
          <p:cNvPr id="47" name="Image 5" descr="preencoded.png">    </p:cNvPr>
          <p:cNvPicPr>
            <a:picLocks noChangeAspect="1"/>
          </p:cNvPicPr>
          <p:nvPr/>
        </p:nvPicPr>
        <p:blipFill>
          <a:blip r:embed="rId6"/>
          <a:srcRect l="0" r="0" t="-14384" b="-14384"/>
          <a:stretch/>
        </p:blipFill>
        <p:spPr>
          <a:xfrm>
            <a:off x="1352398" y="5932627"/>
            <a:ext cx="66751" cy="85954"/>
          </a:xfrm>
          <a:prstGeom prst="rect">
            <a:avLst/>
          </a:prstGeom>
        </p:spPr>
      </p:pic>
      <p:sp>
        <p:nvSpPr>
          <p:cNvPr id="48" name="Text 40"/>
          <p:cNvSpPr txBox="1"/>
          <p:nvPr/>
        </p:nvSpPr>
        <p:spPr>
          <a:xfrm>
            <a:off x="1457554" y="5908853"/>
            <a:ext cx="2856586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2563EB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costar.com/article/547667856/the-path-forward</a:t>
            </a:r>
            <a:endParaRPr lang="en-US" sz="800" dirty="0"/>
          </a:p>
        </p:txBody>
      </p:sp>
      <p:sp>
        <p:nvSpPr>
          <p:cNvPr id="49" name="Text 41"/>
          <p:cNvSpPr txBox="1"/>
          <p:nvPr/>
        </p:nvSpPr>
        <p:spPr>
          <a:xfrm>
            <a:off x="3966667" y="5908853"/>
            <a:ext cx="1289304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Accessed: May 2026</a:t>
            </a:r>
            <a:endParaRPr lang="en-US" sz="800" dirty="0"/>
          </a:p>
        </p:txBody>
      </p:sp>
      <p:sp>
        <p:nvSpPr>
          <p:cNvPr id="50" name="Shape 42"/>
          <p:cNvSpPr/>
          <p:nvPr/>
        </p:nvSpPr>
        <p:spPr>
          <a:xfrm>
            <a:off x="809244" y="6318504"/>
            <a:ext cx="10573207" cy="847649"/>
          </a:xfrm>
          <a:prstGeom prst="roundRect">
            <a:avLst>
              <a:gd name="adj" fmla="val 19393"/>
            </a:avLst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51" name="Shape 43"/>
          <p:cNvSpPr/>
          <p:nvPr/>
        </p:nvSpPr>
        <p:spPr>
          <a:xfrm>
            <a:off x="990295" y="6462065"/>
            <a:ext cx="228600" cy="228600"/>
          </a:xfrm>
          <a:prstGeom prst="ellipse">
            <a:avLst/>
          </a:prstGeom>
          <a:solidFill>
            <a:srgbClr val="8C5A3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52" name="Text 44"/>
          <p:cNvSpPr/>
          <p:nvPr/>
        </p:nvSpPr>
        <p:spPr>
          <a:xfrm>
            <a:off x="990295" y="6462065"/>
            <a:ext cx="228600" cy="2286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800" b="1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10</a:t>
            </a:r>
            <a:endParaRPr lang="en-US" sz="800" dirty="0"/>
          </a:p>
        </p:txBody>
      </p:sp>
      <p:sp>
        <p:nvSpPr>
          <p:cNvPr id="53" name="Text 45"/>
          <p:cNvSpPr txBox="1"/>
          <p:nvPr/>
        </p:nvSpPr>
        <p:spPr>
          <a:xfrm>
            <a:off x="1352398" y="6462065"/>
            <a:ext cx="4025189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Edmonton City Centre - Mall Site &amp; Elevate Food Fare</a:t>
            </a:r>
            <a:endParaRPr lang="en-US" sz="1000" dirty="0"/>
          </a:p>
        </p:txBody>
      </p:sp>
      <p:sp>
        <p:nvSpPr>
          <p:cNvPr id="54" name="Shape 46"/>
          <p:cNvSpPr/>
          <p:nvPr/>
        </p:nvSpPr>
        <p:spPr>
          <a:xfrm>
            <a:off x="4819802" y="6471209"/>
            <a:ext cx="314554" cy="142646"/>
          </a:xfrm>
          <a:prstGeom prst="roundRect">
            <a:avLst>
              <a:gd name="adj" fmla="val 341881"/>
            </a:avLst>
          </a:prstGeom>
          <a:solidFill>
            <a:srgbClr val="DBEAFE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55" name="Text 47"/>
          <p:cNvSpPr txBox="1"/>
          <p:nvPr/>
        </p:nvSpPr>
        <p:spPr>
          <a:xfrm>
            <a:off x="4819802" y="6471209"/>
            <a:ext cx="314554" cy="143561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63500" tIns="25400" rIns="63500" bIns="25400" rtlCol="0" anchor="ctr"/>
          <a:lstStyle/>
          <a:p>
            <a:pPr algn="l" indent="0" marL="0">
              <a:buNone/>
            </a:pPr>
            <a:r>
              <a:rPr lang="en-US" sz="800" b="1" dirty="0">
                <a:solidFill>
                  <a:srgbClr val="1E40A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Web</a:t>
            </a:r>
            <a:endParaRPr lang="en-US" sz="800" dirty="0"/>
          </a:p>
        </p:txBody>
      </p:sp>
      <p:sp>
        <p:nvSpPr>
          <p:cNvPr id="56" name="Text 48"/>
          <p:cNvSpPr txBox="1"/>
          <p:nvPr/>
        </p:nvSpPr>
        <p:spPr>
          <a:xfrm>
            <a:off x="1352398" y="6661404"/>
            <a:ext cx="9849002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Downtown Edmonton shopping mall with Elevate food court featuring various quick-service dining options, connected to the pedway system.</a:t>
            </a:r>
            <a:endParaRPr lang="en-US" sz="900" dirty="0"/>
          </a:p>
        </p:txBody>
      </p:sp>
      <p:pic>
        <p:nvPicPr>
          <p:cNvPr id="57" name="Image 6" descr="preencoded.png">    </p:cNvPr>
          <p:cNvPicPr>
            <a:picLocks noChangeAspect="1"/>
          </p:cNvPicPr>
          <p:nvPr/>
        </p:nvPicPr>
        <p:blipFill>
          <a:blip r:embed="rId7"/>
          <a:srcRect l="0" r="0" t="-14384" b="-14384"/>
          <a:stretch/>
        </p:blipFill>
        <p:spPr>
          <a:xfrm>
            <a:off x="1352398" y="6913778"/>
            <a:ext cx="66751" cy="85954"/>
          </a:xfrm>
          <a:prstGeom prst="rect">
            <a:avLst/>
          </a:prstGeom>
        </p:spPr>
      </p:pic>
      <p:sp>
        <p:nvSpPr>
          <p:cNvPr id="58" name="Text 49"/>
          <p:cNvSpPr txBox="1"/>
          <p:nvPr/>
        </p:nvSpPr>
        <p:spPr>
          <a:xfrm>
            <a:off x="1457554" y="6890004"/>
            <a:ext cx="1497787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2563EB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edmontoncitycentre.com/</a:t>
            </a:r>
            <a:endParaRPr lang="en-US" sz="800" dirty="0"/>
          </a:p>
        </p:txBody>
      </p:sp>
      <p:sp>
        <p:nvSpPr>
          <p:cNvPr id="59" name="Text 50"/>
          <p:cNvSpPr txBox="1"/>
          <p:nvPr/>
        </p:nvSpPr>
        <p:spPr>
          <a:xfrm>
            <a:off x="2848356" y="6890004"/>
            <a:ext cx="1289304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Accessed: May 2026</a:t>
            </a:r>
            <a:endParaRPr lang="en-US" sz="800" dirty="0"/>
          </a:p>
        </p:txBody>
      </p:sp>
      <p:pic>
        <p:nvPicPr>
          <p:cNvPr id="60" name="Image 7" descr="preencoded.png">    </p:cNvPr>
          <p:cNvPicPr>
            <a:picLocks noChangeAspect="1"/>
          </p:cNvPicPr>
          <p:nvPr/>
        </p:nvPicPr>
        <p:blipFill>
          <a:blip r:embed="rId8"/>
          <a:srcRect l="-4493" r="-4493" t="0" b="0"/>
          <a:stretch/>
        </p:blipFill>
        <p:spPr>
          <a:xfrm>
            <a:off x="10874045" y="1127455"/>
            <a:ext cx="85954" cy="105156"/>
          </a:xfrm>
          <a:prstGeom prst="rect">
            <a:avLst/>
          </a:prstGeom>
        </p:spPr>
      </p:pic>
      <p:sp>
        <p:nvSpPr>
          <p:cNvPr id="61" name="Shape 51"/>
          <p:cNvSpPr/>
          <p:nvPr/>
        </p:nvSpPr>
        <p:spPr>
          <a:xfrm>
            <a:off x="0" y="0"/>
            <a:ext cx="12191695" cy="571500"/>
          </a:xfrm>
          <a:prstGeom prst="rect">
            <a:avLst/>
          </a:prstGeom>
          <a:solidFill>
            <a:srgbClr val="FFFFFF"/>
          </a:solidFill>
          <a:ln/>
        </p:spPr>
      </p:sp>
      <p:sp>
        <p:nvSpPr>
          <p:cNvPr id="62" name="Shape 52"/>
          <p:cNvSpPr/>
          <p:nvPr/>
        </p:nvSpPr>
        <p:spPr>
          <a:xfrm>
            <a:off x="0" y="562356"/>
            <a:ext cx="12191695" cy="9144"/>
          </a:xfrm>
          <a:prstGeom prst="rect">
            <a:avLst/>
          </a:prstGeom>
          <a:solidFill>
            <a:srgbClr val="E5E7EB"/>
          </a:solidFill>
          <a:ln w="12700">
            <a:solidFill>
              <a:srgbClr val="E5E7EB">
                <a:alpha val="0"/>
              </a:srgbClr>
            </a:solidFill>
            <a:prstDash val="solid"/>
          </a:ln>
        </p:spPr>
      </p:sp>
      <p:sp>
        <p:nvSpPr>
          <p:cNvPr id="63" name="Shape 53"/>
          <p:cNvSpPr/>
          <p:nvPr/>
        </p:nvSpPr>
        <p:spPr>
          <a:xfrm>
            <a:off x="571500" y="147218"/>
            <a:ext cx="267005" cy="267005"/>
          </a:xfrm>
          <a:prstGeom prst="roundRect">
            <a:avLst>
              <a:gd name="adj" fmla="val 97847"/>
            </a:avLst>
          </a:prstGeom>
          <a:solidFill>
            <a:srgbClr val="8C5A3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64" name="Image 8" descr="preencoded.png">    </p:cNvPr>
          <p:cNvPicPr>
            <a:picLocks noChangeAspect="1"/>
          </p:cNvPicPr>
          <p:nvPr/>
        </p:nvPicPr>
        <p:blipFill>
          <a:blip r:embed="rId9"/>
          <a:srcRect l="0" r="0" t="-8178" b="-8178"/>
          <a:stretch/>
        </p:blipFill>
        <p:spPr>
          <a:xfrm>
            <a:off x="662026" y="224028"/>
            <a:ext cx="85954" cy="114300"/>
          </a:xfrm>
          <a:prstGeom prst="rect">
            <a:avLst/>
          </a:prstGeom>
        </p:spPr>
      </p:pic>
      <p:sp>
        <p:nvSpPr>
          <p:cNvPr id="65" name="Text 54"/>
          <p:cNvSpPr txBox="1"/>
          <p:nvPr/>
        </p:nvSpPr>
        <p:spPr>
          <a:xfrm>
            <a:off x="952805" y="204826"/>
            <a:ext cx="2067458" cy="1527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THRESHLD STRATEGIC PLANNING</a:t>
            </a:r>
            <a:endParaRPr lang="en-US" sz="900" dirty="0"/>
          </a:p>
        </p:txBody>
      </p:sp>
      <p:sp>
        <p:nvSpPr>
          <p:cNvPr id="66" name="Text 55"/>
          <p:cNvSpPr txBox="1"/>
          <p:nvPr/>
        </p:nvSpPr>
        <p:spPr>
          <a:xfrm>
            <a:off x="9859061" y="213970"/>
            <a:ext cx="505663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May 2026</a:t>
            </a:r>
            <a:endParaRPr lang="en-US" sz="800" dirty="0"/>
          </a:p>
        </p:txBody>
      </p:sp>
      <p:sp>
        <p:nvSpPr>
          <p:cNvPr id="67" name="Text 56"/>
          <p:cNvSpPr txBox="1"/>
          <p:nvPr/>
        </p:nvSpPr>
        <p:spPr>
          <a:xfrm>
            <a:off x="10586009" y="213970"/>
            <a:ext cx="63094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|</a:t>
            </a:r>
            <a:endParaRPr lang="en-US" sz="800" dirty="0"/>
          </a:p>
        </p:txBody>
      </p:sp>
      <p:sp>
        <p:nvSpPr>
          <p:cNvPr id="68" name="Text 57"/>
          <p:cNvSpPr txBox="1"/>
          <p:nvPr/>
        </p:nvSpPr>
        <p:spPr>
          <a:xfrm>
            <a:off x="10850270" y="213970"/>
            <a:ext cx="771754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CONFIDENTIAL</a:t>
            </a:r>
            <a:endParaRPr lang="en-US" sz="800" dirty="0"/>
          </a:p>
        </p:txBody>
      </p:sp>
      <p:sp>
        <p:nvSpPr>
          <p:cNvPr id="69" name="Shape 58"/>
          <p:cNvSpPr/>
          <p:nvPr/>
        </p:nvSpPr>
        <p:spPr>
          <a:xfrm>
            <a:off x="0" y="6381598"/>
            <a:ext cx="12191695" cy="476402"/>
          </a:xfrm>
          <a:prstGeom prst="rect">
            <a:avLst/>
          </a:prstGeom>
          <a:solidFill>
            <a:srgbClr val="FFFFFF"/>
          </a:solidFill>
          <a:ln/>
        </p:spPr>
      </p:sp>
      <p:sp>
        <p:nvSpPr>
          <p:cNvPr id="70" name="Shape 59"/>
          <p:cNvSpPr/>
          <p:nvPr/>
        </p:nvSpPr>
        <p:spPr>
          <a:xfrm>
            <a:off x="0" y="6381598"/>
            <a:ext cx="12191695" cy="9144"/>
          </a:xfrm>
          <a:prstGeom prst="rect">
            <a:avLst/>
          </a:prstGeom>
          <a:solidFill>
            <a:srgbClr val="E5E7EB"/>
          </a:solidFill>
          <a:ln w="12700">
            <a:solidFill>
              <a:srgbClr val="E5E7EB">
                <a:alpha val="0"/>
              </a:srgbClr>
            </a:solidFill>
            <a:prstDash val="solid"/>
          </a:ln>
        </p:spPr>
      </p:sp>
      <p:sp>
        <p:nvSpPr>
          <p:cNvPr id="71" name="Text 60"/>
          <p:cNvSpPr txBox="1"/>
          <p:nvPr/>
        </p:nvSpPr>
        <p:spPr>
          <a:xfrm>
            <a:off x="571500" y="6558077"/>
            <a:ext cx="1723644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Strategic Planning Document</a:t>
            </a:r>
            <a:endParaRPr lang="en-US" sz="800" dirty="0"/>
          </a:p>
        </p:txBody>
      </p:sp>
      <p:sp>
        <p:nvSpPr>
          <p:cNvPr id="72" name="Text 61"/>
          <p:cNvSpPr txBox="1"/>
          <p:nvPr/>
        </p:nvSpPr>
        <p:spPr>
          <a:xfrm>
            <a:off x="2238451" y="6558077"/>
            <a:ext cx="63094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|</a:t>
            </a:r>
            <a:endParaRPr lang="en-US" sz="800" dirty="0"/>
          </a:p>
        </p:txBody>
      </p:sp>
      <p:sp>
        <p:nvSpPr>
          <p:cNvPr id="73" name="Text 62"/>
          <p:cNvSpPr txBox="1"/>
          <p:nvPr/>
        </p:nvSpPr>
        <p:spPr>
          <a:xfrm>
            <a:off x="2501798" y="6558077"/>
            <a:ext cx="923544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Page 23 of 24</a:t>
            </a:r>
            <a:endParaRPr lang="en-US" sz="800" dirty="0"/>
          </a:p>
        </p:txBody>
      </p:sp>
      <p:sp>
        <p:nvSpPr>
          <p:cNvPr id="74" name="Text 63"/>
          <p:cNvSpPr txBox="1"/>
          <p:nvPr/>
        </p:nvSpPr>
        <p:spPr>
          <a:xfrm>
            <a:off x="10105949" y="6577279"/>
            <a:ext cx="1814170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Prepared by Threshld Strategy</a:t>
            </a:r>
            <a:endParaRPr lang="en-US" sz="8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6F7F4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-1" b="-1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4" name="Text 1"/>
          <p:cNvSpPr txBox="1"/>
          <p:nvPr/>
        </p:nvSpPr>
        <p:spPr>
          <a:xfrm>
            <a:off x="571500" y="800100"/>
            <a:ext cx="3444545" cy="4005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2100" b="1" dirty="0">
                <a:solidFill>
                  <a:srgbClr val="1F2937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Citations Appendix (3/3)</a:t>
            </a:r>
            <a:endParaRPr lang="en-US" sz="2100" dirty="0"/>
          </a:p>
        </p:txBody>
      </p:sp>
      <p:sp>
        <p:nvSpPr>
          <p:cNvPr id="5" name="Text 2"/>
          <p:cNvSpPr txBox="1"/>
          <p:nvPr/>
        </p:nvSpPr>
        <p:spPr>
          <a:xfrm>
            <a:off x="9327794" y="907085"/>
            <a:ext cx="1677010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Source Documentation</a:t>
            </a:r>
            <a:endParaRPr lang="en-US" sz="90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rcRect l="0" r="0" t="-398" b="-398"/>
          <a:stretch/>
        </p:blipFill>
        <p:spPr>
          <a:xfrm>
            <a:off x="10781690" y="883310"/>
            <a:ext cx="847649" cy="237744"/>
          </a:xfrm>
          <a:prstGeom prst="rect">
            <a:avLst/>
          </a:prstGeom>
        </p:spPr>
      </p:pic>
      <p:sp>
        <p:nvSpPr>
          <p:cNvPr id="7" name="Text 3"/>
          <p:cNvSpPr txBox="1"/>
          <p:nvPr/>
        </p:nvSpPr>
        <p:spPr>
          <a:xfrm>
            <a:off x="11030407" y="883310"/>
            <a:ext cx="599846" cy="2386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7 Sources </a:t>
            </a:r>
            <a:endParaRPr lang="en-US" sz="800" dirty="0"/>
          </a:p>
        </p:txBody>
      </p:sp>
      <p:sp>
        <p:nvSpPr>
          <p:cNvPr id="8" name="Text 4"/>
          <p:cNvSpPr txBox="1"/>
          <p:nvPr/>
        </p:nvSpPr>
        <p:spPr>
          <a:xfrm>
            <a:off x="571500" y="1257300"/>
            <a:ext cx="11049610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Additional sources for QSR trends, market data, and industry benchmarks.</a:t>
            </a:r>
            <a:endParaRPr lang="en-US" sz="1000" dirty="0"/>
          </a:p>
        </p:txBody>
      </p:sp>
      <p:sp>
        <p:nvSpPr>
          <p:cNvPr id="9" name="Shape 5"/>
          <p:cNvSpPr/>
          <p:nvPr/>
        </p:nvSpPr>
        <p:spPr>
          <a:xfrm>
            <a:off x="571500" y="1596542"/>
            <a:ext cx="11048695" cy="5238598"/>
          </a:xfrm>
          <a:prstGeom prst="roundRect">
            <a:avLst>
              <a:gd name="adj" fmla="val 762"/>
            </a:avLst>
          </a:prstGeom>
          <a:solidFill>
            <a:srgbClr val="F9FAFB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10" name="Shape 6"/>
          <p:cNvSpPr/>
          <p:nvPr/>
        </p:nvSpPr>
        <p:spPr>
          <a:xfrm>
            <a:off x="771754" y="1796796"/>
            <a:ext cx="10649102" cy="752551"/>
          </a:xfrm>
          <a:prstGeom prst="roundRect">
            <a:avLst>
              <a:gd name="adj" fmla="val 24609"/>
            </a:avLst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11" name="Shape 7"/>
          <p:cNvSpPr/>
          <p:nvPr/>
        </p:nvSpPr>
        <p:spPr>
          <a:xfrm>
            <a:off x="914400" y="1901038"/>
            <a:ext cx="209398" cy="209398"/>
          </a:xfrm>
          <a:prstGeom prst="ellipse">
            <a:avLst/>
          </a:prstGeom>
          <a:solidFill>
            <a:srgbClr val="8C5A3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12" name="Text 8"/>
          <p:cNvSpPr/>
          <p:nvPr/>
        </p:nvSpPr>
        <p:spPr>
          <a:xfrm>
            <a:off x="914400" y="1901038"/>
            <a:ext cx="210312" cy="210312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800" b="1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</a:t>
            </a:r>
            <a:endParaRPr lang="en-US" sz="800" dirty="0"/>
          </a:p>
        </p:txBody>
      </p:sp>
      <p:sp>
        <p:nvSpPr>
          <p:cNvPr id="13" name="Text 9"/>
          <p:cNvSpPr txBox="1"/>
          <p:nvPr/>
        </p:nvSpPr>
        <p:spPr>
          <a:xfrm>
            <a:off x="1238098" y="1901038"/>
            <a:ext cx="2551176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ICE District - Pedway-Level Tenants</a:t>
            </a:r>
            <a:endParaRPr lang="en-US" sz="900" dirty="0"/>
          </a:p>
        </p:txBody>
      </p:sp>
      <p:sp>
        <p:nvSpPr>
          <p:cNvPr id="14" name="Shape 10"/>
          <p:cNvSpPr/>
          <p:nvPr/>
        </p:nvSpPr>
        <p:spPr>
          <a:xfrm>
            <a:off x="3452774" y="1911096"/>
            <a:ext cx="314554" cy="171907"/>
          </a:xfrm>
          <a:prstGeom prst="roundRect">
            <a:avLst>
              <a:gd name="adj" fmla="val 236407"/>
            </a:avLst>
          </a:prstGeom>
          <a:solidFill>
            <a:srgbClr val="DBEAFE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15" name="Text 11"/>
          <p:cNvSpPr txBox="1"/>
          <p:nvPr/>
        </p:nvSpPr>
        <p:spPr>
          <a:xfrm>
            <a:off x="3452774" y="1911096"/>
            <a:ext cx="314554" cy="171907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63500" tIns="25400" rIns="63500" bIns="25400" rtlCol="0" anchor="ctr"/>
          <a:lstStyle/>
          <a:p>
            <a:pPr algn="l" indent="0" marL="0">
              <a:buNone/>
            </a:pPr>
            <a:r>
              <a:rPr lang="en-US" sz="800" b="1" dirty="0">
                <a:solidFill>
                  <a:srgbClr val="1E40A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Web</a:t>
            </a:r>
            <a:endParaRPr lang="en-US" sz="800" dirty="0"/>
          </a:p>
        </p:txBody>
      </p:sp>
      <p:sp>
        <p:nvSpPr>
          <p:cNvPr id="16" name="Text 12"/>
          <p:cNvSpPr txBox="1"/>
          <p:nvPr/>
        </p:nvSpPr>
        <p:spPr>
          <a:xfrm>
            <a:off x="1238098" y="2125066"/>
            <a:ext cx="10040112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Information on pedway-level tenants including Tim Hortons and Subway at ICE District, with details on location, hours, and accessibility.</a:t>
            </a:r>
            <a:endParaRPr lang="en-US" sz="800" dirty="0"/>
          </a:p>
        </p:txBody>
      </p:sp>
      <p:pic>
        <p:nvPicPr>
          <p:cNvPr id="17" name="Image 2" descr="preencoded.png">    </p:cNvPr>
          <p:cNvPicPr>
            <a:picLocks noChangeAspect="1"/>
          </p:cNvPicPr>
          <p:nvPr/>
        </p:nvPicPr>
        <p:blipFill>
          <a:blip r:embed="rId3"/>
          <a:srcRect l="0" r="0" t="-15873" b="-15873"/>
          <a:stretch/>
        </p:blipFill>
        <p:spPr>
          <a:xfrm>
            <a:off x="1238098" y="2332634"/>
            <a:ext cx="57607" cy="75895"/>
          </a:xfrm>
          <a:prstGeom prst="rect">
            <a:avLst/>
          </a:prstGeom>
        </p:spPr>
      </p:pic>
      <p:sp>
        <p:nvSpPr>
          <p:cNvPr id="18" name="Text 13"/>
          <p:cNvSpPr txBox="1"/>
          <p:nvPr/>
        </p:nvSpPr>
        <p:spPr>
          <a:xfrm>
            <a:off x="1333195" y="2298802"/>
            <a:ext cx="2414930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2563EB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icedistrict.com/tenant_building/pedway-level</a:t>
            </a:r>
            <a:endParaRPr lang="en-US" sz="800" dirty="0"/>
          </a:p>
        </p:txBody>
      </p:sp>
      <p:sp>
        <p:nvSpPr>
          <p:cNvPr id="19" name="Text 14"/>
          <p:cNvSpPr txBox="1"/>
          <p:nvPr/>
        </p:nvSpPr>
        <p:spPr>
          <a:xfrm>
            <a:off x="3469234" y="2298802"/>
            <a:ext cx="117226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Accessed: May 2026</a:t>
            </a:r>
            <a:endParaRPr lang="en-US" sz="800" dirty="0"/>
          </a:p>
        </p:txBody>
      </p:sp>
      <p:sp>
        <p:nvSpPr>
          <p:cNvPr id="20" name="Shape 15"/>
          <p:cNvSpPr/>
          <p:nvPr/>
        </p:nvSpPr>
        <p:spPr>
          <a:xfrm>
            <a:off x="771754" y="2623414"/>
            <a:ext cx="10649102" cy="752551"/>
          </a:xfrm>
          <a:prstGeom prst="roundRect">
            <a:avLst>
              <a:gd name="adj" fmla="val 24609"/>
            </a:avLst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21" name="Shape 16"/>
          <p:cNvSpPr/>
          <p:nvPr/>
        </p:nvSpPr>
        <p:spPr>
          <a:xfrm>
            <a:off x="914400" y="2727655"/>
            <a:ext cx="209398" cy="209398"/>
          </a:xfrm>
          <a:prstGeom prst="ellipse">
            <a:avLst/>
          </a:prstGeom>
          <a:solidFill>
            <a:srgbClr val="8C5A3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22" name="Text 17"/>
          <p:cNvSpPr/>
          <p:nvPr/>
        </p:nvSpPr>
        <p:spPr>
          <a:xfrm>
            <a:off x="914400" y="2727655"/>
            <a:ext cx="210312" cy="210312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800" b="1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</a:t>
            </a:r>
            <a:endParaRPr lang="en-US" sz="800" dirty="0"/>
          </a:p>
        </p:txBody>
      </p:sp>
      <p:sp>
        <p:nvSpPr>
          <p:cNvPr id="23" name="Text 18"/>
          <p:cNvSpPr txBox="1"/>
          <p:nvPr/>
        </p:nvSpPr>
        <p:spPr>
          <a:xfrm>
            <a:off x="1238098" y="2727655"/>
            <a:ext cx="2720340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Apple Maps - City Centre Tim Hortons</a:t>
            </a:r>
            <a:endParaRPr lang="en-US" sz="900" dirty="0"/>
          </a:p>
        </p:txBody>
      </p:sp>
      <p:sp>
        <p:nvSpPr>
          <p:cNvPr id="24" name="Shape 19"/>
          <p:cNvSpPr/>
          <p:nvPr/>
        </p:nvSpPr>
        <p:spPr>
          <a:xfrm>
            <a:off x="3592678" y="2737714"/>
            <a:ext cx="314554" cy="171907"/>
          </a:xfrm>
          <a:prstGeom prst="roundRect">
            <a:avLst>
              <a:gd name="adj" fmla="val 236407"/>
            </a:avLst>
          </a:prstGeom>
          <a:solidFill>
            <a:srgbClr val="DBEAFE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25" name="Text 20"/>
          <p:cNvSpPr txBox="1"/>
          <p:nvPr/>
        </p:nvSpPr>
        <p:spPr>
          <a:xfrm>
            <a:off x="3592678" y="2737714"/>
            <a:ext cx="314554" cy="171907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63500" tIns="25400" rIns="63500" bIns="25400" rtlCol="0" anchor="ctr"/>
          <a:lstStyle/>
          <a:p>
            <a:pPr algn="l" indent="0" marL="0">
              <a:buNone/>
            </a:pPr>
            <a:r>
              <a:rPr lang="en-US" sz="800" b="1" dirty="0">
                <a:solidFill>
                  <a:srgbClr val="1E40A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Web</a:t>
            </a:r>
            <a:endParaRPr lang="en-US" sz="800" dirty="0"/>
          </a:p>
        </p:txBody>
      </p:sp>
      <p:sp>
        <p:nvSpPr>
          <p:cNvPr id="26" name="Text 21"/>
          <p:cNvSpPr txBox="1"/>
          <p:nvPr/>
        </p:nvSpPr>
        <p:spPr>
          <a:xfrm>
            <a:off x="1238098" y="2951683"/>
            <a:ext cx="10040112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Location data and mapping information for Tim Hortons in Edmonton City Centre pedway, including accessibility and hours.</a:t>
            </a:r>
            <a:endParaRPr lang="en-US" sz="800" dirty="0"/>
          </a:p>
        </p:txBody>
      </p:sp>
      <p:pic>
        <p:nvPicPr>
          <p:cNvPr id="27" name="Image 3" descr="preencoded.png">    </p:cNvPr>
          <p:cNvPicPr>
            <a:picLocks noChangeAspect="1"/>
          </p:cNvPicPr>
          <p:nvPr/>
        </p:nvPicPr>
        <p:blipFill>
          <a:blip r:embed="rId4"/>
          <a:srcRect l="0" r="0" t="-15873" b="-15873"/>
          <a:stretch/>
        </p:blipFill>
        <p:spPr>
          <a:xfrm>
            <a:off x="1238098" y="3159252"/>
            <a:ext cx="57607" cy="75895"/>
          </a:xfrm>
          <a:prstGeom prst="rect">
            <a:avLst/>
          </a:prstGeom>
        </p:spPr>
      </p:pic>
      <p:sp>
        <p:nvSpPr>
          <p:cNvPr id="28" name="Text 22"/>
          <p:cNvSpPr txBox="1"/>
          <p:nvPr/>
        </p:nvSpPr>
        <p:spPr>
          <a:xfrm>
            <a:off x="1333195" y="3126334"/>
            <a:ext cx="2430475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2563EB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maps.apple.com/place-id=I6AD5B151AA29C813</a:t>
            </a:r>
            <a:endParaRPr lang="en-US" sz="800" dirty="0"/>
          </a:p>
        </p:txBody>
      </p:sp>
      <p:sp>
        <p:nvSpPr>
          <p:cNvPr id="29" name="Text 23"/>
          <p:cNvSpPr txBox="1"/>
          <p:nvPr/>
        </p:nvSpPr>
        <p:spPr>
          <a:xfrm>
            <a:off x="3607308" y="3126334"/>
            <a:ext cx="117226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Accessed: May 2026</a:t>
            </a:r>
            <a:endParaRPr lang="en-US" sz="800" dirty="0"/>
          </a:p>
        </p:txBody>
      </p:sp>
      <p:sp>
        <p:nvSpPr>
          <p:cNvPr id="30" name="Shape 24"/>
          <p:cNvSpPr/>
          <p:nvPr/>
        </p:nvSpPr>
        <p:spPr>
          <a:xfrm>
            <a:off x="771754" y="3450031"/>
            <a:ext cx="10649102" cy="752551"/>
          </a:xfrm>
          <a:prstGeom prst="roundRect">
            <a:avLst>
              <a:gd name="adj" fmla="val 24609"/>
            </a:avLst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31" name="Shape 25"/>
          <p:cNvSpPr/>
          <p:nvPr/>
        </p:nvSpPr>
        <p:spPr>
          <a:xfrm>
            <a:off x="914400" y="3554273"/>
            <a:ext cx="209398" cy="209398"/>
          </a:xfrm>
          <a:prstGeom prst="ellipse">
            <a:avLst/>
          </a:prstGeom>
          <a:solidFill>
            <a:srgbClr val="8C5A3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2" name="Text 26"/>
          <p:cNvSpPr/>
          <p:nvPr/>
        </p:nvSpPr>
        <p:spPr>
          <a:xfrm>
            <a:off x="914400" y="3554273"/>
            <a:ext cx="210312" cy="210312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800" b="1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3</a:t>
            </a:r>
            <a:endParaRPr lang="en-US" sz="800" dirty="0"/>
          </a:p>
        </p:txBody>
      </p:sp>
      <p:sp>
        <p:nvSpPr>
          <p:cNvPr id="33" name="Text 27"/>
          <p:cNvSpPr txBox="1"/>
          <p:nvPr/>
        </p:nvSpPr>
        <p:spPr>
          <a:xfrm>
            <a:off x="1238098" y="3554273"/>
            <a:ext cx="2199132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TFI - QSR Trends Canada 2026</a:t>
            </a:r>
            <a:endParaRPr lang="en-US" sz="900" dirty="0"/>
          </a:p>
        </p:txBody>
      </p:sp>
      <p:sp>
        <p:nvSpPr>
          <p:cNvPr id="34" name="Shape 28"/>
          <p:cNvSpPr/>
          <p:nvPr/>
        </p:nvSpPr>
        <p:spPr>
          <a:xfrm>
            <a:off x="3161995" y="3564331"/>
            <a:ext cx="457200" cy="171907"/>
          </a:xfrm>
          <a:prstGeom prst="roundRect">
            <a:avLst>
              <a:gd name="adj" fmla="val 236407"/>
            </a:avLst>
          </a:prstGeom>
          <a:solidFill>
            <a:srgbClr val="DEF7EC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5" name="Text 29"/>
          <p:cNvSpPr txBox="1"/>
          <p:nvPr/>
        </p:nvSpPr>
        <p:spPr>
          <a:xfrm>
            <a:off x="3161995" y="3564331"/>
            <a:ext cx="457200" cy="171907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63500" tIns="25400" rIns="63500" bIns="25400" rtlCol="0" anchor="ctr"/>
          <a:lstStyle/>
          <a:p>
            <a:pPr algn="l" indent="0" marL="0">
              <a:buNone/>
            </a:pPr>
            <a:r>
              <a:rPr lang="en-US" sz="800" b="1" dirty="0">
                <a:solidFill>
                  <a:srgbClr val="0354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Report</a:t>
            </a:r>
            <a:endParaRPr lang="en-US" sz="800" dirty="0"/>
          </a:p>
        </p:txBody>
      </p:sp>
      <p:sp>
        <p:nvSpPr>
          <p:cNvPr id="36" name="Text 30"/>
          <p:cNvSpPr txBox="1"/>
          <p:nvPr/>
        </p:nvSpPr>
        <p:spPr>
          <a:xfrm>
            <a:off x="1238098" y="3778301"/>
            <a:ext cx="10487254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Analysis of quick-service restaurant trends in Canada for 2026, covering value-first behavior, chicken growth, ghost kitchens, and smart kitchen technology adoption.</a:t>
            </a:r>
            <a:endParaRPr lang="en-US" sz="800" dirty="0"/>
          </a:p>
        </p:txBody>
      </p:sp>
      <p:pic>
        <p:nvPicPr>
          <p:cNvPr id="37" name="Image 4" descr="preencoded.png">    </p:cNvPr>
          <p:cNvPicPr>
            <a:picLocks noChangeAspect="1"/>
          </p:cNvPicPr>
          <p:nvPr/>
        </p:nvPicPr>
        <p:blipFill>
          <a:blip r:embed="rId5"/>
          <a:srcRect l="0" r="0" t="-15873" b="-15873"/>
          <a:stretch/>
        </p:blipFill>
        <p:spPr>
          <a:xfrm>
            <a:off x="1238098" y="3985870"/>
            <a:ext cx="57607" cy="75895"/>
          </a:xfrm>
          <a:prstGeom prst="rect">
            <a:avLst/>
          </a:prstGeom>
        </p:spPr>
      </p:pic>
      <p:sp>
        <p:nvSpPr>
          <p:cNvPr id="38" name="Text 31"/>
          <p:cNvSpPr txBox="1"/>
          <p:nvPr/>
        </p:nvSpPr>
        <p:spPr>
          <a:xfrm>
            <a:off x="1333195" y="3952951"/>
            <a:ext cx="2129638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2563EB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tficanada.com/qsr-trends-canada-2026</a:t>
            </a:r>
            <a:endParaRPr lang="en-US" sz="800" dirty="0"/>
          </a:p>
        </p:txBody>
      </p:sp>
      <p:sp>
        <p:nvSpPr>
          <p:cNvPr id="39" name="Text 32"/>
          <p:cNvSpPr txBox="1"/>
          <p:nvPr/>
        </p:nvSpPr>
        <p:spPr>
          <a:xfrm>
            <a:off x="3242462" y="3952951"/>
            <a:ext cx="117226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Accessed: May 2026</a:t>
            </a:r>
            <a:endParaRPr lang="en-US" sz="800" dirty="0"/>
          </a:p>
        </p:txBody>
      </p:sp>
      <p:sp>
        <p:nvSpPr>
          <p:cNvPr id="40" name="Shape 33"/>
          <p:cNvSpPr/>
          <p:nvPr/>
        </p:nvSpPr>
        <p:spPr>
          <a:xfrm>
            <a:off x="771754" y="4276649"/>
            <a:ext cx="10649102" cy="752551"/>
          </a:xfrm>
          <a:prstGeom prst="roundRect">
            <a:avLst>
              <a:gd name="adj" fmla="val 24609"/>
            </a:avLst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41" name="Shape 34"/>
          <p:cNvSpPr/>
          <p:nvPr/>
        </p:nvSpPr>
        <p:spPr>
          <a:xfrm>
            <a:off x="914400" y="4381805"/>
            <a:ext cx="209398" cy="209398"/>
          </a:xfrm>
          <a:prstGeom prst="ellipse">
            <a:avLst/>
          </a:prstGeom>
          <a:solidFill>
            <a:srgbClr val="8C5A3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2" name="Text 35"/>
          <p:cNvSpPr/>
          <p:nvPr/>
        </p:nvSpPr>
        <p:spPr>
          <a:xfrm>
            <a:off x="914400" y="4381805"/>
            <a:ext cx="210312" cy="210312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800" b="1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4</a:t>
            </a:r>
            <a:endParaRPr lang="en-US" sz="800" dirty="0"/>
          </a:p>
        </p:txBody>
      </p:sp>
      <p:sp>
        <p:nvSpPr>
          <p:cNvPr id="43" name="Text 36"/>
          <p:cNvSpPr txBox="1"/>
          <p:nvPr/>
        </p:nvSpPr>
        <p:spPr>
          <a:xfrm>
            <a:off x="1238098" y="4381805"/>
            <a:ext cx="3532327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Mordor Intelligence - Canada Foodservice Market</a:t>
            </a:r>
            <a:endParaRPr lang="en-US" sz="900" dirty="0"/>
          </a:p>
        </p:txBody>
      </p:sp>
      <p:sp>
        <p:nvSpPr>
          <p:cNvPr id="44" name="Shape 37"/>
          <p:cNvSpPr/>
          <p:nvPr/>
        </p:nvSpPr>
        <p:spPr>
          <a:xfrm>
            <a:off x="4279392" y="4390949"/>
            <a:ext cx="457200" cy="171907"/>
          </a:xfrm>
          <a:prstGeom prst="roundRect">
            <a:avLst>
              <a:gd name="adj" fmla="val 236407"/>
            </a:avLst>
          </a:prstGeom>
          <a:solidFill>
            <a:srgbClr val="DEF7EC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5" name="Text 38"/>
          <p:cNvSpPr txBox="1"/>
          <p:nvPr/>
        </p:nvSpPr>
        <p:spPr>
          <a:xfrm>
            <a:off x="4279392" y="4390949"/>
            <a:ext cx="457200" cy="171907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63500" tIns="25400" rIns="63500" bIns="25400" rtlCol="0" anchor="ctr"/>
          <a:lstStyle/>
          <a:p>
            <a:pPr algn="l" indent="0" marL="0">
              <a:buNone/>
            </a:pPr>
            <a:r>
              <a:rPr lang="en-US" sz="800" b="1" dirty="0">
                <a:solidFill>
                  <a:srgbClr val="0354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Report</a:t>
            </a:r>
            <a:endParaRPr lang="en-US" sz="800" dirty="0"/>
          </a:p>
        </p:txBody>
      </p:sp>
      <p:sp>
        <p:nvSpPr>
          <p:cNvPr id="46" name="Text 39"/>
          <p:cNvSpPr txBox="1"/>
          <p:nvPr/>
        </p:nvSpPr>
        <p:spPr>
          <a:xfrm>
            <a:off x="1238098" y="4604918"/>
            <a:ext cx="10040112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Market analysis of the Canada foodservice industry, including market size, growth projections, and key trends for 2026-2030.</a:t>
            </a:r>
            <a:endParaRPr lang="en-US" sz="800" dirty="0"/>
          </a:p>
        </p:txBody>
      </p:sp>
      <p:pic>
        <p:nvPicPr>
          <p:cNvPr id="47" name="Image 5" descr="preencoded.png">    </p:cNvPr>
          <p:cNvPicPr>
            <a:picLocks noChangeAspect="1"/>
          </p:cNvPicPr>
          <p:nvPr/>
        </p:nvPicPr>
        <p:blipFill>
          <a:blip r:embed="rId6"/>
          <a:srcRect l="0" r="0" t="-15873" b="-15873"/>
          <a:stretch/>
        </p:blipFill>
        <p:spPr>
          <a:xfrm>
            <a:off x="1238098" y="4812487"/>
            <a:ext cx="57607" cy="75895"/>
          </a:xfrm>
          <a:prstGeom prst="rect">
            <a:avLst/>
          </a:prstGeom>
        </p:spPr>
      </p:pic>
      <p:sp>
        <p:nvSpPr>
          <p:cNvPr id="48" name="Text 40"/>
          <p:cNvSpPr txBox="1"/>
          <p:nvPr/>
        </p:nvSpPr>
        <p:spPr>
          <a:xfrm>
            <a:off x="1333195" y="4779569"/>
            <a:ext cx="2392070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2563EB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mordorintelligence.com/canada-foodservice</a:t>
            </a:r>
            <a:endParaRPr lang="en-US" sz="800" dirty="0"/>
          </a:p>
        </p:txBody>
      </p:sp>
      <p:sp>
        <p:nvSpPr>
          <p:cNvPr id="49" name="Text 41"/>
          <p:cNvSpPr txBox="1"/>
          <p:nvPr/>
        </p:nvSpPr>
        <p:spPr>
          <a:xfrm>
            <a:off x="3454603" y="4779569"/>
            <a:ext cx="117226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Accessed: May 2026</a:t>
            </a:r>
            <a:endParaRPr lang="en-US" sz="800" dirty="0"/>
          </a:p>
        </p:txBody>
      </p:sp>
      <p:sp>
        <p:nvSpPr>
          <p:cNvPr id="50" name="Shape 42"/>
          <p:cNvSpPr/>
          <p:nvPr/>
        </p:nvSpPr>
        <p:spPr>
          <a:xfrm>
            <a:off x="771754" y="5103266"/>
            <a:ext cx="10649102" cy="752551"/>
          </a:xfrm>
          <a:prstGeom prst="roundRect">
            <a:avLst>
              <a:gd name="adj" fmla="val 24609"/>
            </a:avLst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51" name="Shape 43"/>
          <p:cNvSpPr/>
          <p:nvPr/>
        </p:nvSpPr>
        <p:spPr>
          <a:xfrm>
            <a:off x="914400" y="5208422"/>
            <a:ext cx="209398" cy="209398"/>
          </a:xfrm>
          <a:prstGeom prst="ellipse">
            <a:avLst/>
          </a:prstGeom>
          <a:solidFill>
            <a:srgbClr val="8C5A3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52" name="Text 44"/>
          <p:cNvSpPr/>
          <p:nvPr/>
        </p:nvSpPr>
        <p:spPr>
          <a:xfrm>
            <a:off x="914400" y="5208422"/>
            <a:ext cx="210312" cy="210312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800" b="1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5</a:t>
            </a:r>
            <a:endParaRPr lang="en-US" sz="800" dirty="0"/>
          </a:p>
        </p:txBody>
      </p:sp>
      <p:sp>
        <p:nvSpPr>
          <p:cNvPr id="53" name="Text 45"/>
          <p:cNvSpPr txBox="1"/>
          <p:nvPr/>
        </p:nvSpPr>
        <p:spPr>
          <a:xfrm>
            <a:off x="1238098" y="5208422"/>
            <a:ext cx="3117190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Renub Research - Canada Fast Food Market</a:t>
            </a:r>
            <a:endParaRPr lang="en-US" sz="900" dirty="0"/>
          </a:p>
        </p:txBody>
      </p:sp>
      <p:sp>
        <p:nvSpPr>
          <p:cNvPr id="54" name="Shape 46"/>
          <p:cNvSpPr/>
          <p:nvPr/>
        </p:nvSpPr>
        <p:spPr>
          <a:xfrm>
            <a:off x="3930091" y="5217566"/>
            <a:ext cx="457200" cy="171907"/>
          </a:xfrm>
          <a:prstGeom prst="roundRect">
            <a:avLst>
              <a:gd name="adj" fmla="val 236407"/>
            </a:avLst>
          </a:prstGeom>
          <a:solidFill>
            <a:srgbClr val="DEF7EC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55" name="Text 47"/>
          <p:cNvSpPr txBox="1"/>
          <p:nvPr/>
        </p:nvSpPr>
        <p:spPr>
          <a:xfrm>
            <a:off x="3930091" y="5217566"/>
            <a:ext cx="457200" cy="171907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63500" tIns="25400" rIns="63500" bIns="25400" rtlCol="0" anchor="ctr"/>
          <a:lstStyle/>
          <a:p>
            <a:pPr algn="l" indent="0" marL="0">
              <a:buNone/>
            </a:pPr>
            <a:r>
              <a:rPr lang="en-US" sz="800" b="1" dirty="0">
                <a:solidFill>
                  <a:srgbClr val="0354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Report</a:t>
            </a:r>
            <a:endParaRPr lang="en-US" sz="800" dirty="0"/>
          </a:p>
        </p:txBody>
      </p:sp>
      <p:sp>
        <p:nvSpPr>
          <p:cNvPr id="56" name="Text 48"/>
          <p:cNvSpPr txBox="1"/>
          <p:nvPr/>
        </p:nvSpPr>
        <p:spPr>
          <a:xfrm>
            <a:off x="1238098" y="5431536"/>
            <a:ext cx="10040112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Comprehensive analysis of Canada's fast food market, including market share, consumer preferences, and competitive landscape.</a:t>
            </a:r>
            <a:endParaRPr lang="en-US" sz="800" dirty="0"/>
          </a:p>
        </p:txBody>
      </p:sp>
      <p:pic>
        <p:nvPicPr>
          <p:cNvPr id="57" name="Image 6" descr="preencoded.png">    </p:cNvPr>
          <p:cNvPicPr>
            <a:picLocks noChangeAspect="1"/>
          </p:cNvPicPr>
          <p:nvPr/>
        </p:nvPicPr>
        <p:blipFill>
          <a:blip r:embed="rId7"/>
          <a:srcRect l="0" r="0" t="-15873" b="-15873"/>
          <a:stretch/>
        </p:blipFill>
        <p:spPr>
          <a:xfrm>
            <a:off x="1238098" y="5639105"/>
            <a:ext cx="57607" cy="75895"/>
          </a:xfrm>
          <a:prstGeom prst="rect">
            <a:avLst/>
          </a:prstGeom>
        </p:spPr>
      </p:pic>
      <p:sp>
        <p:nvSpPr>
          <p:cNvPr id="58" name="Text 49"/>
          <p:cNvSpPr txBox="1"/>
          <p:nvPr/>
        </p:nvSpPr>
        <p:spPr>
          <a:xfrm>
            <a:off x="1333195" y="5606186"/>
            <a:ext cx="1953158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2563EB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renub.com/canada-fast-food-market</a:t>
            </a:r>
            <a:endParaRPr lang="en-US" sz="800" dirty="0"/>
          </a:p>
        </p:txBody>
      </p:sp>
      <p:sp>
        <p:nvSpPr>
          <p:cNvPr id="59" name="Text 50"/>
          <p:cNvSpPr txBox="1"/>
          <p:nvPr/>
        </p:nvSpPr>
        <p:spPr>
          <a:xfrm>
            <a:off x="3109874" y="5606186"/>
            <a:ext cx="117226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Accessed: May 2026</a:t>
            </a:r>
            <a:endParaRPr lang="en-US" sz="800" dirty="0"/>
          </a:p>
        </p:txBody>
      </p:sp>
      <p:sp>
        <p:nvSpPr>
          <p:cNvPr id="60" name="Shape 51"/>
          <p:cNvSpPr/>
          <p:nvPr/>
        </p:nvSpPr>
        <p:spPr>
          <a:xfrm>
            <a:off x="771754" y="5929884"/>
            <a:ext cx="10649102" cy="752551"/>
          </a:xfrm>
          <a:prstGeom prst="roundRect">
            <a:avLst>
              <a:gd name="adj" fmla="val 24609"/>
            </a:avLst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61" name="Shape 52"/>
          <p:cNvSpPr/>
          <p:nvPr/>
        </p:nvSpPr>
        <p:spPr>
          <a:xfrm>
            <a:off x="914400" y="6035040"/>
            <a:ext cx="209398" cy="209398"/>
          </a:xfrm>
          <a:prstGeom prst="ellipse">
            <a:avLst/>
          </a:prstGeom>
          <a:solidFill>
            <a:srgbClr val="8C5A3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62" name="Text 53"/>
          <p:cNvSpPr/>
          <p:nvPr/>
        </p:nvSpPr>
        <p:spPr>
          <a:xfrm>
            <a:off x="914400" y="6035040"/>
            <a:ext cx="210312" cy="210312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800" b="1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6</a:t>
            </a:r>
            <a:endParaRPr lang="en-US" sz="800" dirty="0"/>
          </a:p>
        </p:txBody>
      </p:sp>
      <p:sp>
        <p:nvSpPr>
          <p:cNvPr id="63" name="Text 54"/>
          <p:cNvSpPr txBox="1"/>
          <p:nvPr/>
        </p:nvSpPr>
        <p:spPr>
          <a:xfrm>
            <a:off x="1238098" y="6035040"/>
            <a:ext cx="4255618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Startup Cost Comparables - Press'd/Meat &amp; Bread/Foodship</a:t>
            </a:r>
            <a:endParaRPr lang="en-US" sz="900" dirty="0"/>
          </a:p>
        </p:txBody>
      </p:sp>
      <p:sp>
        <p:nvSpPr>
          <p:cNvPr id="64" name="Shape 55"/>
          <p:cNvSpPr/>
          <p:nvPr/>
        </p:nvSpPr>
        <p:spPr>
          <a:xfrm>
            <a:off x="4910328" y="6044184"/>
            <a:ext cx="314554" cy="171907"/>
          </a:xfrm>
          <a:prstGeom prst="roundRect">
            <a:avLst>
              <a:gd name="adj" fmla="val 236407"/>
            </a:avLst>
          </a:prstGeom>
          <a:solidFill>
            <a:srgbClr val="DBEAFE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65" name="Text 56"/>
          <p:cNvSpPr txBox="1"/>
          <p:nvPr/>
        </p:nvSpPr>
        <p:spPr>
          <a:xfrm>
            <a:off x="4910328" y="6044184"/>
            <a:ext cx="314554" cy="171907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63500" tIns="25400" rIns="63500" bIns="25400" rtlCol="0" anchor="ctr"/>
          <a:lstStyle/>
          <a:p>
            <a:pPr algn="l" indent="0" marL="0">
              <a:buNone/>
            </a:pPr>
            <a:r>
              <a:rPr lang="en-US" sz="800" b="1" dirty="0">
                <a:solidFill>
                  <a:srgbClr val="1E40A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Web</a:t>
            </a:r>
            <a:endParaRPr lang="en-US" sz="800" dirty="0"/>
          </a:p>
        </p:txBody>
      </p:sp>
      <p:sp>
        <p:nvSpPr>
          <p:cNvPr id="66" name="Text 57"/>
          <p:cNvSpPr txBox="1"/>
          <p:nvPr/>
        </p:nvSpPr>
        <p:spPr>
          <a:xfrm>
            <a:off x="1238098" y="6259068"/>
            <a:ext cx="10040112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Comparison of startup costs for sandwich shop franchises including Press'd, Meat &amp; Bread, and general restaurant startup costs in Canada.</a:t>
            </a:r>
            <a:endParaRPr lang="en-US" sz="800" dirty="0"/>
          </a:p>
        </p:txBody>
      </p:sp>
      <p:pic>
        <p:nvPicPr>
          <p:cNvPr id="67" name="Image 7" descr="preencoded.png">    </p:cNvPr>
          <p:cNvPicPr>
            <a:picLocks noChangeAspect="1"/>
          </p:cNvPicPr>
          <p:nvPr/>
        </p:nvPicPr>
        <p:blipFill>
          <a:blip r:embed="rId8"/>
          <a:srcRect l="0" r="0" t="-15873" b="-15873"/>
          <a:stretch/>
        </p:blipFill>
        <p:spPr>
          <a:xfrm>
            <a:off x="1238098" y="6466637"/>
            <a:ext cx="57607" cy="75895"/>
          </a:xfrm>
          <a:prstGeom prst="rect">
            <a:avLst/>
          </a:prstGeom>
        </p:spPr>
      </p:pic>
      <p:sp>
        <p:nvSpPr>
          <p:cNvPr id="68" name="Text 58"/>
          <p:cNvSpPr txBox="1"/>
          <p:nvPr/>
        </p:nvSpPr>
        <p:spPr>
          <a:xfrm>
            <a:off x="1333195" y="6432804"/>
            <a:ext cx="2392070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2563EB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franchise-opportunities.ca/pressd-franchise</a:t>
            </a:r>
            <a:endParaRPr lang="en-US" sz="800" dirty="0"/>
          </a:p>
        </p:txBody>
      </p:sp>
      <p:sp>
        <p:nvSpPr>
          <p:cNvPr id="69" name="Text 59"/>
          <p:cNvSpPr txBox="1"/>
          <p:nvPr/>
        </p:nvSpPr>
        <p:spPr>
          <a:xfrm>
            <a:off x="3449117" y="6432804"/>
            <a:ext cx="117226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Accessed: May 2026</a:t>
            </a:r>
            <a:endParaRPr lang="en-US" sz="800" dirty="0"/>
          </a:p>
        </p:txBody>
      </p:sp>
      <p:sp>
        <p:nvSpPr>
          <p:cNvPr id="70" name="Shape 60"/>
          <p:cNvSpPr/>
          <p:nvPr/>
        </p:nvSpPr>
        <p:spPr>
          <a:xfrm>
            <a:off x="771754" y="6756502"/>
            <a:ext cx="10649102" cy="752551"/>
          </a:xfrm>
          <a:prstGeom prst="roundRect">
            <a:avLst>
              <a:gd name="adj" fmla="val 24609"/>
            </a:avLst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71" name="Shape 61"/>
          <p:cNvSpPr/>
          <p:nvPr/>
        </p:nvSpPr>
        <p:spPr>
          <a:xfrm>
            <a:off x="914400" y="6861658"/>
            <a:ext cx="209398" cy="209398"/>
          </a:xfrm>
          <a:prstGeom prst="ellipse">
            <a:avLst/>
          </a:prstGeom>
          <a:solidFill>
            <a:srgbClr val="8C5A3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72" name="Text 62"/>
          <p:cNvSpPr/>
          <p:nvPr/>
        </p:nvSpPr>
        <p:spPr>
          <a:xfrm>
            <a:off x="914400" y="6861658"/>
            <a:ext cx="210312" cy="210312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800" b="1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7</a:t>
            </a:r>
            <a:endParaRPr lang="en-US" sz="800" dirty="0"/>
          </a:p>
        </p:txBody>
      </p:sp>
      <p:sp>
        <p:nvSpPr>
          <p:cNvPr id="73" name="Text 63"/>
          <p:cNvSpPr txBox="1"/>
          <p:nvPr/>
        </p:nvSpPr>
        <p:spPr>
          <a:xfrm>
            <a:off x="1238098" y="6861658"/>
            <a:ext cx="2675534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Trakwell.ai - Retail Conversion Norms</a:t>
            </a:r>
            <a:endParaRPr lang="en-US" sz="900" dirty="0"/>
          </a:p>
        </p:txBody>
      </p:sp>
      <p:sp>
        <p:nvSpPr>
          <p:cNvPr id="74" name="Shape 64"/>
          <p:cNvSpPr/>
          <p:nvPr/>
        </p:nvSpPr>
        <p:spPr>
          <a:xfrm>
            <a:off x="3560674" y="6870802"/>
            <a:ext cx="342900" cy="171907"/>
          </a:xfrm>
          <a:prstGeom prst="roundRect">
            <a:avLst>
              <a:gd name="adj" fmla="val 236407"/>
            </a:avLst>
          </a:prstGeom>
          <a:solidFill>
            <a:srgbClr val="E0E7FF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75" name="Text 65"/>
          <p:cNvSpPr txBox="1"/>
          <p:nvPr/>
        </p:nvSpPr>
        <p:spPr>
          <a:xfrm>
            <a:off x="3560674" y="6870802"/>
            <a:ext cx="342900" cy="171907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63500" tIns="25400" rIns="63500" bIns="25400" rtlCol="0" anchor="ctr"/>
          <a:lstStyle/>
          <a:p>
            <a:pPr algn="l" indent="0" marL="0">
              <a:buNone/>
            </a:pPr>
            <a:r>
              <a:rPr lang="en-US" sz="800" b="1" dirty="0">
                <a:solidFill>
                  <a:srgbClr val="3730A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Data</a:t>
            </a:r>
            <a:endParaRPr lang="en-US" sz="800" dirty="0"/>
          </a:p>
        </p:txBody>
      </p:sp>
      <p:sp>
        <p:nvSpPr>
          <p:cNvPr id="76" name="Text 66"/>
          <p:cNvSpPr txBox="1"/>
          <p:nvPr/>
        </p:nvSpPr>
        <p:spPr>
          <a:xfrm>
            <a:off x="1238098" y="7085686"/>
            <a:ext cx="10040112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Analysis of retail foot traffic conversion rates, showing average conversion of 27% with range of 16-38% for in-store visits.</a:t>
            </a:r>
            <a:endParaRPr lang="en-US" sz="800" dirty="0"/>
          </a:p>
        </p:txBody>
      </p:sp>
      <p:pic>
        <p:nvPicPr>
          <p:cNvPr id="77" name="Image 8" descr="preencoded.png">    </p:cNvPr>
          <p:cNvPicPr>
            <a:picLocks noChangeAspect="1"/>
          </p:cNvPicPr>
          <p:nvPr/>
        </p:nvPicPr>
        <p:blipFill>
          <a:blip r:embed="rId9"/>
          <a:srcRect l="0" r="0" t="-15873" b="-15873"/>
          <a:stretch/>
        </p:blipFill>
        <p:spPr>
          <a:xfrm>
            <a:off x="1238098" y="7293254"/>
            <a:ext cx="57607" cy="75895"/>
          </a:xfrm>
          <a:prstGeom prst="rect">
            <a:avLst/>
          </a:prstGeom>
        </p:spPr>
      </p:pic>
      <p:sp>
        <p:nvSpPr>
          <p:cNvPr id="78" name="Text 67"/>
          <p:cNvSpPr txBox="1"/>
          <p:nvPr/>
        </p:nvSpPr>
        <p:spPr>
          <a:xfrm>
            <a:off x="1333195" y="7259422"/>
            <a:ext cx="206380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2563EB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trakwell.ai/foot-traffic-conversion-rate</a:t>
            </a:r>
            <a:endParaRPr lang="en-US" sz="800" dirty="0"/>
          </a:p>
        </p:txBody>
      </p:sp>
      <p:sp>
        <p:nvSpPr>
          <p:cNvPr id="79" name="Text 68"/>
          <p:cNvSpPr txBox="1"/>
          <p:nvPr/>
        </p:nvSpPr>
        <p:spPr>
          <a:xfrm>
            <a:off x="3180283" y="7259422"/>
            <a:ext cx="117226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Accessed: May 2026</a:t>
            </a:r>
            <a:endParaRPr lang="en-US" sz="800" dirty="0"/>
          </a:p>
        </p:txBody>
      </p:sp>
      <p:pic>
        <p:nvPicPr>
          <p:cNvPr id="80" name="Image 9" descr="preencoded.png">    </p:cNvPr>
          <p:cNvPicPr>
            <a:picLocks noChangeAspect="1"/>
          </p:cNvPicPr>
          <p:nvPr/>
        </p:nvPicPr>
        <p:blipFill>
          <a:blip r:embed="rId10"/>
          <a:srcRect l="-4493" r="-4493" t="0" b="0"/>
          <a:stretch/>
        </p:blipFill>
        <p:spPr>
          <a:xfrm>
            <a:off x="10876788" y="944575"/>
            <a:ext cx="85954" cy="105156"/>
          </a:xfrm>
          <a:prstGeom prst="rect">
            <a:avLst/>
          </a:prstGeom>
        </p:spPr>
      </p:pic>
      <p:sp>
        <p:nvSpPr>
          <p:cNvPr id="81" name="Shape 69"/>
          <p:cNvSpPr/>
          <p:nvPr/>
        </p:nvSpPr>
        <p:spPr>
          <a:xfrm>
            <a:off x="0" y="0"/>
            <a:ext cx="12191695" cy="571500"/>
          </a:xfrm>
          <a:prstGeom prst="rect">
            <a:avLst/>
          </a:prstGeom>
          <a:solidFill>
            <a:srgbClr val="FFFFFF"/>
          </a:solidFill>
          <a:ln/>
        </p:spPr>
      </p:sp>
      <p:sp>
        <p:nvSpPr>
          <p:cNvPr id="82" name="Shape 70"/>
          <p:cNvSpPr/>
          <p:nvPr/>
        </p:nvSpPr>
        <p:spPr>
          <a:xfrm>
            <a:off x="0" y="562356"/>
            <a:ext cx="12191695" cy="9144"/>
          </a:xfrm>
          <a:prstGeom prst="rect">
            <a:avLst/>
          </a:prstGeom>
          <a:solidFill>
            <a:srgbClr val="E5E7EB"/>
          </a:solidFill>
          <a:ln w="12700">
            <a:solidFill>
              <a:srgbClr val="E5E7EB">
                <a:alpha val="0"/>
              </a:srgbClr>
            </a:solidFill>
            <a:prstDash val="solid"/>
          </a:ln>
        </p:spPr>
      </p:sp>
      <p:sp>
        <p:nvSpPr>
          <p:cNvPr id="83" name="Shape 71"/>
          <p:cNvSpPr/>
          <p:nvPr/>
        </p:nvSpPr>
        <p:spPr>
          <a:xfrm>
            <a:off x="571500" y="147218"/>
            <a:ext cx="267005" cy="267005"/>
          </a:xfrm>
          <a:prstGeom prst="roundRect">
            <a:avLst>
              <a:gd name="adj" fmla="val 97847"/>
            </a:avLst>
          </a:prstGeom>
          <a:solidFill>
            <a:srgbClr val="8C5A3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84" name="Image 10" descr="preencoded.png">    </p:cNvPr>
          <p:cNvPicPr>
            <a:picLocks noChangeAspect="1"/>
          </p:cNvPicPr>
          <p:nvPr/>
        </p:nvPicPr>
        <p:blipFill>
          <a:blip r:embed="rId11"/>
          <a:srcRect l="0" r="0" t="-8178" b="-8178"/>
          <a:stretch/>
        </p:blipFill>
        <p:spPr>
          <a:xfrm>
            <a:off x="662026" y="224028"/>
            <a:ext cx="85954" cy="114300"/>
          </a:xfrm>
          <a:prstGeom prst="rect">
            <a:avLst/>
          </a:prstGeom>
        </p:spPr>
      </p:pic>
      <p:sp>
        <p:nvSpPr>
          <p:cNvPr id="85" name="Text 72"/>
          <p:cNvSpPr txBox="1"/>
          <p:nvPr/>
        </p:nvSpPr>
        <p:spPr>
          <a:xfrm>
            <a:off x="952805" y="188366"/>
            <a:ext cx="2067458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THRESHLD STRATEGIC PLANNING</a:t>
            </a:r>
            <a:endParaRPr lang="en-US" sz="900" dirty="0"/>
          </a:p>
        </p:txBody>
      </p:sp>
      <p:sp>
        <p:nvSpPr>
          <p:cNvPr id="86" name="Text 73"/>
          <p:cNvSpPr txBox="1"/>
          <p:nvPr/>
        </p:nvSpPr>
        <p:spPr>
          <a:xfrm>
            <a:off x="9859061" y="202082"/>
            <a:ext cx="505663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May 2026</a:t>
            </a:r>
            <a:endParaRPr lang="en-US" sz="800" dirty="0"/>
          </a:p>
        </p:txBody>
      </p:sp>
      <p:sp>
        <p:nvSpPr>
          <p:cNvPr id="87" name="Text 74"/>
          <p:cNvSpPr txBox="1"/>
          <p:nvPr/>
        </p:nvSpPr>
        <p:spPr>
          <a:xfrm>
            <a:off x="10586009" y="202082"/>
            <a:ext cx="63094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|</a:t>
            </a:r>
            <a:endParaRPr lang="en-US" sz="800" dirty="0"/>
          </a:p>
        </p:txBody>
      </p:sp>
      <p:sp>
        <p:nvSpPr>
          <p:cNvPr id="88" name="Text 75"/>
          <p:cNvSpPr txBox="1"/>
          <p:nvPr/>
        </p:nvSpPr>
        <p:spPr>
          <a:xfrm>
            <a:off x="10850270" y="202082"/>
            <a:ext cx="771754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CONFIDENTIAL</a:t>
            </a:r>
            <a:endParaRPr lang="en-US" sz="800" dirty="0"/>
          </a:p>
        </p:txBody>
      </p:sp>
      <p:sp>
        <p:nvSpPr>
          <p:cNvPr id="89" name="Shape 76"/>
          <p:cNvSpPr/>
          <p:nvPr/>
        </p:nvSpPr>
        <p:spPr>
          <a:xfrm>
            <a:off x="0" y="6381598"/>
            <a:ext cx="12191695" cy="476402"/>
          </a:xfrm>
          <a:prstGeom prst="rect">
            <a:avLst/>
          </a:prstGeom>
          <a:solidFill>
            <a:srgbClr val="FFFFFF"/>
          </a:solidFill>
          <a:ln/>
        </p:spPr>
      </p:sp>
      <p:sp>
        <p:nvSpPr>
          <p:cNvPr id="90" name="Shape 77"/>
          <p:cNvSpPr/>
          <p:nvPr/>
        </p:nvSpPr>
        <p:spPr>
          <a:xfrm>
            <a:off x="0" y="6381598"/>
            <a:ext cx="12191695" cy="9144"/>
          </a:xfrm>
          <a:prstGeom prst="rect">
            <a:avLst/>
          </a:prstGeom>
          <a:solidFill>
            <a:srgbClr val="E5E7EB"/>
          </a:solidFill>
          <a:ln w="12700">
            <a:solidFill>
              <a:srgbClr val="E5E7EB">
                <a:alpha val="0"/>
              </a:srgbClr>
            </a:solidFill>
            <a:prstDash val="solid"/>
          </a:ln>
        </p:spPr>
      </p:sp>
      <p:sp>
        <p:nvSpPr>
          <p:cNvPr id="91" name="Text 78"/>
          <p:cNvSpPr txBox="1"/>
          <p:nvPr/>
        </p:nvSpPr>
        <p:spPr>
          <a:xfrm>
            <a:off x="571500" y="6546190"/>
            <a:ext cx="1723644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Strategic Planning Document</a:t>
            </a:r>
            <a:endParaRPr lang="en-US" sz="800" dirty="0"/>
          </a:p>
        </p:txBody>
      </p:sp>
      <p:sp>
        <p:nvSpPr>
          <p:cNvPr id="92" name="Text 79"/>
          <p:cNvSpPr txBox="1"/>
          <p:nvPr/>
        </p:nvSpPr>
        <p:spPr>
          <a:xfrm>
            <a:off x="2238451" y="6546190"/>
            <a:ext cx="63094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|</a:t>
            </a:r>
            <a:endParaRPr lang="en-US" sz="800" dirty="0"/>
          </a:p>
        </p:txBody>
      </p:sp>
      <p:sp>
        <p:nvSpPr>
          <p:cNvPr id="93" name="Text 80"/>
          <p:cNvSpPr txBox="1"/>
          <p:nvPr/>
        </p:nvSpPr>
        <p:spPr>
          <a:xfrm>
            <a:off x="2501798" y="6546190"/>
            <a:ext cx="923544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Page 24 of 24</a:t>
            </a:r>
            <a:endParaRPr lang="en-US" sz="800" dirty="0"/>
          </a:p>
        </p:txBody>
      </p:sp>
      <p:sp>
        <p:nvSpPr>
          <p:cNvPr id="94" name="Text 81"/>
          <p:cNvSpPr txBox="1"/>
          <p:nvPr/>
        </p:nvSpPr>
        <p:spPr>
          <a:xfrm>
            <a:off x="10105949" y="6577279"/>
            <a:ext cx="1814170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Prepared by Threshld Strategy</a:t>
            </a:r>
            <a:endParaRPr lang="en-US" sz="8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6F7F4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-1" b="-1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4" name="Text 1"/>
          <p:cNvSpPr txBox="1"/>
          <p:nvPr/>
        </p:nvSpPr>
        <p:spPr>
          <a:xfrm>
            <a:off x="571500" y="1047902"/>
            <a:ext cx="4543654" cy="6007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3100" b="1" dirty="0">
                <a:solidFill>
                  <a:srgbClr val="1F2937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Executive Summary</a:t>
            </a:r>
            <a:endParaRPr lang="en-US" sz="3100" dirty="0"/>
          </a:p>
        </p:txBody>
      </p:sp>
      <p:sp>
        <p:nvSpPr>
          <p:cNvPr id="5" name="Text 2"/>
          <p:cNvSpPr txBox="1"/>
          <p:nvPr/>
        </p:nvSpPr>
        <p:spPr>
          <a:xfrm>
            <a:off x="9413748" y="1205179"/>
            <a:ext cx="2210105" cy="2862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spc="38" kern="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Strategic Recommendation</a:t>
            </a:r>
            <a:endParaRPr lang="en-US" sz="900" dirty="0"/>
          </a:p>
        </p:txBody>
      </p:sp>
      <p:sp>
        <p:nvSpPr>
          <p:cNvPr id="6" name="Text 3"/>
          <p:cNvSpPr txBox="1"/>
          <p:nvPr/>
        </p:nvSpPr>
        <p:spPr>
          <a:xfrm>
            <a:off x="571500" y="1742846"/>
            <a:ext cx="9525305" cy="4005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1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Strategic assessment for Premium Sandwich Shop Express at Bell Tower pedway, including financial projections, operational requirements, and go/no-go criteria.</a:t>
            </a:r>
            <a:endParaRPr lang="en-US" sz="1100" dirty="0"/>
          </a:p>
        </p:txBody>
      </p:sp>
      <p:sp>
        <p:nvSpPr>
          <p:cNvPr id="7" name="Shape 4"/>
          <p:cNvSpPr/>
          <p:nvPr/>
        </p:nvSpPr>
        <p:spPr>
          <a:xfrm>
            <a:off x="571500" y="2333549"/>
            <a:ext cx="2648102" cy="1037844"/>
          </a:xfrm>
          <a:prstGeom prst="roundRect">
            <a:avLst>
              <a:gd name="adj" fmla="val 12933"/>
            </a:avLst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8" name="Text 5"/>
          <p:cNvSpPr txBox="1"/>
          <p:nvPr/>
        </p:nvSpPr>
        <p:spPr>
          <a:xfrm>
            <a:off x="714146" y="2476195"/>
            <a:ext cx="931774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CF+ Timeline</a:t>
            </a:r>
            <a:endParaRPr lang="en-US" sz="900" dirty="0"/>
          </a:p>
        </p:txBody>
      </p:sp>
      <p:pic>
        <p:nvPicPr>
          <p:cNvPr id="9" name="Image 1" descr="preencoded.png">    </p:cNvPr>
          <p:cNvPicPr>
            <a:picLocks noChangeAspect="1"/>
          </p:cNvPicPr>
          <p:nvPr/>
        </p:nvPicPr>
        <p:blipFill>
          <a:blip r:embed="rId2"/>
          <a:srcRect l="0" r="0" t="-6791" b="-6791"/>
          <a:stretch/>
        </p:blipFill>
        <p:spPr>
          <a:xfrm>
            <a:off x="2980944" y="2499970"/>
            <a:ext cx="95098" cy="123444"/>
          </a:xfrm>
          <a:prstGeom prst="rect">
            <a:avLst/>
          </a:prstGeom>
        </p:spPr>
      </p:pic>
      <p:sp>
        <p:nvSpPr>
          <p:cNvPr id="10" name="Text 6"/>
          <p:cNvSpPr txBox="1"/>
          <p:nvPr/>
        </p:nvSpPr>
        <p:spPr>
          <a:xfrm>
            <a:off x="714146" y="2704795"/>
            <a:ext cx="2362810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7-9</a:t>
            </a:r>
            <a:endParaRPr lang="en-US" sz="1800" dirty="0"/>
          </a:p>
        </p:txBody>
      </p:sp>
      <p:sp>
        <p:nvSpPr>
          <p:cNvPr id="11" name="Text 7"/>
          <p:cNvSpPr txBox="1"/>
          <p:nvPr/>
        </p:nvSpPr>
        <p:spPr>
          <a:xfrm>
            <a:off x="714146" y="3066898"/>
            <a:ext cx="2362810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10B98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Months</a:t>
            </a:r>
            <a:endParaRPr lang="en-US" sz="800" dirty="0"/>
          </a:p>
        </p:txBody>
      </p:sp>
      <p:sp>
        <p:nvSpPr>
          <p:cNvPr id="12" name="Shape 8"/>
          <p:cNvSpPr/>
          <p:nvPr/>
        </p:nvSpPr>
        <p:spPr>
          <a:xfrm>
            <a:off x="3372307" y="2333549"/>
            <a:ext cx="2648102" cy="1037844"/>
          </a:xfrm>
          <a:prstGeom prst="roundRect">
            <a:avLst>
              <a:gd name="adj" fmla="val 12933"/>
            </a:avLst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13" name="Text 9"/>
          <p:cNvSpPr txBox="1"/>
          <p:nvPr/>
        </p:nvSpPr>
        <p:spPr>
          <a:xfrm>
            <a:off x="3514954" y="2476195"/>
            <a:ext cx="550469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Payback</a:t>
            </a:r>
            <a:endParaRPr lang="en-US" sz="900" dirty="0"/>
          </a:p>
        </p:txBody>
      </p:sp>
      <p:pic>
        <p:nvPicPr>
          <p:cNvPr id="14" name="Image 2" descr="preencoded.png">    </p:cNvPr>
          <p:cNvPicPr>
            <a:picLocks noChangeAspect="1"/>
          </p:cNvPicPr>
          <p:nvPr/>
        </p:nvPicPr>
        <p:blipFill>
          <a:blip r:embed="rId3"/>
          <a:srcRect l="0" r="0" t="-14904" b="-14904"/>
          <a:stretch/>
        </p:blipFill>
        <p:spPr>
          <a:xfrm>
            <a:off x="5781751" y="2499970"/>
            <a:ext cx="95098" cy="123444"/>
          </a:xfrm>
          <a:prstGeom prst="rect">
            <a:avLst/>
          </a:prstGeom>
        </p:spPr>
      </p:pic>
      <p:sp>
        <p:nvSpPr>
          <p:cNvPr id="15" name="Text 10"/>
          <p:cNvSpPr txBox="1"/>
          <p:nvPr/>
        </p:nvSpPr>
        <p:spPr>
          <a:xfrm>
            <a:off x="3514954" y="2704795"/>
            <a:ext cx="2362810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2.5-3.5</a:t>
            </a:r>
            <a:endParaRPr lang="en-US" sz="1800" dirty="0"/>
          </a:p>
        </p:txBody>
      </p:sp>
      <p:sp>
        <p:nvSpPr>
          <p:cNvPr id="16" name="Text 11"/>
          <p:cNvSpPr txBox="1"/>
          <p:nvPr/>
        </p:nvSpPr>
        <p:spPr>
          <a:xfrm>
            <a:off x="3514954" y="3066898"/>
            <a:ext cx="2362810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10B98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Years</a:t>
            </a:r>
            <a:endParaRPr lang="en-US" sz="800" dirty="0"/>
          </a:p>
        </p:txBody>
      </p:sp>
      <p:sp>
        <p:nvSpPr>
          <p:cNvPr id="17" name="Shape 12"/>
          <p:cNvSpPr/>
          <p:nvPr/>
        </p:nvSpPr>
        <p:spPr>
          <a:xfrm>
            <a:off x="6172200" y="2333549"/>
            <a:ext cx="2648102" cy="1037844"/>
          </a:xfrm>
          <a:prstGeom prst="roundRect">
            <a:avLst>
              <a:gd name="adj" fmla="val 12933"/>
            </a:avLst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18" name="Text 13"/>
          <p:cNvSpPr txBox="1"/>
          <p:nvPr/>
        </p:nvSpPr>
        <p:spPr>
          <a:xfrm>
            <a:off x="6314846" y="2476195"/>
            <a:ext cx="779069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AOV Target</a:t>
            </a:r>
            <a:endParaRPr lang="en-US" sz="900" dirty="0"/>
          </a:p>
        </p:txBody>
      </p:sp>
      <p:pic>
        <p:nvPicPr>
          <p:cNvPr id="19" name="Image 3" descr="preencoded.png">    </p:cNvPr>
          <p:cNvPicPr>
            <a:picLocks noChangeAspect="1"/>
          </p:cNvPicPr>
          <p:nvPr/>
        </p:nvPicPr>
        <p:blipFill>
          <a:blip r:embed="rId4"/>
          <a:srcRect l="0" r="0" t="-7792" b="-7792"/>
          <a:stretch/>
        </p:blipFill>
        <p:spPr>
          <a:xfrm>
            <a:off x="8610905" y="2499970"/>
            <a:ext cx="66751" cy="123444"/>
          </a:xfrm>
          <a:prstGeom prst="rect">
            <a:avLst/>
          </a:prstGeom>
        </p:spPr>
      </p:pic>
      <p:sp>
        <p:nvSpPr>
          <p:cNvPr id="20" name="Text 14"/>
          <p:cNvSpPr txBox="1"/>
          <p:nvPr/>
        </p:nvSpPr>
        <p:spPr>
          <a:xfrm>
            <a:off x="6314846" y="2704795"/>
            <a:ext cx="2362810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$12-14</a:t>
            </a:r>
            <a:endParaRPr lang="en-US" sz="1800" dirty="0"/>
          </a:p>
        </p:txBody>
      </p:sp>
      <p:sp>
        <p:nvSpPr>
          <p:cNvPr id="21" name="Text 15"/>
          <p:cNvSpPr txBox="1"/>
          <p:nvPr/>
        </p:nvSpPr>
        <p:spPr>
          <a:xfrm>
            <a:off x="6314846" y="3066898"/>
            <a:ext cx="2362810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10B98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Per transaction</a:t>
            </a:r>
            <a:endParaRPr lang="en-US" sz="800" dirty="0"/>
          </a:p>
        </p:txBody>
      </p:sp>
      <p:sp>
        <p:nvSpPr>
          <p:cNvPr id="22" name="Shape 16"/>
          <p:cNvSpPr/>
          <p:nvPr/>
        </p:nvSpPr>
        <p:spPr>
          <a:xfrm>
            <a:off x="8973007" y="2333549"/>
            <a:ext cx="2648102" cy="1037844"/>
          </a:xfrm>
          <a:prstGeom prst="roundRect">
            <a:avLst>
              <a:gd name="adj" fmla="val 12933"/>
            </a:avLst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23" name="Text 17"/>
          <p:cNvSpPr txBox="1"/>
          <p:nvPr/>
        </p:nvSpPr>
        <p:spPr>
          <a:xfrm>
            <a:off x="9115654" y="2476195"/>
            <a:ext cx="617220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Daily TX</a:t>
            </a:r>
            <a:endParaRPr lang="en-US" sz="900" dirty="0"/>
          </a:p>
        </p:txBody>
      </p:sp>
      <p:pic>
        <p:nvPicPr>
          <p:cNvPr id="24" name="Image 4" descr="preencoded.png">    </p:cNvPr>
          <p:cNvPicPr>
            <a:picLocks noChangeAspect="1"/>
          </p:cNvPicPr>
          <p:nvPr/>
        </p:nvPicPr>
        <p:blipFill>
          <a:blip r:embed="rId5"/>
          <a:srcRect l="0" r="0" t="-31129" b="-31129"/>
          <a:stretch/>
        </p:blipFill>
        <p:spPr>
          <a:xfrm>
            <a:off x="11382451" y="2499970"/>
            <a:ext cx="95098" cy="123444"/>
          </a:xfrm>
          <a:prstGeom prst="rect">
            <a:avLst/>
          </a:prstGeom>
        </p:spPr>
      </p:pic>
      <p:sp>
        <p:nvSpPr>
          <p:cNvPr id="25" name="Text 18"/>
          <p:cNvSpPr txBox="1"/>
          <p:nvPr/>
        </p:nvSpPr>
        <p:spPr>
          <a:xfrm>
            <a:off x="9115654" y="2704795"/>
            <a:ext cx="2362810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200-260</a:t>
            </a:r>
            <a:endParaRPr lang="en-US" sz="1800" dirty="0"/>
          </a:p>
        </p:txBody>
      </p:sp>
      <p:sp>
        <p:nvSpPr>
          <p:cNvPr id="26" name="Text 19"/>
          <p:cNvSpPr txBox="1"/>
          <p:nvPr/>
        </p:nvSpPr>
        <p:spPr>
          <a:xfrm>
            <a:off x="9115654" y="3066898"/>
            <a:ext cx="2362810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10B98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Weekday</a:t>
            </a:r>
            <a:endParaRPr lang="en-US" sz="800" dirty="0"/>
          </a:p>
        </p:txBody>
      </p:sp>
      <p:sp>
        <p:nvSpPr>
          <p:cNvPr id="27" name="Shape 20"/>
          <p:cNvSpPr/>
          <p:nvPr/>
        </p:nvSpPr>
        <p:spPr>
          <a:xfrm>
            <a:off x="571500" y="3557930"/>
            <a:ext cx="5429707" cy="1162202"/>
          </a:xfrm>
          <a:prstGeom prst="roundRect">
            <a:avLst>
              <a:gd name="adj" fmla="val 10318"/>
            </a:avLst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28" name="Shape 21"/>
          <p:cNvSpPr/>
          <p:nvPr/>
        </p:nvSpPr>
        <p:spPr>
          <a:xfrm>
            <a:off x="733349" y="3719779"/>
            <a:ext cx="267005" cy="267005"/>
          </a:xfrm>
          <a:prstGeom prst="roundRect">
            <a:avLst>
              <a:gd name="adj" fmla="val 146771"/>
            </a:avLst>
          </a:prstGeom>
          <a:solidFill>
            <a:srgbClr val="FEF3E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29" name="Image 5" descr="preencoded.png">    </p:cNvPr>
          <p:cNvPicPr>
            <a:picLocks noChangeAspect="1"/>
          </p:cNvPicPr>
          <p:nvPr/>
        </p:nvPicPr>
        <p:blipFill>
          <a:blip r:embed="rId6"/>
          <a:srcRect l="0" r="0" t="-16489" b="-16489"/>
          <a:stretch/>
        </p:blipFill>
        <p:spPr>
          <a:xfrm>
            <a:off x="823874" y="3795674"/>
            <a:ext cx="85954" cy="114300"/>
          </a:xfrm>
          <a:prstGeom prst="rect">
            <a:avLst/>
          </a:prstGeom>
        </p:spPr>
      </p:pic>
      <p:sp>
        <p:nvSpPr>
          <p:cNvPr id="30" name="Text 22"/>
          <p:cNvSpPr txBox="1"/>
          <p:nvPr/>
        </p:nvSpPr>
        <p:spPr>
          <a:xfrm>
            <a:off x="1114654" y="3719779"/>
            <a:ext cx="3591763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1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Recommendation</a:t>
            </a:r>
            <a:endParaRPr lang="en-US" sz="1100" dirty="0"/>
          </a:p>
        </p:txBody>
      </p:sp>
      <p:sp>
        <p:nvSpPr>
          <p:cNvPr id="31" name="Text 23"/>
          <p:cNvSpPr txBox="1"/>
          <p:nvPr/>
        </p:nvSpPr>
        <p:spPr>
          <a:xfrm>
            <a:off x="1114654" y="3952951"/>
            <a:ext cx="4160520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Proceed with pedway-optimized Premium Sandwich Shop Express</a:t>
            </a:r>
            <a:endParaRPr lang="en-US" sz="900" dirty="0"/>
          </a:p>
        </p:txBody>
      </p:sp>
      <p:sp>
        <p:nvSpPr>
          <p:cNvPr id="32" name="Shape 24"/>
          <p:cNvSpPr/>
          <p:nvPr/>
        </p:nvSpPr>
        <p:spPr>
          <a:xfrm>
            <a:off x="733349" y="4200754"/>
            <a:ext cx="5105095" cy="352044"/>
          </a:xfrm>
          <a:prstGeom prst="roundRect">
            <a:avLst>
              <a:gd name="adj" fmla="val 56160"/>
            </a:avLst>
          </a:prstGeom>
          <a:solidFill>
            <a:srgbClr val="8C5A32">
              <a:alpha val="5000"/>
            </a:srgbClr>
          </a:solidFill>
          <a:ln/>
        </p:spPr>
      </p:sp>
      <p:sp>
        <p:nvSpPr>
          <p:cNvPr id="33" name="Shape 25"/>
          <p:cNvSpPr/>
          <p:nvPr/>
        </p:nvSpPr>
        <p:spPr>
          <a:xfrm>
            <a:off x="733349" y="4200754"/>
            <a:ext cx="28346" cy="352044"/>
          </a:xfrm>
          <a:prstGeom prst="roundRect">
            <a:avLst>
              <a:gd name="adj" fmla="val 697482"/>
            </a:avLst>
          </a:prstGeom>
          <a:solidFill>
            <a:srgbClr val="8C5A32"/>
          </a:solidFill>
          <a:ln w="12700">
            <a:solidFill>
              <a:srgbClr val="8C5A32">
                <a:alpha val="0"/>
              </a:srgbClr>
            </a:solidFill>
            <a:prstDash val="solid"/>
          </a:ln>
        </p:spPr>
      </p:sp>
      <p:sp>
        <p:nvSpPr>
          <p:cNvPr id="34" name="Text 26"/>
          <p:cNvSpPr txBox="1"/>
          <p:nvPr/>
        </p:nvSpPr>
        <p:spPr>
          <a:xfrm>
            <a:off x="895198" y="4295851"/>
            <a:ext cx="5189220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Conditions:</a:t>
            </a:r>
            <a:pPr algn="l" indent="0" marL="0">
              <a:buNone/>
            </a:pPr>
            <a:r>
              <a:rPr lang="en-US" sz="900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Rent cap ≤$55/psf, TI ≥$40/psf, signage rights, extended hours </a:t>
            </a:r>
            <a:endParaRPr lang="en-US" sz="900" dirty="0"/>
          </a:p>
        </p:txBody>
      </p:sp>
      <p:sp>
        <p:nvSpPr>
          <p:cNvPr id="35" name="Shape 27"/>
          <p:cNvSpPr/>
          <p:nvPr/>
        </p:nvSpPr>
        <p:spPr>
          <a:xfrm>
            <a:off x="571500" y="4865522"/>
            <a:ext cx="5429707" cy="1324051"/>
          </a:xfrm>
          <a:prstGeom prst="roundRect">
            <a:avLst>
              <a:gd name="adj" fmla="val 7949"/>
            </a:avLst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36" name="Shape 28"/>
          <p:cNvSpPr/>
          <p:nvPr/>
        </p:nvSpPr>
        <p:spPr>
          <a:xfrm>
            <a:off x="733349" y="5027371"/>
            <a:ext cx="267005" cy="267005"/>
          </a:xfrm>
          <a:prstGeom prst="roundRect">
            <a:avLst>
              <a:gd name="adj" fmla="val 146771"/>
            </a:avLst>
          </a:prstGeom>
          <a:solidFill>
            <a:srgbClr val="FEF3E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37" name="Image 6" descr="preencoded.png">    </p:cNvPr>
          <p:cNvPicPr>
            <a:picLocks noChangeAspect="1"/>
          </p:cNvPicPr>
          <p:nvPr/>
        </p:nvPicPr>
        <p:blipFill>
          <a:blip r:embed="rId7"/>
          <a:srcRect l="-133" r="-133" t="0" b="0"/>
          <a:stretch/>
        </p:blipFill>
        <p:spPr>
          <a:xfrm>
            <a:off x="823874" y="5103266"/>
            <a:ext cx="85954" cy="114300"/>
          </a:xfrm>
          <a:prstGeom prst="rect">
            <a:avLst/>
          </a:prstGeom>
        </p:spPr>
      </p:pic>
      <p:sp>
        <p:nvSpPr>
          <p:cNvPr id="38" name="Text 29"/>
          <p:cNvSpPr txBox="1"/>
          <p:nvPr/>
        </p:nvSpPr>
        <p:spPr>
          <a:xfrm>
            <a:off x="1114654" y="5027371"/>
            <a:ext cx="3029407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1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Why It Works</a:t>
            </a:r>
            <a:endParaRPr lang="en-US" sz="1100" dirty="0"/>
          </a:p>
        </p:txBody>
      </p:sp>
      <p:sp>
        <p:nvSpPr>
          <p:cNvPr id="39" name="Text 30"/>
          <p:cNvSpPr txBox="1"/>
          <p:nvPr/>
        </p:nvSpPr>
        <p:spPr>
          <a:xfrm>
            <a:off x="1114654" y="5260543"/>
            <a:ext cx="3598164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RTO demand + ICE events, limited premium-fast options</a:t>
            </a:r>
            <a:endParaRPr lang="en-US" sz="900" dirty="0"/>
          </a:p>
        </p:txBody>
      </p:sp>
      <p:sp>
        <p:nvSpPr>
          <p:cNvPr id="40" name="Shape 31"/>
          <p:cNvSpPr/>
          <p:nvPr/>
        </p:nvSpPr>
        <p:spPr>
          <a:xfrm>
            <a:off x="733349" y="5508346"/>
            <a:ext cx="2505456" cy="514807"/>
          </a:xfrm>
          <a:prstGeom prst="roundRect">
            <a:avLst>
              <a:gd name="adj" fmla="val 39471"/>
            </a:avLst>
          </a:prstGeom>
          <a:solidFill>
            <a:srgbClr val="F9FAFB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1" name="Text 32"/>
          <p:cNvSpPr txBox="1"/>
          <p:nvPr/>
        </p:nvSpPr>
        <p:spPr>
          <a:xfrm>
            <a:off x="809244" y="5584241"/>
            <a:ext cx="2352751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RTO Impact</a:t>
            </a:r>
            <a:endParaRPr lang="en-US" sz="800" dirty="0"/>
          </a:p>
        </p:txBody>
      </p:sp>
      <p:sp>
        <p:nvSpPr>
          <p:cNvPr id="42" name="Text 33"/>
          <p:cNvSpPr txBox="1"/>
          <p:nvPr/>
        </p:nvSpPr>
        <p:spPr>
          <a:xfrm>
            <a:off x="809244" y="5760720"/>
            <a:ext cx="2352751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12,600 workers</a:t>
            </a:r>
            <a:endParaRPr lang="en-US" sz="900" dirty="0"/>
          </a:p>
        </p:txBody>
      </p:sp>
      <p:sp>
        <p:nvSpPr>
          <p:cNvPr id="43" name="Shape 34"/>
          <p:cNvSpPr/>
          <p:nvPr/>
        </p:nvSpPr>
        <p:spPr>
          <a:xfrm>
            <a:off x="3333902" y="5508346"/>
            <a:ext cx="2505456" cy="514807"/>
          </a:xfrm>
          <a:prstGeom prst="roundRect">
            <a:avLst>
              <a:gd name="adj" fmla="val 39471"/>
            </a:avLst>
          </a:prstGeom>
          <a:solidFill>
            <a:srgbClr val="F9FAFB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4" name="Text 35"/>
          <p:cNvSpPr txBox="1"/>
          <p:nvPr/>
        </p:nvSpPr>
        <p:spPr>
          <a:xfrm>
            <a:off x="3409798" y="5584241"/>
            <a:ext cx="2352751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Event Surge</a:t>
            </a:r>
            <a:endParaRPr lang="en-US" sz="800" dirty="0"/>
          </a:p>
        </p:txBody>
      </p:sp>
      <p:sp>
        <p:nvSpPr>
          <p:cNvPr id="45" name="Text 36"/>
          <p:cNvSpPr txBox="1"/>
          <p:nvPr/>
        </p:nvSpPr>
        <p:spPr>
          <a:xfrm>
            <a:off x="3409798" y="5760720"/>
            <a:ext cx="2352751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+40% traffic</a:t>
            </a:r>
            <a:endParaRPr lang="en-US" sz="900" dirty="0"/>
          </a:p>
        </p:txBody>
      </p:sp>
      <p:sp>
        <p:nvSpPr>
          <p:cNvPr id="46" name="Shape 37"/>
          <p:cNvSpPr/>
          <p:nvPr/>
        </p:nvSpPr>
        <p:spPr>
          <a:xfrm>
            <a:off x="6191402" y="3557930"/>
            <a:ext cx="5429707" cy="1324051"/>
          </a:xfrm>
          <a:prstGeom prst="roundRect">
            <a:avLst>
              <a:gd name="adj" fmla="val 7949"/>
            </a:avLst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47" name="Shape 38"/>
          <p:cNvSpPr/>
          <p:nvPr/>
        </p:nvSpPr>
        <p:spPr>
          <a:xfrm>
            <a:off x="6353251" y="3719779"/>
            <a:ext cx="267005" cy="267005"/>
          </a:xfrm>
          <a:prstGeom prst="roundRect">
            <a:avLst>
              <a:gd name="adj" fmla="val 146771"/>
            </a:avLst>
          </a:prstGeom>
          <a:solidFill>
            <a:srgbClr val="FEF3E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48" name="Image 7" descr="preencoded.png">    </p:cNvPr>
          <p:cNvPicPr>
            <a:picLocks noChangeAspect="1"/>
          </p:cNvPicPr>
          <p:nvPr/>
        </p:nvPicPr>
        <p:blipFill>
          <a:blip r:embed="rId8"/>
          <a:srcRect l="0" r="0" t="-33111" b="-33111"/>
          <a:stretch/>
        </p:blipFill>
        <p:spPr>
          <a:xfrm>
            <a:off x="6443777" y="3795674"/>
            <a:ext cx="85954" cy="114300"/>
          </a:xfrm>
          <a:prstGeom prst="rect">
            <a:avLst/>
          </a:prstGeom>
        </p:spPr>
      </p:pic>
      <p:sp>
        <p:nvSpPr>
          <p:cNvPr id="49" name="Text 39"/>
          <p:cNvSpPr txBox="1"/>
          <p:nvPr/>
        </p:nvSpPr>
        <p:spPr>
          <a:xfrm>
            <a:off x="6734556" y="3719779"/>
            <a:ext cx="3600907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1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Critical Enablers</a:t>
            </a:r>
            <a:endParaRPr lang="en-US" sz="1100" dirty="0"/>
          </a:p>
        </p:txBody>
      </p:sp>
      <p:sp>
        <p:nvSpPr>
          <p:cNvPr id="50" name="Text 40"/>
          <p:cNvSpPr txBox="1"/>
          <p:nvPr/>
        </p:nvSpPr>
        <p:spPr>
          <a:xfrm>
            <a:off x="6734556" y="3952951"/>
            <a:ext cx="4255618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Queue-first layout, pre-order, 4-6 core SKUs, AM coffee/breakfast</a:t>
            </a:r>
            <a:endParaRPr lang="en-US" sz="900" dirty="0"/>
          </a:p>
        </p:txBody>
      </p:sp>
      <p:sp>
        <p:nvSpPr>
          <p:cNvPr id="51" name="Shape 41"/>
          <p:cNvSpPr/>
          <p:nvPr/>
        </p:nvSpPr>
        <p:spPr>
          <a:xfrm>
            <a:off x="6353251" y="4200754"/>
            <a:ext cx="2505456" cy="514807"/>
          </a:xfrm>
          <a:prstGeom prst="roundRect">
            <a:avLst>
              <a:gd name="adj" fmla="val 39471"/>
            </a:avLst>
          </a:prstGeom>
          <a:solidFill>
            <a:srgbClr val="F9FAFB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52" name="Text 42"/>
          <p:cNvSpPr txBox="1"/>
          <p:nvPr/>
        </p:nvSpPr>
        <p:spPr>
          <a:xfrm>
            <a:off x="6429146" y="4276649"/>
            <a:ext cx="2352751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Layout</a:t>
            </a:r>
            <a:endParaRPr lang="en-US" sz="800" dirty="0"/>
          </a:p>
        </p:txBody>
      </p:sp>
      <p:sp>
        <p:nvSpPr>
          <p:cNvPr id="53" name="Text 43"/>
          <p:cNvSpPr txBox="1"/>
          <p:nvPr/>
        </p:nvSpPr>
        <p:spPr>
          <a:xfrm>
            <a:off x="6429146" y="4453128"/>
            <a:ext cx="2352751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Queue-first</a:t>
            </a:r>
            <a:endParaRPr lang="en-US" sz="900" dirty="0"/>
          </a:p>
        </p:txBody>
      </p:sp>
      <p:sp>
        <p:nvSpPr>
          <p:cNvPr id="54" name="Shape 44"/>
          <p:cNvSpPr/>
          <p:nvPr/>
        </p:nvSpPr>
        <p:spPr>
          <a:xfrm>
            <a:off x="8953805" y="4200754"/>
            <a:ext cx="2505456" cy="514807"/>
          </a:xfrm>
          <a:prstGeom prst="roundRect">
            <a:avLst>
              <a:gd name="adj" fmla="val 39471"/>
            </a:avLst>
          </a:prstGeom>
          <a:solidFill>
            <a:srgbClr val="F9FAFB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55" name="Text 45"/>
          <p:cNvSpPr txBox="1"/>
          <p:nvPr/>
        </p:nvSpPr>
        <p:spPr>
          <a:xfrm>
            <a:off x="9029700" y="4276649"/>
            <a:ext cx="2352751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Pre-order</a:t>
            </a:r>
            <a:endParaRPr lang="en-US" sz="800" dirty="0"/>
          </a:p>
        </p:txBody>
      </p:sp>
      <p:sp>
        <p:nvSpPr>
          <p:cNvPr id="56" name="Text 46"/>
          <p:cNvSpPr txBox="1"/>
          <p:nvPr/>
        </p:nvSpPr>
        <p:spPr>
          <a:xfrm>
            <a:off x="9029700" y="4453128"/>
            <a:ext cx="2352751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&lt;60 sec pickup</a:t>
            </a:r>
            <a:endParaRPr lang="en-US" sz="900" dirty="0"/>
          </a:p>
        </p:txBody>
      </p:sp>
      <p:sp>
        <p:nvSpPr>
          <p:cNvPr id="57" name="Shape 47"/>
          <p:cNvSpPr/>
          <p:nvPr/>
        </p:nvSpPr>
        <p:spPr>
          <a:xfrm>
            <a:off x="6191402" y="5029200"/>
            <a:ext cx="5429707" cy="1076249"/>
          </a:xfrm>
          <a:prstGeom prst="roundRect">
            <a:avLst>
              <a:gd name="adj" fmla="val 12030"/>
            </a:avLst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58" name="Shape 48"/>
          <p:cNvSpPr/>
          <p:nvPr/>
        </p:nvSpPr>
        <p:spPr>
          <a:xfrm>
            <a:off x="6353251" y="5191049"/>
            <a:ext cx="267005" cy="267005"/>
          </a:xfrm>
          <a:prstGeom prst="roundRect">
            <a:avLst>
              <a:gd name="adj" fmla="val 146771"/>
            </a:avLst>
          </a:prstGeom>
          <a:solidFill>
            <a:srgbClr val="FEF3E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59" name="Image 8" descr="preencoded.png">    </p:cNvPr>
          <p:cNvPicPr>
            <a:picLocks noChangeAspect="1"/>
          </p:cNvPicPr>
          <p:nvPr/>
        </p:nvPicPr>
        <p:blipFill>
          <a:blip r:embed="rId9"/>
          <a:srcRect l="0" r="0" t="-16489" b="-16489"/>
          <a:stretch/>
        </p:blipFill>
        <p:spPr>
          <a:xfrm>
            <a:off x="6443777" y="5266944"/>
            <a:ext cx="85954" cy="114300"/>
          </a:xfrm>
          <a:prstGeom prst="rect">
            <a:avLst/>
          </a:prstGeom>
        </p:spPr>
      </p:pic>
      <p:sp>
        <p:nvSpPr>
          <p:cNvPr id="60" name="Text 49"/>
          <p:cNvSpPr txBox="1"/>
          <p:nvPr/>
        </p:nvSpPr>
        <p:spPr>
          <a:xfrm>
            <a:off x="6734556" y="5191049"/>
            <a:ext cx="4029761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1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Decision Gates</a:t>
            </a:r>
            <a:endParaRPr lang="en-US" sz="1100" dirty="0"/>
          </a:p>
        </p:txBody>
      </p:sp>
      <p:sp>
        <p:nvSpPr>
          <p:cNvPr id="61" name="Text 50"/>
          <p:cNvSpPr txBox="1"/>
          <p:nvPr/>
        </p:nvSpPr>
        <p:spPr>
          <a:xfrm>
            <a:off x="6734556" y="5424221"/>
            <a:ext cx="4715561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LOI economics, signage rights, &lt;20-24 week build, 60-day KPI checkpoint</a:t>
            </a:r>
            <a:endParaRPr lang="en-US" sz="900" dirty="0"/>
          </a:p>
        </p:txBody>
      </p:sp>
      <p:pic>
        <p:nvPicPr>
          <p:cNvPr id="62" name="Image 9" descr="preencoded.png">    </p:cNvPr>
          <p:cNvPicPr>
            <a:picLocks noChangeAspect="1"/>
          </p:cNvPicPr>
          <p:nvPr/>
        </p:nvPicPr>
        <p:blipFill>
          <a:blip r:embed="rId10"/>
          <a:srcRect l="0" r="0" t="-170" b="-170"/>
          <a:stretch/>
        </p:blipFill>
        <p:spPr>
          <a:xfrm>
            <a:off x="6353251" y="5672023"/>
            <a:ext cx="485546" cy="276149"/>
          </a:xfrm>
          <a:prstGeom prst="rect">
            <a:avLst/>
          </a:prstGeom>
        </p:spPr>
      </p:pic>
      <p:sp>
        <p:nvSpPr>
          <p:cNvPr id="63" name="Text 51"/>
          <p:cNvSpPr txBox="1"/>
          <p:nvPr/>
        </p:nvSpPr>
        <p:spPr>
          <a:xfrm>
            <a:off x="6572707" y="5672023"/>
            <a:ext cx="267005" cy="2770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LOI </a:t>
            </a:r>
            <a:endParaRPr lang="en-US" sz="800" dirty="0"/>
          </a:p>
        </p:txBody>
      </p:sp>
      <p:pic>
        <p:nvPicPr>
          <p:cNvPr id="64" name="Image 10" descr="preencoded.png">    </p:cNvPr>
          <p:cNvPicPr>
            <a:picLocks noChangeAspect="1"/>
          </p:cNvPicPr>
          <p:nvPr/>
        </p:nvPicPr>
        <p:blipFill>
          <a:blip r:embed="rId11"/>
          <a:srcRect l="0" r="0" t="-382" b="-382"/>
          <a:stretch/>
        </p:blipFill>
        <p:spPr>
          <a:xfrm>
            <a:off x="6908292" y="5672023"/>
            <a:ext cx="724205" cy="276149"/>
          </a:xfrm>
          <a:prstGeom prst="rect">
            <a:avLst/>
          </a:prstGeom>
        </p:spPr>
      </p:pic>
      <p:sp>
        <p:nvSpPr>
          <p:cNvPr id="65" name="Text 52"/>
          <p:cNvSpPr txBox="1"/>
          <p:nvPr/>
        </p:nvSpPr>
        <p:spPr>
          <a:xfrm>
            <a:off x="7127748" y="5672023"/>
            <a:ext cx="504749" cy="2770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Signage </a:t>
            </a:r>
            <a:endParaRPr lang="en-US" sz="800" dirty="0"/>
          </a:p>
        </p:txBody>
      </p:sp>
      <p:pic>
        <p:nvPicPr>
          <p:cNvPr id="66" name="Image 11" descr="preencoded.png">    </p:cNvPr>
          <p:cNvPicPr>
            <a:picLocks noChangeAspect="1"/>
          </p:cNvPicPr>
          <p:nvPr/>
        </p:nvPicPr>
        <p:blipFill>
          <a:blip r:embed="rId12"/>
          <a:srcRect l="0" r="0" t="-627" b="-627"/>
          <a:stretch/>
        </p:blipFill>
        <p:spPr>
          <a:xfrm>
            <a:off x="7701991" y="5672023"/>
            <a:ext cx="562356" cy="276149"/>
          </a:xfrm>
          <a:prstGeom prst="rect">
            <a:avLst/>
          </a:prstGeom>
        </p:spPr>
      </p:pic>
      <p:sp>
        <p:nvSpPr>
          <p:cNvPr id="67" name="Text 53"/>
          <p:cNvSpPr txBox="1"/>
          <p:nvPr/>
        </p:nvSpPr>
        <p:spPr>
          <a:xfrm>
            <a:off x="7921447" y="5672023"/>
            <a:ext cx="342900" cy="2770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Build </a:t>
            </a:r>
            <a:endParaRPr lang="en-US" sz="800" dirty="0"/>
          </a:p>
        </p:txBody>
      </p:sp>
      <p:pic>
        <p:nvPicPr>
          <p:cNvPr id="68" name="Image 12" descr="preencoded.png">    </p:cNvPr>
          <p:cNvPicPr>
            <a:picLocks noChangeAspect="1"/>
          </p:cNvPicPr>
          <p:nvPr/>
        </p:nvPicPr>
        <p:blipFill>
          <a:blip r:embed="rId13"/>
          <a:srcRect l="0" r="0" t="-3524" b="-3524"/>
          <a:stretch/>
        </p:blipFill>
        <p:spPr>
          <a:xfrm>
            <a:off x="6448349" y="5751576"/>
            <a:ext cx="85954" cy="105156"/>
          </a:xfrm>
          <a:prstGeom prst="rect">
            <a:avLst/>
          </a:prstGeom>
        </p:spPr>
      </p:pic>
      <p:pic>
        <p:nvPicPr>
          <p:cNvPr id="69" name="Image 13" descr="preencoded.png">    </p:cNvPr>
          <p:cNvPicPr>
            <a:picLocks noChangeAspect="1"/>
          </p:cNvPicPr>
          <p:nvPr/>
        </p:nvPicPr>
        <p:blipFill>
          <a:blip r:embed="rId14"/>
          <a:srcRect l="0" r="0" t="-3524" b="-3524"/>
          <a:stretch/>
        </p:blipFill>
        <p:spPr>
          <a:xfrm>
            <a:off x="7003390" y="5751576"/>
            <a:ext cx="85954" cy="105156"/>
          </a:xfrm>
          <a:prstGeom prst="rect">
            <a:avLst/>
          </a:prstGeom>
        </p:spPr>
      </p:pic>
      <p:pic>
        <p:nvPicPr>
          <p:cNvPr id="70" name="Image 14" descr="preencoded.png">    </p:cNvPr>
          <p:cNvPicPr>
            <a:picLocks noChangeAspect="1"/>
          </p:cNvPicPr>
          <p:nvPr/>
        </p:nvPicPr>
        <p:blipFill>
          <a:blip r:embed="rId15"/>
          <a:srcRect l="0" r="0" t="-3524" b="-3524"/>
          <a:stretch/>
        </p:blipFill>
        <p:spPr>
          <a:xfrm>
            <a:off x="7797089" y="5751576"/>
            <a:ext cx="85954" cy="105156"/>
          </a:xfrm>
          <a:prstGeom prst="rect">
            <a:avLst/>
          </a:prstGeom>
        </p:spPr>
      </p:pic>
      <p:sp>
        <p:nvSpPr>
          <p:cNvPr id="71" name="Shape 54"/>
          <p:cNvSpPr/>
          <p:nvPr/>
        </p:nvSpPr>
        <p:spPr>
          <a:xfrm>
            <a:off x="0" y="0"/>
            <a:ext cx="12191695" cy="761695"/>
          </a:xfrm>
          <a:prstGeom prst="rect">
            <a:avLst/>
          </a:prstGeom>
          <a:solidFill>
            <a:srgbClr val="FFFFFF"/>
          </a:solidFill>
          <a:ln/>
        </p:spPr>
      </p:sp>
      <p:sp>
        <p:nvSpPr>
          <p:cNvPr id="72" name="Shape 55"/>
          <p:cNvSpPr/>
          <p:nvPr/>
        </p:nvSpPr>
        <p:spPr>
          <a:xfrm>
            <a:off x="0" y="752551"/>
            <a:ext cx="12191695" cy="9144"/>
          </a:xfrm>
          <a:prstGeom prst="rect">
            <a:avLst/>
          </a:prstGeom>
          <a:solidFill>
            <a:srgbClr val="E5E7EB"/>
          </a:solidFill>
          <a:ln w="12700">
            <a:solidFill>
              <a:srgbClr val="E5E7EB">
                <a:alpha val="0"/>
              </a:srgbClr>
            </a:solidFill>
            <a:prstDash val="solid"/>
          </a:ln>
        </p:spPr>
      </p:sp>
      <p:sp>
        <p:nvSpPr>
          <p:cNvPr id="73" name="Shape 56"/>
          <p:cNvSpPr/>
          <p:nvPr/>
        </p:nvSpPr>
        <p:spPr>
          <a:xfrm>
            <a:off x="571500" y="224028"/>
            <a:ext cx="304495" cy="304495"/>
          </a:xfrm>
          <a:prstGeom prst="roundRect">
            <a:avLst>
              <a:gd name="adj" fmla="val 75075"/>
            </a:avLst>
          </a:prstGeom>
          <a:solidFill>
            <a:srgbClr val="8C5A3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74" name="Image 15" descr="preencoded.png">    </p:cNvPr>
          <p:cNvPicPr>
            <a:picLocks noChangeAspect="1"/>
          </p:cNvPicPr>
          <p:nvPr/>
        </p:nvPicPr>
        <p:blipFill>
          <a:blip r:embed="rId16"/>
          <a:srcRect l="0" r="0" t="-13478" b="-13478"/>
          <a:stretch/>
        </p:blipFill>
        <p:spPr>
          <a:xfrm>
            <a:off x="671170" y="309982"/>
            <a:ext cx="105156" cy="133502"/>
          </a:xfrm>
          <a:prstGeom prst="rect">
            <a:avLst/>
          </a:prstGeom>
        </p:spPr>
      </p:pic>
      <p:sp>
        <p:nvSpPr>
          <p:cNvPr id="75" name="Text 57"/>
          <p:cNvSpPr txBox="1"/>
          <p:nvPr/>
        </p:nvSpPr>
        <p:spPr>
          <a:xfrm>
            <a:off x="990295" y="276149"/>
            <a:ext cx="2220163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THRESHLD STRATEGIC PLANNING</a:t>
            </a:r>
            <a:endParaRPr lang="en-US" sz="1000" dirty="0"/>
          </a:p>
        </p:txBody>
      </p:sp>
      <p:sp>
        <p:nvSpPr>
          <p:cNvPr id="76" name="Text 58"/>
          <p:cNvSpPr txBox="1"/>
          <p:nvPr/>
        </p:nvSpPr>
        <p:spPr>
          <a:xfrm>
            <a:off x="9740189" y="290779"/>
            <a:ext cx="553212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May 2026</a:t>
            </a:r>
            <a:endParaRPr lang="en-US" sz="900" dirty="0"/>
          </a:p>
        </p:txBody>
      </p:sp>
      <p:sp>
        <p:nvSpPr>
          <p:cNvPr id="77" name="Text 59"/>
          <p:cNvSpPr txBox="1"/>
          <p:nvPr/>
        </p:nvSpPr>
        <p:spPr>
          <a:xfrm>
            <a:off x="10512857" y="290779"/>
            <a:ext cx="63094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|</a:t>
            </a:r>
            <a:endParaRPr lang="en-US" sz="900" dirty="0"/>
          </a:p>
        </p:txBody>
      </p:sp>
      <p:sp>
        <p:nvSpPr>
          <p:cNvPr id="78" name="Text 60"/>
          <p:cNvSpPr txBox="1"/>
          <p:nvPr/>
        </p:nvSpPr>
        <p:spPr>
          <a:xfrm>
            <a:off x="10779862" y="290779"/>
            <a:ext cx="848563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CONFIDENTIAL</a:t>
            </a:r>
            <a:endParaRPr lang="en-US" sz="900" dirty="0"/>
          </a:p>
        </p:txBody>
      </p:sp>
      <p:sp>
        <p:nvSpPr>
          <p:cNvPr id="79" name="Shape 61"/>
          <p:cNvSpPr/>
          <p:nvPr/>
        </p:nvSpPr>
        <p:spPr>
          <a:xfrm>
            <a:off x="0" y="6286500"/>
            <a:ext cx="12191695" cy="571500"/>
          </a:xfrm>
          <a:prstGeom prst="rect">
            <a:avLst/>
          </a:prstGeom>
          <a:solidFill>
            <a:srgbClr val="FFFFFF"/>
          </a:solidFill>
          <a:ln/>
        </p:spPr>
      </p:sp>
      <p:sp>
        <p:nvSpPr>
          <p:cNvPr id="80" name="Shape 62"/>
          <p:cNvSpPr/>
          <p:nvPr/>
        </p:nvSpPr>
        <p:spPr>
          <a:xfrm>
            <a:off x="0" y="6286500"/>
            <a:ext cx="12191695" cy="9144"/>
          </a:xfrm>
          <a:prstGeom prst="rect">
            <a:avLst/>
          </a:prstGeom>
          <a:solidFill>
            <a:srgbClr val="E5E7EB"/>
          </a:solidFill>
          <a:ln w="12700">
            <a:solidFill>
              <a:srgbClr val="E5E7EB">
                <a:alpha val="0"/>
              </a:srgbClr>
            </a:solidFill>
            <a:prstDash val="solid"/>
          </a:ln>
        </p:spPr>
      </p:sp>
      <p:sp>
        <p:nvSpPr>
          <p:cNvPr id="81" name="Text 63"/>
          <p:cNvSpPr txBox="1"/>
          <p:nvPr/>
        </p:nvSpPr>
        <p:spPr>
          <a:xfrm>
            <a:off x="571500" y="6491326"/>
            <a:ext cx="1870862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Strategic Planning Document</a:t>
            </a:r>
            <a:endParaRPr lang="en-US" sz="900" dirty="0"/>
          </a:p>
        </p:txBody>
      </p:sp>
      <p:sp>
        <p:nvSpPr>
          <p:cNvPr id="82" name="Text 64"/>
          <p:cNvSpPr txBox="1"/>
          <p:nvPr/>
        </p:nvSpPr>
        <p:spPr>
          <a:xfrm>
            <a:off x="2369210" y="6491326"/>
            <a:ext cx="63094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|</a:t>
            </a:r>
            <a:endParaRPr lang="en-US" sz="900" dirty="0"/>
          </a:p>
        </p:txBody>
      </p:sp>
      <p:sp>
        <p:nvSpPr>
          <p:cNvPr id="83" name="Text 65"/>
          <p:cNvSpPr txBox="1"/>
          <p:nvPr/>
        </p:nvSpPr>
        <p:spPr>
          <a:xfrm>
            <a:off x="2636215" y="6491326"/>
            <a:ext cx="928116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Page 3 of 24</a:t>
            </a:r>
            <a:endParaRPr lang="en-US" sz="900" dirty="0"/>
          </a:p>
        </p:txBody>
      </p:sp>
      <p:sp>
        <p:nvSpPr>
          <p:cNvPr id="84" name="Text 66"/>
          <p:cNvSpPr txBox="1"/>
          <p:nvPr/>
        </p:nvSpPr>
        <p:spPr>
          <a:xfrm>
            <a:off x="9967874" y="6519672"/>
            <a:ext cx="197236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Prepared by Threshld Strategy</a:t>
            </a:r>
            <a:endParaRPr lang="en-US" sz="9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6F7F4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-1" b="-1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4" name="Text 1"/>
          <p:cNvSpPr txBox="1"/>
          <p:nvPr/>
        </p:nvSpPr>
        <p:spPr>
          <a:xfrm>
            <a:off x="571500" y="1143000"/>
            <a:ext cx="659191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2400" b="1" dirty="0">
                <a:solidFill>
                  <a:srgbClr val="1F2937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Current Situation: Brand, Menu, Footprint</a:t>
            </a:r>
            <a:endParaRPr lang="en-US" sz="2400" dirty="0"/>
          </a:p>
        </p:txBody>
      </p:sp>
      <p:sp>
        <p:nvSpPr>
          <p:cNvPr id="5" name="Shape 2"/>
          <p:cNvSpPr/>
          <p:nvPr/>
        </p:nvSpPr>
        <p:spPr>
          <a:xfrm>
            <a:off x="10616184" y="1248156"/>
            <a:ext cx="1009498" cy="247802"/>
          </a:xfrm>
          <a:prstGeom prst="roundRect">
            <a:avLst>
              <a:gd name="adj" fmla="val 369004"/>
            </a:avLst>
          </a:prstGeom>
          <a:solidFill>
            <a:srgbClr val="DEF7EC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rcRect l="0" r="0" t="-16489" b="-16489"/>
          <a:stretch/>
        </p:blipFill>
        <p:spPr>
          <a:xfrm>
            <a:off x="10730484" y="1314907"/>
            <a:ext cx="85954" cy="114300"/>
          </a:xfrm>
          <a:prstGeom prst="rect">
            <a:avLst/>
          </a:prstGeom>
        </p:spPr>
      </p:pic>
      <p:sp>
        <p:nvSpPr>
          <p:cNvPr id="7" name="Text 3"/>
          <p:cNvSpPr txBox="1"/>
          <p:nvPr/>
        </p:nvSpPr>
        <p:spPr>
          <a:xfrm>
            <a:off x="10873130" y="1248156"/>
            <a:ext cx="638251" cy="2478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0354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Operational</a:t>
            </a:r>
            <a:endParaRPr lang="en-US" sz="900" dirty="0"/>
          </a:p>
        </p:txBody>
      </p:sp>
      <p:sp>
        <p:nvSpPr>
          <p:cNvPr id="8" name="Text 4"/>
          <p:cNvSpPr txBox="1"/>
          <p:nvPr/>
        </p:nvSpPr>
        <p:spPr>
          <a:xfrm>
            <a:off x="571500" y="1676095"/>
            <a:ext cx="1104961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1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Analysis of the current market position, menu offerings, and operational footprint for the Premium Sandwich Shop concept.</a:t>
            </a:r>
            <a:endParaRPr lang="en-US" sz="1100" dirty="0"/>
          </a:p>
        </p:txBody>
      </p:sp>
      <p:sp>
        <p:nvSpPr>
          <p:cNvPr id="9" name="Shape 5"/>
          <p:cNvSpPr/>
          <p:nvPr/>
        </p:nvSpPr>
        <p:spPr>
          <a:xfrm>
            <a:off x="571500" y="2195474"/>
            <a:ext cx="5410505" cy="1429207"/>
          </a:xfrm>
          <a:prstGeom prst="roundRect">
            <a:avLst>
              <a:gd name="adj" fmla="val 10237"/>
            </a:avLst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10" name="Shape 6"/>
          <p:cNvSpPr/>
          <p:nvPr/>
        </p:nvSpPr>
        <p:spPr>
          <a:xfrm>
            <a:off x="809244" y="2438705"/>
            <a:ext cx="418795" cy="418795"/>
          </a:xfrm>
          <a:prstGeom prst="roundRect">
            <a:avLst>
              <a:gd name="adj" fmla="val 79397"/>
            </a:avLst>
          </a:prstGeom>
          <a:solidFill>
            <a:srgbClr val="FEF3E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11" name="Image 2" descr="preencoded.png">    </p:cNvPr>
          <p:cNvPicPr>
            <a:picLocks noChangeAspect="1"/>
          </p:cNvPicPr>
          <p:nvPr/>
        </p:nvPicPr>
        <p:blipFill>
          <a:blip r:embed="rId3"/>
          <a:srcRect l="-1773" r="-1773" t="0" b="0"/>
          <a:stretch/>
        </p:blipFill>
        <p:spPr>
          <a:xfrm>
            <a:off x="952805" y="2562149"/>
            <a:ext cx="133502" cy="171907"/>
          </a:xfrm>
          <a:prstGeom prst="rect">
            <a:avLst/>
          </a:prstGeom>
        </p:spPr>
      </p:pic>
      <p:sp>
        <p:nvSpPr>
          <p:cNvPr id="12" name="Text 7"/>
          <p:cNvSpPr txBox="1"/>
          <p:nvPr/>
        </p:nvSpPr>
        <p:spPr>
          <a:xfrm>
            <a:off x="1380744" y="2447849"/>
            <a:ext cx="156453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Brand Positioning</a:t>
            </a:r>
            <a:endParaRPr lang="en-US" sz="1200" dirty="0"/>
          </a:p>
        </p:txBody>
      </p:sp>
      <p:sp>
        <p:nvSpPr>
          <p:cNvPr id="13" name="Shape 8"/>
          <p:cNvSpPr/>
          <p:nvPr/>
        </p:nvSpPr>
        <p:spPr>
          <a:xfrm>
            <a:off x="4748479" y="2438705"/>
            <a:ext cx="1000354" cy="247802"/>
          </a:xfrm>
          <a:prstGeom prst="roundRect">
            <a:avLst>
              <a:gd name="adj" fmla="val 369004"/>
            </a:avLst>
          </a:prstGeom>
          <a:solidFill>
            <a:srgbClr val="DEF7EC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14" name="Text 9"/>
          <p:cNvSpPr/>
          <p:nvPr/>
        </p:nvSpPr>
        <p:spPr>
          <a:xfrm>
            <a:off x="4748479" y="2438705"/>
            <a:ext cx="1000354" cy="247802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114300" tIns="38100" rIns="114300" bIns="38100" rtlCol="0" anchor="ctr"/>
          <a:lstStyle/>
          <a:p>
            <a:pPr algn="ctr" indent="0" marL="0">
              <a:buNone/>
            </a:pPr>
            <a:r>
              <a:rPr lang="en-US" sz="900" dirty="0">
                <a:solidFill>
                  <a:srgbClr val="0354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Premium-Fast</a:t>
            </a:r>
            <a:endParaRPr lang="en-US" sz="900" dirty="0"/>
          </a:p>
        </p:txBody>
      </p:sp>
      <p:sp>
        <p:nvSpPr>
          <p:cNvPr id="15" name="Text 10"/>
          <p:cNvSpPr txBox="1"/>
          <p:nvPr/>
        </p:nvSpPr>
        <p:spPr>
          <a:xfrm>
            <a:off x="1380744" y="2781605"/>
            <a:ext cx="4362602" cy="6007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Premium-fast sandwich concept with creative SKUs, coffee, baked goods, and strong social media appeal. Focus on craveable hero sandwiches with veg/vegan inclusion.</a:t>
            </a:r>
            <a:endParaRPr lang="en-US" sz="1000" dirty="0"/>
          </a:p>
        </p:txBody>
      </p:sp>
      <p:sp>
        <p:nvSpPr>
          <p:cNvPr id="16" name="Shape 11"/>
          <p:cNvSpPr/>
          <p:nvPr/>
        </p:nvSpPr>
        <p:spPr>
          <a:xfrm>
            <a:off x="571500" y="3853282"/>
            <a:ext cx="5410505" cy="1904695"/>
          </a:xfrm>
          <a:prstGeom prst="roundRect">
            <a:avLst>
              <a:gd name="adj" fmla="val 5761"/>
            </a:avLst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17" name="Text 12"/>
          <p:cNvSpPr txBox="1"/>
          <p:nvPr/>
        </p:nvSpPr>
        <p:spPr>
          <a:xfrm>
            <a:off x="809244" y="4091026"/>
            <a:ext cx="1337767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Menu &amp; Pricing</a:t>
            </a:r>
            <a:endParaRPr lang="en-US" sz="1200" dirty="0"/>
          </a:p>
        </p:txBody>
      </p:sp>
      <p:sp>
        <p:nvSpPr>
          <p:cNvPr id="18" name="Text 13"/>
          <p:cNvSpPr txBox="1"/>
          <p:nvPr/>
        </p:nvSpPr>
        <p:spPr>
          <a:xfrm>
            <a:off x="3909060" y="4112057"/>
            <a:ext cx="2154326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Core sandwiches $9.50-$14.50</a:t>
            </a:r>
            <a:endParaRPr lang="en-US" sz="900" dirty="0"/>
          </a:p>
        </p:txBody>
      </p:sp>
      <p:sp>
        <p:nvSpPr>
          <p:cNvPr id="19" name="Shape 14"/>
          <p:cNvSpPr/>
          <p:nvPr/>
        </p:nvSpPr>
        <p:spPr>
          <a:xfrm>
            <a:off x="809244" y="4472330"/>
            <a:ext cx="2409444" cy="466344"/>
          </a:xfrm>
          <a:prstGeom prst="roundRect">
            <a:avLst>
              <a:gd name="adj" fmla="val 64026"/>
            </a:avLst>
          </a:prstGeom>
          <a:solidFill>
            <a:srgbClr val="F9FAFB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20" name="Text 15"/>
          <p:cNvSpPr txBox="1"/>
          <p:nvPr/>
        </p:nvSpPr>
        <p:spPr>
          <a:xfrm>
            <a:off x="942746" y="4604918"/>
            <a:ext cx="1447495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Classic Sandwich</a:t>
            </a:r>
            <a:endParaRPr lang="en-US" sz="1000" dirty="0"/>
          </a:p>
        </p:txBody>
      </p:sp>
      <p:sp>
        <p:nvSpPr>
          <p:cNvPr id="21" name="Text 16"/>
          <p:cNvSpPr txBox="1"/>
          <p:nvPr/>
        </p:nvSpPr>
        <p:spPr>
          <a:xfrm>
            <a:off x="2706624" y="4604918"/>
            <a:ext cx="470916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$9.50</a:t>
            </a:r>
            <a:endParaRPr lang="en-US" sz="1000" dirty="0"/>
          </a:p>
        </p:txBody>
      </p:sp>
      <p:sp>
        <p:nvSpPr>
          <p:cNvPr id="22" name="Shape 17"/>
          <p:cNvSpPr/>
          <p:nvPr/>
        </p:nvSpPr>
        <p:spPr>
          <a:xfrm>
            <a:off x="3333902" y="4472330"/>
            <a:ext cx="2409444" cy="466344"/>
          </a:xfrm>
          <a:prstGeom prst="roundRect">
            <a:avLst>
              <a:gd name="adj" fmla="val 64026"/>
            </a:avLst>
          </a:prstGeom>
          <a:solidFill>
            <a:srgbClr val="F9FAFB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23" name="Text 18"/>
          <p:cNvSpPr txBox="1"/>
          <p:nvPr/>
        </p:nvSpPr>
        <p:spPr>
          <a:xfrm>
            <a:off x="3467405" y="4604918"/>
            <a:ext cx="1273759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Premium Option</a:t>
            </a:r>
            <a:endParaRPr lang="en-US" sz="1000" dirty="0"/>
          </a:p>
        </p:txBody>
      </p:sp>
      <p:sp>
        <p:nvSpPr>
          <p:cNvPr id="24" name="Text 19"/>
          <p:cNvSpPr txBox="1"/>
          <p:nvPr/>
        </p:nvSpPr>
        <p:spPr>
          <a:xfrm>
            <a:off x="5172761" y="4604918"/>
            <a:ext cx="562356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$12.50</a:t>
            </a:r>
            <a:endParaRPr lang="en-US" sz="1000" dirty="0"/>
          </a:p>
        </p:txBody>
      </p:sp>
      <p:sp>
        <p:nvSpPr>
          <p:cNvPr id="25" name="Shape 20"/>
          <p:cNvSpPr/>
          <p:nvPr/>
        </p:nvSpPr>
        <p:spPr>
          <a:xfrm>
            <a:off x="809244" y="5052974"/>
            <a:ext cx="2409444" cy="466344"/>
          </a:xfrm>
          <a:prstGeom prst="roundRect">
            <a:avLst>
              <a:gd name="adj" fmla="val 64026"/>
            </a:avLst>
          </a:prstGeom>
          <a:solidFill>
            <a:srgbClr val="F9FAFB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26" name="Text 21"/>
          <p:cNvSpPr txBox="1"/>
          <p:nvPr/>
        </p:nvSpPr>
        <p:spPr>
          <a:xfrm>
            <a:off x="942746" y="5186477"/>
            <a:ext cx="1257300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Signature Item</a:t>
            </a:r>
            <a:endParaRPr lang="en-US" sz="1000" dirty="0"/>
          </a:p>
        </p:txBody>
      </p:sp>
      <p:sp>
        <p:nvSpPr>
          <p:cNvPr id="27" name="Text 22"/>
          <p:cNvSpPr txBox="1"/>
          <p:nvPr/>
        </p:nvSpPr>
        <p:spPr>
          <a:xfrm>
            <a:off x="2648102" y="5186477"/>
            <a:ext cx="563270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$14.50</a:t>
            </a:r>
            <a:endParaRPr lang="en-US" sz="1000" dirty="0"/>
          </a:p>
        </p:txBody>
      </p:sp>
      <p:sp>
        <p:nvSpPr>
          <p:cNvPr id="28" name="Shape 23"/>
          <p:cNvSpPr/>
          <p:nvPr/>
        </p:nvSpPr>
        <p:spPr>
          <a:xfrm>
            <a:off x="3333902" y="5052974"/>
            <a:ext cx="2409444" cy="466344"/>
          </a:xfrm>
          <a:prstGeom prst="roundRect">
            <a:avLst>
              <a:gd name="adj" fmla="val 64026"/>
            </a:avLst>
          </a:prstGeom>
          <a:solidFill>
            <a:srgbClr val="F9FAFB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29" name="Text 24"/>
          <p:cNvSpPr txBox="1"/>
          <p:nvPr/>
        </p:nvSpPr>
        <p:spPr>
          <a:xfrm>
            <a:off x="3467405" y="5186477"/>
            <a:ext cx="1089050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Vegan Option</a:t>
            </a:r>
            <a:endParaRPr lang="en-US" sz="1000" dirty="0"/>
          </a:p>
        </p:txBody>
      </p:sp>
      <p:sp>
        <p:nvSpPr>
          <p:cNvPr id="30" name="Text 25"/>
          <p:cNvSpPr txBox="1"/>
          <p:nvPr/>
        </p:nvSpPr>
        <p:spPr>
          <a:xfrm>
            <a:off x="5174590" y="5186477"/>
            <a:ext cx="562356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$13.50</a:t>
            </a:r>
            <a:endParaRPr lang="en-US" sz="1000" dirty="0"/>
          </a:p>
        </p:txBody>
      </p:sp>
      <p:sp>
        <p:nvSpPr>
          <p:cNvPr id="31" name="Shape 26"/>
          <p:cNvSpPr/>
          <p:nvPr/>
        </p:nvSpPr>
        <p:spPr>
          <a:xfrm>
            <a:off x="6210605" y="2195474"/>
            <a:ext cx="5410505" cy="1429207"/>
          </a:xfrm>
          <a:prstGeom prst="roundRect">
            <a:avLst>
              <a:gd name="adj" fmla="val 10237"/>
            </a:avLst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32" name="Shape 27"/>
          <p:cNvSpPr/>
          <p:nvPr/>
        </p:nvSpPr>
        <p:spPr>
          <a:xfrm>
            <a:off x="6448349" y="2517343"/>
            <a:ext cx="418795" cy="418795"/>
          </a:xfrm>
          <a:prstGeom prst="roundRect">
            <a:avLst>
              <a:gd name="adj" fmla="val 79397"/>
            </a:avLst>
          </a:prstGeom>
          <a:solidFill>
            <a:srgbClr val="FEF3E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33" name="Image 3" descr="preencoded.png">    </p:cNvPr>
          <p:cNvPicPr>
            <a:picLocks noChangeAspect="1"/>
          </p:cNvPicPr>
          <p:nvPr/>
        </p:nvPicPr>
        <p:blipFill>
          <a:blip r:embed="rId4"/>
          <a:srcRect l="0" r="0" t="-14384" b="-14384"/>
          <a:stretch/>
        </p:blipFill>
        <p:spPr>
          <a:xfrm>
            <a:off x="6590995" y="2640787"/>
            <a:ext cx="133502" cy="171907"/>
          </a:xfrm>
          <a:prstGeom prst="rect">
            <a:avLst/>
          </a:prstGeom>
        </p:spPr>
      </p:pic>
      <p:sp>
        <p:nvSpPr>
          <p:cNvPr id="34" name="Text 28"/>
          <p:cNvSpPr txBox="1"/>
          <p:nvPr/>
        </p:nvSpPr>
        <p:spPr>
          <a:xfrm>
            <a:off x="7019849" y="2526487"/>
            <a:ext cx="14630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Operating Hours</a:t>
            </a:r>
            <a:endParaRPr lang="en-US" sz="1200" dirty="0"/>
          </a:p>
        </p:txBody>
      </p:sp>
      <p:sp>
        <p:nvSpPr>
          <p:cNvPr id="35" name="Shape 29"/>
          <p:cNvSpPr/>
          <p:nvPr/>
        </p:nvSpPr>
        <p:spPr>
          <a:xfrm>
            <a:off x="10345522" y="2517343"/>
            <a:ext cx="1037844" cy="247802"/>
          </a:xfrm>
          <a:prstGeom prst="roundRect">
            <a:avLst>
              <a:gd name="adj" fmla="val 369004"/>
            </a:avLst>
          </a:prstGeom>
          <a:solidFill>
            <a:srgbClr val="FEF3C7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6" name="Text 30"/>
          <p:cNvSpPr/>
          <p:nvPr/>
        </p:nvSpPr>
        <p:spPr>
          <a:xfrm>
            <a:off x="10345522" y="2517343"/>
            <a:ext cx="1038758" cy="247802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114300" tIns="38100" rIns="114300" bIns="38100" rtlCol="0" anchor="ctr"/>
          <a:lstStyle/>
          <a:p>
            <a:pPr algn="ctr" indent="0" marL="0">
              <a:buNone/>
            </a:pPr>
            <a:r>
              <a:rPr lang="en-US" sz="900" dirty="0">
                <a:solidFill>
                  <a:srgbClr val="92400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Daytime Focus</a:t>
            </a:r>
            <a:endParaRPr lang="en-US" sz="900" dirty="0"/>
          </a:p>
        </p:txBody>
      </p:sp>
      <p:sp>
        <p:nvSpPr>
          <p:cNvPr id="37" name="Text 31"/>
          <p:cNvSpPr txBox="1"/>
          <p:nvPr/>
        </p:nvSpPr>
        <p:spPr>
          <a:xfrm>
            <a:off x="7019849" y="2878531"/>
            <a:ext cx="1314907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spc="45" kern="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Mon-Fri</a:t>
            </a:r>
            <a:endParaRPr lang="en-US" sz="900" dirty="0"/>
          </a:p>
        </p:txBody>
      </p:sp>
      <p:sp>
        <p:nvSpPr>
          <p:cNvPr id="38" name="Text 32"/>
          <p:cNvSpPr txBox="1"/>
          <p:nvPr/>
        </p:nvSpPr>
        <p:spPr>
          <a:xfrm>
            <a:off x="7019849" y="3088843"/>
            <a:ext cx="1510589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100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8:00 AM - 4:30 PM</a:t>
            </a:r>
            <a:endParaRPr lang="en-US" sz="1100" dirty="0"/>
          </a:p>
        </p:txBody>
      </p:sp>
      <p:sp>
        <p:nvSpPr>
          <p:cNvPr id="39" name="Text 33"/>
          <p:cNvSpPr txBox="1"/>
          <p:nvPr/>
        </p:nvSpPr>
        <p:spPr>
          <a:xfrm>
            <a:off x="8785555" y="2878531"/>
            <a:ext cx="685800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spc="45" kern="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Weekends</a:t>
            </a:r>
            <a:endParaRPr lang="en-US" sz="900" dirty="0"/>
          </a:p>
        </p:txBody>
      </p:sp>
      <p:sp>
        <p:nvSpPr>
          <p:cNvPr id="40" name="Text 34"/>
          <p:cNvSpPr txBox="1"/>
          <p:nvPr/>
        </p:nvSpPr>
        <p:spPr>
          <a:xfrm>
            <a:off x="8785555" y="3088843"/>
            <a:ext cx="68580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100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Closed</a:t>
            </a:r>
            <a:endParaRPr lang="en-US" sz="1100" dirty="0"/>
          </a:p>
        </p:txBody>
      </p:sp>
      <p:sp>
        <p:nvSpPr>
          <p:cNvPr id="41" name="Shape 35"/>
          <p:cNvSpPr/>
          <p:nvPr/>
        </p:nvSpPr>
        <p:spPr>
          <a:xfrm>
            <a:off x="6210605" y="3853282"/>
            <a:ext cx="5410505" cy="1904695"/>
          </a:xfrm>
          <a:prstGeom prst="roundRect">
            <a:avLst>
              <a:gd name="adj" fmla="val 5761"/>
            </a:avLst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42" name="Text 36"/>
          <p:cNvSpPr txBox="1"/>
          <p:nvPr/>
        </p:nvSpPr>
        <p:spPr>
          <a:xfrm>
            <a:off x="6448349" y="4091026"/>
            <a:ext cx="106619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Key Metrics</a:t>
            </a:r>
            <a:endParaRPr lang="en-US" sz="1200" dirty="0"/>
          </a:p>
        </p:txBody>
      </p:sp>
      <p:sp>
        <p:nvSpPr>
          <p:cNvPr id="43" name="Shape 37"/>
          <p:cNvSpPr/>
          <p:nvPr/>
        </p:nvSpPr>
        <p:spPr>
          <a:xfrm>
            <a:off x="6448349" y="4319626"/>
            <a:ext cx="2391156" cy="809244"/>
          </a:xfrm>
          <a:prstGeom prst="roundRect">
            <a:avLst>
              <a:gd name="adj" fmla="val 21270"/>
            </a:avLst>
          </a:prstGeom>
          <a:solidFill>
            <a:srgbClr val="F9FAFB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4" name="Text 38"/>
          <p:cNvSpPr txBox="1"/>
          <p:nvPr/>
        </p:nvSpPr>
        <p:spPr>
          <a:xfrm>
            <a:off x="6581851" y="4453128"/>
            <a:ext cx="2124151" cy="3721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9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4-6</a:t>
            </a:r>
            <a:endParaRPr lang="en-US" sz="1900" dirty="0"/>
          </a:p>
        </p:txBody>
      </p:sp>
      <p:sp>
        <p:nvSpPr>
          <p:cNvPr id="45" name="Text 39"/>
          <p:cNvSpPr txBox="1"/>
          <p:nvPr/>
        </p:nvSpPr>
        <p:spPr>
          <a:xfrm>
            <a:off x="6581851" y="4824374"/>
            <a:ext cx="2124151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Core SKUs</a:t>
            </a:r>
            <a:endParaRPr lang="en-US" sz="900" dirty="0"/>
          </a:p>
        </p:txBody>
      </p:sp>
      <p:sp>
        <p:nvSpPr>
          <p:cNvPr id="46" name="Shape 40"/>
          <p:cNvSpPr/>
          <p:nvPr/>
        </p:nvSpPr>
        <p:spPr>
          <a:xfrm>
            <a:off x="8991295" y="4319626"/>
            <a:ext cx="2391156" cy="809244"/>
          </a:xfrm>
          <a:prstGeom prst="roundRect">
            <a:avLst>
              <a:gd name="adj" fmla="val 21270"/>
            </a:avLst>
          </a:prstGeom>
          <a:solidFill>
            <a:srgbClr val="F9FAFB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7" name="Text 41"/>
          <p:cNvSpPr txBox="1"/>
          <p:nvPr/>
        </p:nvSpPr>
        <p:spPr>
          <a:xfrm>
            <a:off x="9124798" y="4453128"/>
            <a:ext cx="2124151" cy="3721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9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$12</a:t>
            </a:r>
            <a:endParaRPr lang="en-US" sz="1900" dirty="0"/>
          </a:p>
        </p:txBody>
      </p:sp>
      <p:sp>
        <p:nvSpPr>
          <p:cNvPr id="48" name="Text 42"/>
          <p:cNvSpPr txBox="1"/>
          <p:nvPr/>
        </p:nvSpPr>
        <p:spPr>
          <a:xfrm>
            <a:off x="9124798" y="4824374"/>
            <a:ext cx="2124151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Avg. AOV</a:t>
            </a:r>
            <a:endParaRPr lang="en-US" sz="900" dirty="0"/>
          </a:p>
        </p:txBody>
      </p:sp>
      <p:sp>
        <p:nvSpPr>
          <p:cNvPr id="49" name="Shape 43"/>
          <p:cNvSpPr/>
          <p:nvPr/>
        </p:nvSpPr>
        <p:spPr>
          <a:xfrm>
            <a:off x="6448349" y="5281574"/>
            <a:ext cx="2391156" cy="809244"/>
          </a:xfrm>
          <a:prstGeom prst="roundRect">
            <a:avLst>
              <a:gd name="adj" fmla="val 21270"/>
            </a:avLst>
          </a:prstGeom>
          <a:solidFill>
            <a:srgbClr val="F9FAFB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50" name="Text 44"/>
          <p:cNvSpPr txBox="1"/>
          <p:nvPr/>
        </p:nvSpPr>
        <p:spPr>
          <a:xfrm>
            <a:off x="6581851" y="5415077"/>
            <a:ext cx="2124151" cy="3721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9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&lt;5min</a:t>
            </a:r>
            <a:endParaRPr lang="en-US" sz="1900" dirty="0"/>
          </a:p>
        </p:txBody>
      </p:sp>
      <p:sp>
        <p:nvSpPr>
          <p:cNvPr id="51" name="Text 45"/>
          <p:cNvSpPr txBox="1"/>
          <p:nvPr/>
        </p:nvSpPr>
        <p:spPr>
          <a:xfrm>
            <a:off x="6581851" y="5786323"/>
            <a:ext cx="2124151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Service Time</a:t>
            </a:r>
            <a:endParaRPr lang="en-US" sz="900" dirty="0"/>
          </a:p>
        </p:txBody>
      </p:sp>
      <p:sp>
        <p:nvSpPr>
          <p:cNvPr id="52" name="Shape 46"/>
          <p:cNvSpPr/>
          <p:nvPr/>
        </p:nvSpPr>
        <p:spPr>
          <a:xfrm>
            <a:off x="8991295" y="5281574"/>
            <a:ext cx="2391156" cy="809244"/>
          </a:xfrm>
          <a:prstGeom prst="roundRect">
            <a:avLst>
              <a:gd name="adj" fmla="val 21270"/>
            </a:avLst>
          </a:prstGeom>
          <a:solidFill>
            <a:srgbClr val="F9FAFB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53" name="Text 47"/>
          <p:cNvSpPr txBox="1"/>
          <p:nvPr/>
        </p:nvSpPr>
        <p:spPr>
          <a:xfrm>
            <a:off x="9124798" y="5415077"/>
            <a:ext cx="2124151" cy="3721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9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85%</a:t>
            </a:r>
            <a:endParaRPr lang="en-US" sz="1900" dirty="0"/>
          </a:p>
        </p:txBody>
      </p:sp>
      <p:sp>
        <p:nvSpPr>
          <p:cNvPr id="54" name="Text 48"/>
          <p:cNvSpPr txBox="1"/>
          <p:nvPr/>
        </p:nvSpPr>
        <p:spPr>
          <a:xfrm>
            <a:off x="9124798" y="5786323"/>
            <a:ext cx="2124151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Quality Score</a:t>
            </a:r>
            <a:endParaRPr lang="en-US" sz="900" dirty="0"/>
          </a:p>
        </p:txBody>
      </p:sp>
      <p:sp>
        <p:nvSpPr>
          <p:cNvPr id="55" name="Shape 49"/>
          <p:cNvSpPr/>
          <p:nvPr/>
        </p:nvSpPr>
        <p:spPr>
          <a:xfrm>
            <a:off x="571500" y="5986577"/>
            <a:ext cx="5410505" cy="1343254"/>
          </a:xfrm>
          <a:prstGeom prst="roundRect">
            <a:avLst>
              <a:gd name="adj" fmla="val 11587"/>
            </a:avLst>
          </a:prstGeom>
          <a:solidFill>
            <a:srgbClr val="DEF7EC"/>
          </a:solidFill>
          <a:ln w="12700">
            <a:solidFill>
              <a:srgbClr val="10B981"/>
            </a:solidFill>
            <a:prstDash val="solid"/>
          </a:ln>
        </p:spPr>
      </p:sp>
      <p:sp>
        <p:nvSpPr>
          <p:cNvPr id="56" name="Shape 50"/>
          <p:cNvSpPr/>
          <p:nvPr/>
        </p:nvSpPr>
        <p:spPr>
          <a:xfrm>
            <a:off x="771754" y="6186830"/>
            <a:ext cx="304495" cy="304495"/>
          </a:xfrm>
          <a:prstGeom prst="roundRect">
            <a:avLst>
              <a:gd name="adj" fmla="val 112613"/>
            </a:avLst>
          </a:prstGeom>
          <a:solidFill>
            <a:srgbClr val="10B981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57" name="Image 4" descr="preencoded.png">    </p:cNvPr>
          <p:cNvPicPr>
            <a:picLocks noChangeAspect="1"/>
          </p:cNvPicPr>
          <p:nvPr/>
        </p:nvPicPr>
        <p:blipFill>
          <a:blip r:embed="rId5"/>
          <a:srcRect l="0" r="0" t="-13478" b="-13478"/>
          <a:stretch/>
        </p:blipFill>
        <p:spPr>
          <a:xfrm>
            <a:off x="871423" y="6271870"/>
            <a:ext cx="105156" cy="133502"/>
          </a:xfrm>
          <a:prstGeom prst="rect">
            <a:avLst/>
          </a:prstGeom>
        </p:spPr>
      </p:pic>
      <p:sp>
        <p:nvSpPr>
          <p:cNvPr id="58" name="Text 51"/>
          <p:cNvSpPr txBox="1"/>
          <p:nvPr/>
        </p:nvSpPr>
        <p:spPr>
          <a:xfrm>
            <a:off x="1190549" y="6224321"/>
            <a:ext cx="873252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Strengths</a:t>
            </a:r>
            <a:endParaRPr lang="en-US" sz="1200" dirty="0"/>
          </a:p>
        </p:txBody>
      </p:sp>
      <p:pic>
        <p:nvPicPr>
          <p:cNvPr id="59" name="Image 5" descr="preencoded.png">    </p:cNvPr>
          <p:cNvPicPr>
            <a:picLocks noChangeAspect="1"/>
          </p:cNvPicPr>
          <p:nvPr/>
        </p:nvPicPr>
        <p:blipFill>
          <a:blip r:embed="rId6"/>
          <a:srcRect l="0" r="0" t="-8178" b="-8178"/>
          <a:stretch/>
        </p:blipFill>
        <p:spPr>
          <a:xfrm>
            <a:off x="771754" y="6679692"/>
            <a:ext cx="85954" cy="114300"/>
          </a:xfrm>
          <a:prstGeom prst="rect">
            <a:avLst/>
          </a:prstGeom>
        </p:spPr>
      </p:pic>
      <p:sp>
        <p:nvSpPr>
          <p:cNvPr id="60" name="Text 52"/>
          <p:cNvSpPr txBox="1"/>
          <p:nvPr/>
        </p:nvSpPr>
        <p:spPr>
          <a:xfrm>
            <a:off x="952805" y="6644030"/>
            <a:ext cx="1677010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065F4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Craveable sandwiches</a:t>
            </a:r>
            <a:endParaRPr lang="en-US" sz="900" dirty="0"/>
          </a:p>
        </p:txBody>
      </p:sp>
      <p:pic>
        <p:nvPicPr>
          <p:cNvPr id="61" name="Image 6" descr="preencoded.png">    </p:cNvPr>
          <p:cNvPicPr>
            <a:picLocks noChangeAspect="1"/>
          </p:cNvPicPr>
          <p:nvPr/>
        </p:nvPicPr>
        <p:blipFill>
          <a:blip r:embed="rId7"/>
          <a:srcRect l="0" r="0" t="-8178" b="-8178"/>
          <a:stretch/>
        </p:blipFill>
        <p:spPr>
          <a:xfrm>
            <a:off x="3333902" y="6679692"/>
            <a:ext cx="85954" cy="114300"/>
          </a:xfrm>
          <a:prstGeom prst="rect">
            <a:avLst/>
          </a:prstGeom>
        </p:spPr>
      </p:pic>
      <p:sp>
        <p:nvSpPr>
          <p:cNvPr id="62" name="Text 53"/>
          <p:cNvSpPr txBox="1"/>
          <p:nvPr/>
        </p:nvSpPr>
        <p:spPr>
          <a:xfrm>
            <a:off x="3514954" y="6644030"/>
            <a:ext cx="1431036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065F4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Veg/vegan options</a:t>
            </a:r>
            <a:endParaRPr lang="en-US" sz="900" dirty="0"/>
          </a:p>
        </p:txBody>
      </p:sp>
      <p:pic>
        <p:nvPicPr>
          <p:cNvPr id="63" name="Image 7" descr="preencoded.png">    </p:cNvPr>
          <p:cNvPicPr>
            <a:picLocks noChangeAspect="1"/>
          </p:cNvPicPr>
          <p:nvPr/>
        </p:nvPicPr>
        <p:blipFill>
          <a:blip r:embed="rId8"/>
          <a:srcRect l="0" r="0" t="-8178" b="-8178"/>
          <a:stretch/>
        </p:blipFill>
        <p:spPr>
          <a:xfrm>
            <a:off x="771754" y="6979615"/>
            <a:ext cx="85954" cy="114300"/>
          </a:xfrm>
          <a:prstGeom prst="rect">
            <a:avLst/>
          </a:prstGeom>
        </p:spPr>
      </p:pic>
      <p:sp>
        <p:nvSpPr>
          <p:cNvPr id="64" name="Text 54"/>
          <p:cNvSpPr txBox="1"/>
          <p:nvPr/>
        </p:nvSpPr>
        <p:spPr>
          <a:xfrm>
            <a:off x="952805" y="6943954"/>
            <a:ext cx="1172261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065F4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Local sourcing</a:t>
            </a:r>
            <a:endParaRPr lang="en-US" sz="900" dirty="0"/>
          </a:p>
        </p:txBody>
      </p:sp>
      <p:pic>
        <p:nvPicPr>
          <p:cNvPr id="65" name="Image 8" descr="preencoded.png">    </p:cNvPr>
          <p:cNvPicPr>
            <a:picLocks noChangeAspect="1"/>
          </p:cNvPicPr>
          <p:nvPr/>
        </p:nvPicPr>
        <p:blipFill>
          <a:blip r:embed="rId9"/>
          <a:srcRect l="0" r="0" t="-8178" b="-8178"/>
          <a:stretch/>
        </p:blipFill>
        <p:spPr>
          <a:xfrm>
            <a:off x="3333902" y="6979615"/>
            <a:ext cx="85954" cy="114300"/>
          </a:xfrm>
          <a:prstGeom prst="rect">
            <a:avLst/>
          </a:prstGeom>
        </p:spPr>
      </p:pic>
      <p:sp>
        <p:nvSpPr>
          <p:cNvPr id="66" name="Text 55"/>
          <p:cNvSpPr txBox="1"/>
          <p:nvPr/>
        </p:nvSpPr>
        <p:spPr>
          <a:xfrm>
            <a:off x="3514954" y="6943954"/>
            <a:ext cx="1591056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065F4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Social media appeal</a:t>
            </a:r>
            <a:endParaRPr lang="en-US" sz="900" dirty="0"/>
          </a:p>
        </p:txBody>
      </p:sp>
      <p:sp>
        <p:nvSpPr>
          <p:cNvPr id="67" name="Shape 56"/>
          <p:cNvSpPr/>
          <p:nvPr/>
        </p:nvSpPr>
        <p:spPr>
          <a:xfrm>
            <a:off x="6210605" y="5986577"/>
            <a:ext cx="5410505" cy="1343254"/>
          </a:xfrm>
          <a:prstGeom prst="roundRect">
            <a:avLst>
              <a:gd name="adj" fmla="val 11587"/>
            </a:avLst>
          </a:prstGeom>
          <a:solidFill>
            <a:srgbClr val="FEF3C7"/>
          </a:solidFill>
          <a:ln w="12700">
            <a:solidFill>
              <a:srgbClr val="F59E0B"/>
            </a:solidFill>
            <a:prstDash val="solid"/>
          </a:ln>
        </p:spPr>
      </p:sp>
      <p:sp>
        <p:nvSpPr>
          <p:cNvPr id="68" name="Shape 57"/>
          <p:cNvSpPr/>
          <p:nvPr/>
        </p:nvSpPr>
        <p:spPr>
          <a:xfrm>
            <a:off x="6409944" y="6186830"/>
            <a:ext cx="304495" cy="304495"/>
          </a:xfrm>
          <a:prstGeom prst="roundRect">
            <a:avLst>
              <a:gd name="adj" fmla="val 112613"/>
            </a:avLst>
          </a:prstGeom>
          <a:solidFill>
            <a:srgbClr val="F59E0B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69" name="Image 9" descr="preencoded.png">    </p:cNvPr>
          <p:cNvPicPr>
            <a:picLocks noChangeAspect="1"/>
          </p:cNvPicPr>
          <p:nvPr/>
        </p:nvPicPr>
        <p:blipFill>
          <a:blip r:embed="rId10"/>
          <a:srcRect l="0" r="0" t="-13478" b="-13478"/>
          <a:stretch/>
        </p:blipFill>
        <p:spPr>
          <a:xfrm>
            <a:off x="6510528" y="6271870"/>
            <a:ext cx="105156" cy="133502"/>
          </a:xfrm>
          <a:prstGeom prst="rect">
            <a:avLst/>
          </a:prstGeom>
        </p:spPr>
      </p:pic>
      <p:sp>
        <p:nvSpPr>
          <p:cNvPr id="70" name="Text 58"/>
          <p:cNvSpPr txBox="1"/>
          <p:nvPr/>
        </p:nvSpPr>
        <p:spPr>
          <a:xfrm>
            <a:off x="6829654" y="6224321"/>
            <a:ext cx="14630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Gaps to Address</a:t>
            </a:r>
            <a:endParaRPr lang="en-US" sz="1200" dirty="0"/>
          </a:p>
        </p:txBody>
      </p:sp>
      <p:pic>
        <p:nvPicPr>
          <p:cNvPr id="71" name="Image 10" descr="preencoded.png">    </p:cNvPr>
          <p:cNvPicPr>
            <a:picLocks noChangeAspect="1"/>
          </p:cNvPicPr>
          <p:nvPr/>
        </p:nvPicPr>
        <p:blipFill>
          <a:blip r:embed="rId11"/>
          <a:srcRect l="-133" r="-133" t="0" b="0"/>
          <a:stretch/>
        </p:blipFill>
        <p:spPr>
          <a:xfrm>
            <a:off x="6409944" y="6679692"/>
            <a:ext cx="85954" cy="114300"/>
          </a:xfrm>
          <a:prstGeom prst="rect">
            <a:avLst/>
          </a:prstGeom>
        </p:spPr>
      </p:pic>
      <p:sp>
        <p:nvSpPr>
          <p:cNvPr id="72" name="Text 59"/>
          <p:cNvSpPr txBox="1"/>
          <p:nvPr/>
        </p:nvSpPr>
        <p:spPr>
          <a:xfrm>
            <a:off x="6590995" y="6644030"/>
            <a:ext cx="1602943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92400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Pedway-speed design</a:t>
            </a:r>
            <a:endParaRPr lang="en-US" sz="900" dirty="0"/>
          </a:p>
        </p:txBody>
      </p:sp>
      <p:pic>
        <p:nvPicPr>
          <p:cNvPr id="73" name="Image 11" descr="preencoded.png">    </p:cNvPr>
          <p:cNvPicPr>
            <a:picLocks noChangeAspect="1"/>
          </p:cNvPicPr>
          <p:nvPr/>
        </p:nvPicPr>
        <p:blipFill>
          <a:blip r:embed="rId12"/>
          <a:srcRect l="-133" r="-133" t="0" b="0"/>
          <a:stretch/>
        </p:blipFill>
        <p:spPr>
          <a:xfrm>
            <a:off x="8973007" y="6679692"/>
            <a:ext cx="85954" cy="114300"/>
          </a:xfrm>
          <a:prstGeom prst="rect">
            <a:avLst/>
          </a:prstGeom>
        </p:spPr>
      </p:pic>
      <p:sp>
        <p:nvSpPr>
          <p:cNvPr id="74" name="Text 60"/>
          <p:cNvSpPr txBox="1"/>
          <p:nvPr/>
        </p:nvSpPr>
        <p:spPr>
          <a:xfrm>
            <a:off x="9153144" y="6644030"/>
            <a:ext cx="848563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92400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Compact BOH</a:t>
            </a:r>
            <a:endParaRPr lang="en-US" sz="900" dirty="0"/>
          </a:p>
        </p:txBody>
      </p:sp>
      <p:pic>
        <p:nvPicPr>
          <p:cNvPr id="75" name="Image 12" descr="preencoded.png">    </p:cNvPr>
          <p:cNvPicPr>
            <a:picLocks noChangeAspect="1"/>
          </p:cNvPicPr>
          <p:nvPr/>
        </p:nvPicPr>
        <p:blipFill>
          <a:blip r:embed="rId13"/>
          <a:srcRect l="-133" r="-133" t="0" b="0"/>
          <a:stretch/>
        </p:blipFill>
        <p:spPr>
          <a:xfrm>
            <a:off x="6409944" y="6979615"/>
            <a:ext cx="85954" cy="114300"/>
          </a:xfrm>
          <a:prstGeom prst="rect">
            <a:avLst/>
          </a:prstGeom>
        </p:spPr>
      </p:pic>
      <p:sp>
        <p:nvSpPr>
          <p:cNvPr id="76" name="Text 61"/>
          <p:cNvSpPr txBox="1"/>
          <p:nvPr/>
        </p:nvSpPr>
        <p:spPr>
          <a:xfrm>
            <a:off x="6590995" y="6943954"/>
            <a:ext cx="1091794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92400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Value bundles</a:t>
            </a:r>
            <a:endParaRPr lang="en-US" sz="900" dirty="0"/>
          </a:p>
        </p:txBody>
      </p:sp>
      <p:pic>
        <p:nvPicPr>
          <p:cNvPr id="77" name="Image 13" descr="preencoded.png">    </p:cNvPr>
          <p:cNvPicPr>
            <a:picLocks noChangeAspect="1"/>
          </p:cNvPicPr>
          <p:nvPr/>
        </p:nvPicPr>
        <p:blipFill>
          <a:blip r:embed="rId14"/>
          <a:srcRect l="-133" r="-133" t="0" b="0"/>
          <a:stretch/>
        </p:blipFill>
        <p:spPr>
          <a:xfrm>
            <a:off x="8973007" y="6979615"/>
            <a:ext cx="85954" cy="114300"/>
          </a:xfrm>
          <a:prstGeom prst="rect">
            <a:avLst/>
          </a:prstGeom>
        </p:spPr>
      </p:pic>
      <p:sp>
        <p:nvSpPr>
          <p:cNvPr id="78" name="Text 62"/>
          <p:cNvSpPr txBox="1"/>
          <p:nvPr/>
        </p:nvSpPr>
        <p:spPr>
          <a:xfrm>
            <a:off x="9153144" y="6943954"/>
            <a:ext cx="1522476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92400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AM capture program</a:t>
            </a:r>
            <a:endParaRPr lang="en-US" sz="900" dirty="0"/>
          </a:p>
        </p:txBody>
      </p:sp>
      <p:sp>
        <p:nvSpPr>
          <p:cNvPr id="79" name="Shape 63"/>
          <p:cNvSpPr/>
          <p:nvPr/>
        </p:nvSpPr>
        <p:spPr>
          <a:xfrm>
            <a:off x="0" y="0"/>
            <a:ext cx="12191695" cy="761695"/>
          </a:xfrm>
          <a:prstGeom prst="rect">
            <a:avLst/>
          </a:prstGeom>
          <a:solidFill>
            <a:srgbClr val="FFFFFF"/>
          </a:solidFill>
          <a:ln/>
        </p:spPr>
      </p:sp>
      <p:sp>
        <p:nvSpPr>
          <p:cNvPr id="80" name="Shape 64"/>
          <p:cNvSpPr/>
          <p:nvPr/>
        </p:nvSpPr>
        <p:spPr>
          <a:xfrm>
            <a:off x="0" y="752551"/>
            <a:ext cx="12191695" cy="9144"/>
          </a:xfrm>
          <a:prstGeom prst="rect">
            <a:avLst/>
          </a:prstGeom>
          <a:solidFill>
            <a:srgbClr val="E5E7EB"/>
          </a:solidFill>
          <a:ln w="12700">
            <a:solidFill>
              <a:srgbClr val="E5E7EB">
                <a:alpha val="0"/>
              </a:srgbClr>
            </a:solidFill>
            <a:prstDash val="solid"/>
          </a:ln>
        </p:spPr>
      </p:sp>
      <p:sp>
        <p:nvSpPr>
          <p:cNvPr id="81" name="Shape 65"/>
          <p:cNvSpPr/>
          <p:nvPr/>
        </p:nvSpPr>
        <p:spPr>
          <a:xfrm>
            <a:off x="571500" y="224028"/>
            <a:ext cx="304495" cy="304495"/>
          </a:xfrm>
          <a:prstGeom prst="roundRect">
            <a:avLst>
              <a:gd name="adj" fmla="val 75075"/>
            </a:avLst>
          </a:prstGeom>
          <a:solidFill>
            <a:srgbClr val="8C5A3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82" name="Image 14" descr="preencoded.png">    </p:cNvPr>
          <p:cNvPicPr>
            <a:picLocks noChangeAspect="1"/>
          </p:cNvPicPr>
          <p:nvPr/>
        </p:nvPicPr>
        <p:blipFill>
          <a:blip r:embed="rId15"/>
          <a:srcRect l="0" r="0" t="-21413" b="-21413"/>
          <a:stretch/>
        </p:blipFill>
        <p:spPr>
          <a:xfrm>
            <a:off x="671170" y="309982"/>
            <a:ext cx="105156" cy="133502"/>
          </a:xfrm>
          <a:prstGeom prst="rect">
            <a:avLst/>
          </a:prstGeom>
        </p:spPr>
      </p:pic>
      <p:sp>
        <p:nvSpPr>
          <p:cNvPr id="83" name="Text 66"/>
          <p:cNvSpPr txBox="1"/>
          <p:nvPr/>
        </p:nvSpPr>
        <p:spPr>
          <a:xfrm>
            <a:off x="990295" y="276149"/>
            <a:ext cx="2220163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THRESHLD STRATEGIC PLANNING</a:t>
            </a:r>
            <a:endParaRPr lang="en-US" sz="1000" dirty="0"/>
          </a:p>
        </p:txBody>
      </p:sp>
      <p:sp>
        <p:nvSpPr>
          <p:cNvPr id="84" name="Text 67"/>
          <p:cNvSpPr txBox="1"/>
          <p:nvPr/>
        </p:nvSpPr>
        <p:spPr>
          <a:xfrm>
            <a:off x="9740189" y="290779"/>
            <a:ext cx="553212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May 2026</a:t>
            </a:r>
            <a:endParaRPr lang="en-US" sz="900" dirty="0"/>
          </a:p>
        </p:txBody>
      </p:sp>
      <p:sp>
        <p:nvSpPr>
          <p:cNvPr id="85" name="Text 68"/>
          <p:cNvSpPr txBox="1"/>
          <p:nvPr/>
        </p:nvSpPr>
        <p:spPr>
          <a:xfrm>
            <a:off x="10512857" y="290779"/>
            <a:ext cx="63094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|</a:t>
            </a:r>
            <a:endParaRPr lang="en-US" sz="900" dirty="0"/>
          </a:p>
        </p:txBody>
      </p:sp>
      <p:sp>
        <p:nvSpPr>
          <p:cNvPr id="86" name="Text 69"/>
          <p:cNvSpPr txBox="1"/>
          <p:nvPr/>
        </p:nvSpPr>
        <p:spPr>
          <a:xfrm>
            <a:off x="10779862" y="290779"/>
            <a:ext cx="848563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CONFIDENTIAL</a:t>
            </a:r>
            <a:endParaRPr lang="en-US" sz="900" dirty="0"/>
          </a:p>
        </p:txBody>
      </p:sp>
      <p:sp>
        <p:nvSpPr>
          <p:cNvPr id="87" name="Shape 70"/>
          <p:cNvSpPr/>
          <p:nvPr/>
        </p:nvSpPr>
        <p:spPr>
          <a:xfrm>
            <a:off x="0" y="6286500"/>
            <a:ext cx="12191695" cy="571500"/>
          </a:xfrm>
          <a:prstGeom prst="rect">
            <a:avLst/>
          </a:prstGeom>
          <a:solidFill>
            <a:srgbClr val="FFFFFF"/>
          </a:solidFill>
          <a:ln/>
        </p:spPr>
      </p:sp>
      <p:sp>
        <p:nvSpPr>
          <p:cNvPr id="88" name="Shape 71"/>
          <p:cNvSpPr/>
          <p:nvPr/>
        </p:nvSpPr>
        <p:spPr>
          <a:xfrm>
            <a:off x="0" y="6286500"/>
            <a:ext cx="12191695" cy="9144"/>
          </a:xfrm>
          <a:prstGeom prst="rect">
            <a:avLst/>
          </a:prstGeom>
          <a:solidFill>
            <a:srgbClr val="E5E7EB"/>
          </a:solidFill>
          <a:ln w="12700">
            <a:solidFill>
              <a:srgbClr val="E5E7EB">
                <a:alpha val="0"/>
              </a:srgbClr>
            </a:solidFill>
            <a:prstDash val="solid"/>
          </a:ln>
        </p:spPr>
      </p:sp>
      <p:sp>
        <p:nvSpPr>
          <p:cNvPr id="89" name="Text 72"/>
          <p:cNvSpPr txBox="1"/>
          <p:nvPr/>
        </p:nvSpPr>
        <p:spPr>
          <a:xfrm>
            <a:off x="571500" y="6491326"/>
            <a:ext cx="1870862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Strategic Planning Document</a:t>
            </a:r>
            <a:endParaRPr lang="en-US" sz="900" dirty="0"/>
          </a:p>
        </p:txBody>
      </p:sp>
      <p:sp>
        <p:nvSpPr>
          <p:cNvPr id="90" name="Text 73"/>
          <p:cNvSpPr txBox="1"/>
          <p:nvPr/>
        </p:nvSpPr>
        <p:spPr>
          <a:xfrm>
            <a:off x="2369210" y="6491326"/>
            <a:ext cx="63094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|</a:t>
            </a:r>
            <a:endParaRPr lang="en-US" sz="900" dirty="0"/>
          </a:p>
        </p:txBody>
      </p:sp>
      <p:sp>
        <p:nvSpPr>
          <p:cNvPr id="91" name="Text 74"/>
          <p:cNvSpPr txBox="1"/>
          <p:nvPr/>
        </p:nvSpPr>
        <p:spPr>
          <a:xfrm>
            <a:off x="2636215" y="6491326"/>
            <a:ext cx="929030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Page 4 of 24</a:t>
            </a:r>
            <a:endParaRPr lang="en-US" sz="900" dirty="0"/>
          </a:p>
        </p:txBody>
      </p:sp>
      <p:sp>
        <p:nvSpPr>
          <p:cNvPr id="92" name="Text 75"/>
          <p:cNvSpPr txBox="1"/>
          <p:nvPr/>
        </p:nvSpPr>
        <p:spPr>
          <a:xfrm>
            <a:off x="9967874" y="6519672"/>
            <a:ext cx="197236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Prepared by Threshld Strategy</a:t>
            </a:r>
            <a:endParaRPr lang="en-US" sz="9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6F7F4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-1" b="-1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4" name="Text 1"/>
          <p:cNvSpPr txBox="1"/>
          <p:nvPr/>
        </p:nvSpPr>
        <p:spPr>
          <a:xfrm>
            <a:off x="381305" y="1047902"/>
            <a:ext cx="6106363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2400" b="1" dirty="0">
                <a:solidFill>
                  <a:srgbClr val="1F2937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Site &amp; Access: Bell Tower Pedway Node</a:t>
            </a:r>
            <a:endParaRPr lang="en-US" sz="2400" dirty="0"/>
          </a:p>
        </p:txBody>
      </p:sp>
      <p:sp>
        <p:nvSpPr>
          <p:cNvPr id="5" name="Text 2"/>
          <p:cNvSpPr txBox="1"/>
          <p:nvPr/>
        </p:nvSpPr>
        <p:spPr>
          <a:xfrm>
            <a:off x="381305" y="1561795"/>
            <a:ext cx="6106363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1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10104 103 Ave NW - 32-storey premium office tower with pedway connectivity</a:t>
            </a:r>
            <a:endParaRPr lang="en-US" sz="1100" dirty="0"/>
          </a:p>
        </p:txBody>
      </p:sp>
      <p:sp>
        <p:nvSpPr>
          <p:cNvPr id="6" name="Shape 3"/>
          <p:cNvSpPr/>
          <p:nvPr/>
        </p:nvSpPr>
        <p:spPr>
          <a:xfrm>
            <a:off x="10393985" y="1217066"/>
            <a:ext cx="1419149" cy="390449"/>
          </a:xfrm>
          <a:prstGeom prst="roundRect">
            <a:avLst>
              <a:gd name="adj" fmla="val 45696"/>
            </a:avLst>
          </a:prstGeom>
          <a:solidFill>
            <a:srgbClr val="8C5A3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7" name="Text 4"/>
          <p:cNvSpPr txBox="1"/>
          <p:nvPr/>
        </p:nvSpPr>
        <p:spPr>
          <a:xfrm>
            <a:off x="10393985" y="1217066"/>
            <a:ext cx="1420063" cy="391363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190500" tIns="101600" rIns="190500" bIns="101600" rtlCol="0" anchor="ctr"/>
          <a:lstStyle/>
          <a:p>
            <a:pPr algn="l" indent="0" marL="0">
              <a:buNone/>
            </a:pPr>
            <a:r>
              <a:rPr lang="en-US" sz="1000" b="1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AA-Class Office </a:t>
            </a:r>
            <a:endParaRPr lang="en-US" sz="1000" dirty="0"/>
          </a:p>
        </p:txBody>
      </p:sp>
      <p:sp>
        <p:nvSpPr>
          <p:cNvPr id="8" name="Shape 5"/>
          <p:cNvSpPr/>
          <p:nvPr/>
        </p:nvSpPr>
        <p:spPr>
          <a:xfrm>
            <a:off x="381305" y="1928470"/>
            <a:ext cx="3685946" cy="1895551"/>
          </a:xfrm>
          <a:prstGeom prst="roundRect">
            <a:avLst>
              <a:gd name="adj" fmla="val 3879"/>
            </a:avLst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562356" y="2133295"/>
            <a:ext cx="323698" cy="323698"/>
          </a:xfrm>
          <a:prstGeom prst="roundRect">
            <a:avLst>
              <a:gd name="adj" fmla="val 99701"/>
            </a:avLst>
          </a:prstGeom>
          <a:solidFill>
            <a:srgbClr val="FEF3E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10" name="Image 1" descr="preencoded.png">    </p:cNvPr>
          <p:cNvPicPr>
            <a:picLocks noChangeAspect="1"/>
          </p:cNvPicPr>
          <p:nvPr/>
        </p:nvPicPr>
        <p:blipFill>
          <a:blip r:embed="rId2"/>
          <a:srcRect l="-3419" r="-3419" t="0" b="0"/>
          <a:stretch/>
        </p:blipFill>
        <p:spPr>
          <a:xfrm>
            <a:off x="666598" y="2223821"/>
            <a:ext cx="114300" cy="142646"/>
          </a:xfrm>
          <a:prstGeom prst="rect">
            <a:avLst/>
          </a:prstGeom>
        </p:spPr>
      </p:pic>
      <p:sp>
        <p:nvSpPr>
          <p:cNvPr id="11" name="Text 7"/>
          <p:cNvSpPr txBox="1"/>
          <p:nvPr/>
        </p:nvSpPr>
        <p:spPr>
          <a:xfrm>
            <a:off x="981151" y="2109521"/>
            <a:ext cx="1492301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Building Profile</a:t>
            </a:r>
            <a:endParaRPr lang="en-US" sz="1000" dirty="0"/>
          </a:p>
        </p:txBody>
      </p:sp>
      <p:sp>
        <p:nvSpPr>
          <p:cNvPr id="12" name="Text 8"/>
          <p:cNvSpPr txBox="1"/>
          <p:nvPr/>
        </p:nvSpPr>
        <p:spPr>
          <a:xfrm>
            <a:off x="981151" y="2309774"/>
            <a:ext cx="1540764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32 storeys, AA-class</a:t>
            </a:r>
            <a:endParaRPr lang="en-US" sz="900" dirty="0"/>
          </a:p>
        </p:txBody>
      </p:sp>
      <p:sp>
        <p:nvSpPr>
          <p:cNvPr id="13" name="Shape 9"/>
          <p:cNvSpPr/>
          <p:nvPr/>
        </p:nvSpPr>
        <p:spPr>
          <a:xfrm>
            <a:off x="562356" y="2938882"/>
            <a:ext cx="3323844" cy="9144"/>
          </a:xfrm>
          <a:prstGeom prst="rect">
            <a:avLst/>
          </a:prstGeom>
          <a:solidFill>
            <a:srgbClr val="F3F4F6"/>
          </a:solidFill>
          <a:ln w="12700">
            <a:solidFill>
              <a:srgbClr val="F3F4F6">
                <a:alpha val="0"/>
              </a:srgbClr>
            </a:solidFill>
            <a:prstDash val="solid"/>
          </a:ln>
        </p:spPr>
      </p:sp>
      <p:sp>
        <p:nvSpPr>
          <p:cNvPr id="14" name="Text 10"/>
          <p:cNvSpPr txBox="1"/>
          <p:nvPr/>
        </p:nvSpPr>
        <p:spPr>
          <a:xfrm>
            <a:off x="562356" y="2691079"/>
            <a:ext cx="547726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Address</a:t>
            </a:r>
            <a:endParaRPr lang="en-US" sz="900" dirty="0"/>
          </a:p>
        </p:txBody>
      </p:sp>
      <p:sp>
        <p:nvSpPr>
          <p:cNvPr id="15" name="Text 11"/>
          <p:cNvSpPr txBox="1"/>
          <p:nvPr/>
        </p:nvSpPr>
        <p:spPr>
          <a:xfrm>
            <a:off x="2875788" y="2691079"/>
            <a:ext cx="1249070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10104 103 Ave NW</a:t>
            </a:r>
            <a:endParaRPr lang="en-US" sz="900" dirty="0"/>
          </a:p>
        </p:txBody>
      </p:sp>
      <p:sp>
        <p:nvSpPr>
          <p:cNvPr id="16" name="Shape 12"/>
          <p:cNvSpPr/>
          <p:nvPr/>
        </p:nvSpPr>
        <p:spPr>
          <a:xfrm>
            <a:off x="562356" y="3291840"/>
            <a:ext cx="3323844" cy="9144"/>
          </a:xfrm>
          <a:prstGeom prst="rect">
            <a:avLst/>
          </a:prstGeom>
          <a:solidFill>
            <a:srgbClr val="F3F4F6"/>
          </a:solidFill>
          <a:ln w="12700">
            <a:solidFill>
              <a:srgbClr val="F3F4F6">
                <a:alpha val="0"/>
              </a:srgbClr>
            </a:solidFill>
            <a:prstDash val="solid"/>
          </a:ln>
        </p:spPr>
      </p:sp>
      <p:sp>
        <p:nvSpPr>
          <p:cNvPr id="17" name="Text 13"/>
          <p:cNvSpPr txBox="1"/>
          <p:nvPr/>
        </p:nvSpPr>
        <p:spPr>
          <a:xfrm>
            <a:off x="562356" y="3043123"/>
            <a:ext cx="1074420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Building Class</a:t>
            </a:r>
            <a:endParaRPr lang="en-US" sz="900" dirty="0"/>
          </a:p>
        </p:txBody>
      </p:sp>
      <p:sp>
        <p:nvSpPr>
          <p:cNvPr id="18" name="Text 14"/>
          <p:cNvSpPr txBox="1"/>
          <p:nvPr/>
        </p:nvSpPr>
        <p:spPr>
          <a:xfrm>
            <a:off x="3356762" y="3043123"/>
            <a:ext cx="697687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AA Office</a:t>
            </a:r>
            <a:endParaRPr lang="en-US" sz="900" dirty="0"/>
          </a:p>
        </p:txBody>
      </p:sp>
      <p:sp>
        <p:nvSpPr>
          <p:cNvPr id="19" name="Text 15"/>
          <p:cNvSpPr txBox="1"/>
          <p:nvPr/>
        </p:nvSpPr>
        <p:spPr>
          <a:xfrm>
            <a:off x="562356" y="3396082"/>
            <a:ext cx="463601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Floors</a:t>
            </a:r>
            <a:endParaRPr lang="en-US" sz="900" dirty="0"/>
          </a:p>
        </p:txBody>
      </p:sp>
      <p:sp>
        <p:nvSpPr>
          <p:cNvPr id="20" name="Text 16"/>
          <p:cNvSpPr txBox="1"/>
          <p:nvPr/>
        </p:nvSpPr>
        <p:spPr>
          <a:xfrm>
            <a:off x="3307385" y="3396082"/>
            <a:ext cx="773582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32 storeys</a:t>
            </a:r>
            <a:endParaRPr lang="en-US" sz="900" dirty="0"/>
          </a:p>
        </p:txBody>
      </p:sp>
      <p:sp>
        <p:nvSpPr>
          <p:cNvPr id="21" name="Shape 17"/>
          <p:cNvSpPr/>
          <p:nvPr/>
        </p:nvSpPr>
        <p:spPr>
          <a:xfrm>
            <a:off x="4254703" y="1928470"/>
            <a:ext cx="3685946" cy="1895551"/>
          </a:xfrm>
          <a:prstGeom prst="roundRect">
            <a:avLst>
              <a:gd name="adj" fmla="val 3879"/>
            </a:avLst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22" name="Shape 18"/>
          <p:cNvSpPr/>
          <p:nvPr/>
        </p:nvSpPr>
        <p:spPr>
          <a:xfrm>
            <a:off x="4435754" y="2133295"/>
            <a:ext cx="323698" cy="323698"/>
          </a:xfrm>
          <a:prstGeom prst="roundRect">
            <a:avLst>
              <a:gd name="adj" fmla="val 99701"/>
            </a:avLst>
          </a:prstGeom>
          <a:solidFill>
            <a:srgbClr val="FEF3E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23" name="Image 2" descr="preencoded.png">    </p:cNvPr>
          <p:cNvPicPr>
            <a:picLocks noChangeAspect="1"/>
          </p:cNvPicPr>
          <p:nvPr/>
        </p:nvPicPr>
        <p:blipFill>
          <a:blip r:embed="rId3"/>
          <a:srcRect l="0" r="0" t="-20200" b="-20200"/>
          <a:stretch/>
        </p:blipFill>
        <p:spPr>
          <a:xfrm>
            <a:off x="4539996" y="2223821"/>
            <a:ext cx="114300" cy="142646"/>
          </a:xfrm>
          <a:prstGeom prst="rect">
            <a:avLst/>
          </a:prstGeom>
        </p:spPr>
      </p:pic>
      <p:sp>
        <p:nvSpPr>
          <p:cNvPr id="24" name="Text 19"/>
          <p:cNvSpPr txBox="1"/>
          <p:nvPr/>
        </p:nvSpPr>
        <p:spPr>
          <a:xfrm>
            <a:off x="4854550" y="2109521"/>
            <a:ext cx="1105510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Pedway Links</a:t>
            </a:r>
            <a:endParaRPr lang="en-US" sz="1000" dirty="0"/>
          </a:p>
        </p:txBody>
      </p:sp>
      <p:sp>
        <p:nvSpPr>
          <p:cNvPr id="25" name="Text 20"/>
          <p:cNvSpPr txBox="1"/>
          <p:nvPr/>
        </p:nvSpPr>
        <p:spPr>
          <a:xfrm>
            <a:off x="4854550" y="2309774"/>
            <a:ext cx="1469441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3 major connections</a:t>
            </a:r>
            <a:endParaRPr lang="en-US" sz="900" dirty="0"/>
          </a:p>
        </p:txBody>
      </p:sp>
      <p:sp>
        <p:nvSpPr>
          <p:cNvPr id="26" name="Shape 21"/>
          <p:cNvSpPr/>
          <p:nvPr/>
        </p:nvSpPr>
        <p:spPr>
          <a:xfrm>
            <a:off x="4435754" y="2707538"/>
            <a:ext cx="75895" cy="75895"/>
          </a:xfrm>
          <a:prstGeom prst="ellipse">
            <a:avLst/>
          </a:prstGeom>
          <a:solidFill>
            <a:srgbClr val="10B981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27" name="Text 22"/>
          <p:cNvSpPr txBox="1"/>
          <p:nvPr/>
        </p:nvSpPr>
        <p:spPr>
          <a:xfrm>
            <a:off x="4587545" y="2652674"/>
            <a:ext cx="685800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MNP Tower</a:t>
            </a:r>
            <a:endParaRPr lang="en-US" sz="900" dirty="0"/>
          </a:p>
        </p:txBody>
      </p:sp>
      <p:sp>
        <p:nvSpPr>
          <p:cNvPr id="28" name="Shape 23"/>
          <p:cNvSpPr/>
          <p:nvPr/>
        </p:nvSpPr>
        <p:spPr>
          <a:xfrm>
            <a:off x="4435754" y="2988259"/>
            <a:ext cx="75895" cy="75895"/>
          </a:xfrm>
          <a:prstGeom prst="ellipse">
            <a:avLst/>
          </a:prstGeom>
          <a:solidFill>
            <a:srgbClr val="3B82F6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29" name="Text 24"/>
          <p:cNvSpPr txBox="1"/>
          <p:nvPr/>
        </p:nvSpPr>
        <p:spPr>
          <a:xfrm>
            <a:off x="4587545" y="2933395"/>
            <a:ext cx="1434694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Sandman Signature</a:t>
            </a:r>
            <a:endParaRPr lang="en-US" sz="900" dirty="0"/>
          </a:p>
        </p:txBody>
      </p:sp>
      <p:sp>
        <p:nvSpPr>
          <p:cNvPr id="30" name="Shape 25"/>
          <p:cNvSpPr/>
          <p:nvPr/>
        </p:nvSpPr>
        <p:spPr>
          <a:xfrm>
            <a:off x="4435754" y="3269894"/>
            <a:ext cx="75895" cy="75895"/>
          </a:xfrm>
          <a:prstGeom prst="ellipse">
            <a:avLst/>
          </a:prstGeom>
          <a:solidFill>
            <a:srgbClr val="F59E0B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1" name="Text 26"/>
          <p:cNvSpPr txBox="1"/>
          <p:nvPr/>
        </p:nvSpPr>
        <p:spPr>
          <a:xfrm>
            <a:off x="4587545" y="3215030"/>
            <a:ext cx="1330452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City Centre Mall</a:t>
            </a:r>
            <a:endParaRPr lang="en-US" sz="900" dirty="0"/>
          </a:p>
        </p:txBody>
      </p:sp>
      <p:sp>
        <p:nvSpPr>
          <p:cNvPr id="32" name="Shape 27"/>
          <p:cNvSpPr/>
          <p:nvPr/>
        </p:nvSpPr>
        <p:spPr>
          <a:xfrm>
            <a:off x="8128102" y="1928470"/>
            <a:ext cx="3685946" cy="1895551"/>
          </a:xfrm>
          <a:prstGeom prst="roundRect">
            <a:avLst>
              <a:gd name="adj" fmla="val 3879"/>
            </a:avLst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33" name="Shape 28"/>
          <p:cNvSpPr/>
          <p:nvPr/>
        </p:nvSpPr>
        <p:spPr>
          <a:xfrm>
            <a:off x="8309153" y="2133295"/>
            <a:ext cx="323698" cy="323698"/>
          </a:xfrm>
          <a:prstGeom prst="roundRect">
            <a:avLst>
              <a:gd name="adj" fmla="val 99701"/>
            </a:avLst>
          </a:prstGeom>
          <a:solidFill>
            <a:srgbClr val="FEF3E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34" name="Image 3" descr="preencoded.png">    </p:cNvPr>
          <p:cNvPicPr>
            <a:picLocks noChangeAspect="1"/>
          </p:cNvPicPr>
          <p:nvPr/>
        </p:nvPicPr>
        <p:blipFill>
          <a:blip r:embed="rId4"/>
          <a:srcRect l="0" r="0" t="-12400" b="-12400"/>
          <a:stretch/>
        </p:blipFill>
        <p:spPr>
          <a:xfrm>
            <a:off x="8413394" y="2223821"/>
            <a:ext cx="114300" cy="142646"/>
          </a:xfrm>
          <a:prstGeom prst="rect">
            <a:avLst/>
          </a:prstGeom>
        </p:spPr>
      </p:pic>
      <p:sp>
        <p:nvSpPr>
          <p:cNvPr id="35" name="Text 29"/>
          <p:cNvSpPr txBox="1"/>
          <p:nvPr/>
        </p:nvSpPr>
        <p:spPr>
          <a:xfrm>
            <a:off x="8727948" y="2109521"/>
            <a:ext cx="1313993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Building Hours</a:t>
            </a:r>
            <a:endParaRPr lang="en-US" sz="1000" dirty="0"/>
          </a:p>
        </p:txBody>
      </p:sp>
      <p:sp>
        <p:nvSpPr>
          <p:cNvPr id="36" name="Text 30"/>
          <p:cNvSpPr txBox="1"/>
          <p:nvPr/>
        </p:nvSpPr>
        <p:spPr>
          <a:xfrm>
            <a:off x="8727948" y="2309774"/>
            <a:ext cx="1390802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Mon-Fri operations</a:t>
            </a:r>
            <a:endParaRPr lang="en-US" sz="900" dirty="0"/>
          </a:p>
        </p:txBody>
      </p:sp>
      <p:sp>
        <p:nvSpPr>
          <p:cNvPr id="37" name="Shape 31"/>
          <p:cNvSpPr/>
          <p:nvPr/>
        </p:nvSpPr>
        <p:spPr>
          <a:xfrm>
            <a:off x="8309153" y="2938882"/>
            <a:ext cx="3323844" cy="9144"/>
          </a:xfrm>
          <a:prstGeom prst="rect">
            <a:avLst/>
          </a:prstGeom>
          <a:solidFill>
            <a:srgbClr val="F3F4F6"/>
          </a:solidFill>
          <a:ln w="12700">
            <a:solidFill>
              <a:srgbClr val="F3F4F6">
                <a:alpha val="0"/>
              </a:srgbClr>
            </a:solidFill>
            <a:prstDash val="solid"/>
          </a:ln>
        </p:spPr>
      </p:sp>
      <p:sp>
        <p:nvSpPr>
          <p:cNvPr id="38" name="Text 32"/>
          <p:cNvSpPr txBox="1"/>
          <p:nvPr/>
        </p:nvSpPr>
        <p:spPr>
          <a:xfrm>
            <a:off x="8309153" y="2691079"/>
            <a:ext cx="544982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Mon-Fri</a:t>
            </a:r>
            <a:endParaRPr lang="en-US" sz="900" dirty="0"/>
          </a:p>
        </p:txBody>
      </p:sp>
      <p:sp>
        <p:nvSpPr>
          <p:cNvPr id="39" name="Text 33"/>
          <p:cNvSpPr txBox="1"/>
          <p:nvPr/>
        </p:nvSpPr>
        <p:spPr>
          <a:xfrm>
            <a:off x="10583266" y="2691079"/>
            <a:ext cx="1323137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8:00 AM - 4:30 PM</a:t>
            </a:r>
            <a:endParaRPr lang="en-US" sz="900" dirty="0"/>
          </a:p>
        </p:txBody>
      </p:sp>
      <p:sp>
        <p:nvSpPr>
          <p:cNvPr id="40" name="Text 34"/>
          <p:cNvSpPr txBox="1"/>
          <p:nvPr/>
        </p:nvSpPr>
        <p:spPr>
          <a:xfrm>
            <a:off x="8309153" y="3043123"/>
            <a:ext cx="505663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Weekend</a:t>
            </a:r>
            <a:endParaRPr lang="en-US" sz="900" dirty="0"/>
          </a:p>
        </p:txBody>
      </p:sp>
      <p:sp>
        <p:nvSpPr>
          <p:cNvPr id="41" name="Text 35"/>
          <p:cNvSpPr txBox="1"/>
          <p:nvPr/>
        </p:nvSpPr>
        <p:spPr>
          <a:xfrm>
            <a:off x="11244377" y="3043123"/>
            <a:ext cx="484632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EF4444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Closed</a:t>
            </a:r>
            <a:endParaRPr lang="en-US" sz="900" dirty="0"/>
          </a:p>
        </p:txBody>
      </p:sp>
      <p:sp>
        <p:nvSpPr>
          <p:cNvPr id="42" name="Shape 36"/>
          <p:cNvSpPr/>
          <p:nvPr/>
        </p:nvSpPr>
        <p:spPr>
          <a:xfrm>
            <a:off x="381305" y="3881628"/>
            <a:ext cx="11430000" cy="2619756"/>
          </a:xfrm>
          <a:prstGeom prst="roundRect">
            <a:avLst>
              <a:gd name="adj" fmla="val 2031"/>
            </a:avLst>
          </a:prstGeom>
          <a:solidFill>
            <a:srgbClr val="F8F9FA"/>
          </a:solidFill>
          <a:ln w="12700">
            <a:solidFill>
              <a:srgbClr val="E5E7EB"/>
            </a:solidFill>
            <a:prstDash val="solid"/>
          </a:ln>
        </p:spPr>
      </p:sp>
      <p:pic>
        <p:nvPicPr>
          <p:cNvPr id="43" name="Image 4" descr="preencoded.png">    </p:cNvPr>
          <p:cNvPicPr>
            <a:picLocks noChangeAspect="1"/>
          </p:cNvPicPr>
          <p:nvPr/>
        </p:nvPicPr>
        <p:blipFill>
          <a:blip r:embed="rId5"/>
          <a:srcRect l="0" r="0" t="-22432" b="-22432"/>
          <a:stretch/>
        </p:blipFill>
        <p:spPr>
          <a:xfrm>
            <a:off x="580644" y="4102913"/>
            <a:ext cx="133502" cy="171907"/>
          </a:xfrm>
          <a:prstGeom prst="rect">
            <a:avLst/>
          </a:prstGeom>
        </p:spPr>
      </p:pic>
      <p:sp>
        <p:nvSpPr>
          <p:cNvPr id="44" name="Text 37"/>
          <p:cNvSpPr txBox="1"/>
          <p:nvPr/>
        </p:nvSpPr>
        <p:spPr>
          <a:xfrm>
            <a:off x="809244" y="4081882"/>
            <a:ext cx="2750515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1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Pedway Network &amp; Access Points</a:t>
            </a:r>
            <a:endParaRPr lang="en-US" sz="1100" dirty="0"/>
          </a:p>
        </p:txBody>
      </p:sp>
      <p:sp>
        <p:nvSpPr>
          <p:cNvPr id="45" name="Shape 38"/>
          <p:cNvSpPr/>
          <p:nvPr/>
        </p:nvSpPr>
        <p:spPr>
          <a:xfrm>
            <a:off x="580644" y="4448556"/>
            <a:ext cx="7229246" cy="1848002"/>
          </a:xfrm>
          <a:prstGeom prst="roundRect">
            <a:avLst>
              <a:gd name="adj" fmla="val 3061"/>
            </a:avLst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46" name="Shape 39"/>
          <p:cNvSpPr/>
          <p:nvPr/>
        </p:nvSpPr>
        <p:spPr>
          <a:xfrm>
            <a:off x="743407" y="5991149"/>
            <a:ext cx="114300" cy="114300"/>
          </a:xfrm>
          <a:prstGeom prst="roundRect">
            <a:avLst>
              <a:gd name="adj" fmla="val 266667"/>
            </a:avLst>
          </a:prstGeom>
          <a:solidFill>
            <a:srgbClr val="8C5A3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7" name="Text 40"/>
          <p:cNvSpPr txBox="1"/>
          <p:nvPr/>
        </p:nvSpPr>
        <p:spPr>
          <a:xfrm>
            <a:off x="933602" y="5962802"/>
            <a:ext cx="1234440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Current Location</a:t>
            </a:r>
            <a:endParaRPr lang="en-US" sz="900" dirty="0"/>
          </a:p>
        </p:txBody>
      </p:sp>
      <p:sp>
        <p:nvSpPr>
          <p:cNvPr id="48" name="Shape 41"/>
          <p:cNvSpPr/>
          <p:nvPr/>
        </p:nvSpPr>
        <p:spPr>
          <a:xfrm>
            <a:off x="2067458" y="5991149"/>
            <a:ext cx="114300" cy="114300"/>
          </a:xfrm>
          <a:prstGeom prst="roundRect">
            <a:avLst>
              <a:gd name="adj" fmla="val 266667"/>
            </a:avLst>
          </a:prstGeom>
          <a:solidFill>
            <a:srgbClr val="3B82F6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9" name="Text 42"/>
          <p:cNvSpPr txBox="1"/>
          <p:nvPr/>
        </p:nvSpPr>
        <p:spPr>
          <a:xfrm>
            <a:off x="2258568" y="5962802"/>
            <a:ext cx="1472184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Connected Buildings</a:t>
            </a:r>
            <a:endParaRPr lang="en-US" sz="900" dirty="0"/>
          </a:p>
        </p:txBody>
      </p:sp>
      <p:sp>
        <p:nvSpPr>
          <p:cNvPr id="50" name="Shape 43"/>
          <p:cNvSpPr/>
          <p:nvPr/>
        </p:nvSpPr>
        <p:spPr>
          <a:xfrm>
            <a:off x="7997342" y="4448556"/>
            <a:ext cx="3619195" cy="866851"/>
          </a:xfrm>
          <a:prstGeom prst="roundRect">
            <a:avLst>
              <a:gd name="adj" fmla="val 13910"/>
            </a:avLst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</p:spPr>
      </p:sp>
      <p:pic>
        <p:nvPicPr>
          <p:cNvPr id="51" name="Image 5" descr="preencoded.png">    </p:cNvPr>
          <p:cNvPicPr>
            <a:picLocks noChangeAspect="1"/>
          </p:cNvPicPr>
          <p:nvPr/>
        </p:nvPicPr>
        <p:blipFill>
          <a:blip r:embed="rId6"/>
          <a:srcRect l="-13014" r="-13014" t="0" b="0"/>
          <a:stretch/>
        </p:blipFill>
        <p:spPr>
          <a:xfrm>
            <a:off x="8160106" y="4677156"/>
            <a:ext cx="105156" cy="133502"/>
          </a:xfrm>
          <a:prstGeom prst="rect">
            <a:avLst/>
          </a:prstGeom>
        </p:spPr>
      </p:pic>
      <p:sp>
        <p:nvSpPr>
          <p:cNvPr id="52" name="Text 44"/>
          <p:cNvSpPr txBox="1"/>
          <p:nvPr/>
        </p:nvSpPr>
        <p:spPr>
          <a:xfrm>
            <a:off x="8340242" y="4650638"/>
            <a:ext cx="1024128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Foot Traffic</a:t>
            </a:r>
            <a:endParaRPr lang="en-US" sz="900" dirty="0"/>
          </a:p>
        </p:txBody>
      </p:sp>
      <p:sp>
        <p:nvSpPr>
          <p:cNvPr id="53" name="Text 45"/>
          <p:cNvSpPr txBox="1"/>
          <p:nvPr/>
        </p:nvSpPr>
        <p:spPr>
          <a:xfrm>
            <a:off x="8160106" y="4926787"/>
            <a:ext cx="384962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Daily</a:t>
            </a:r>
            <a:endParaRPr lang="en-US" sz="900" dirty="0"/>
          </a:p>
        </p:txBody>
      </p:sp>
      <p:sp>
        <p:nvSpPr>
          <p:cNvPr id="54" name="Text 46"/>
          <p:cNvSpPr txBox="1"/>
          <p:nvPr/>
        </p:nvSpPr>
        <p:spPr>
          <a:xfrm>
            <a:off x="10607040" y="4912157"/>
            <a:ext cx="1036930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2,500-3,500</a:t>
            </a:r>
            <a:endParaRPr lang="en-US" sz="1000" dirty="0"/>
          </a:p>
        </p:txBody>
      </p:sp>
      <p:sp>
        <p:nvSpPr>
          <p:cNvPr id="55" name="Shape 47"/>
          <p:cNvSpPr/>
          <p:nvPr/>
        </p:nvSpPr>
        <p:spPr>
          <a:xfrm>
            <a:off x="7997342" y="5429707"/>
            <a:ext cx="3619195" cy="866851"/>
          </a:xfrm>
          <a:prstGeom prst="roundRect">
            <a:avLst>
              <a:gd name="adj" fmla="val 13910"/>
            </a:avLst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</p:spPr>
      </p:sp>
      <p:pic>
        <p:nvPicPr>
          <p:cNvPr id="56" name="Image 6" descr="preencoded.png">    </p:cNvPr>
          <p:cNvPicPr>
            <a:picLocks noChangeAspect="1"/>
          </p:cNvPicPr>
          <p:nvPr/>
        </p:nvPicPr>
        <p:blipFill>
          <a:blip r:embed="rId7"/>
          <a:srcRect l="0" r="0" t="-13478" b="-13478"/>
          <a:stretch/>
        </p:blipFill>
        <p:spPr>
          <a:xfrm>
            <a:off x="8160106" y="5658307"/>
            <a:ext cx="105156" cy="133502"/>
          </a:xfrm>
          <a:prstGeom prst="rect">
            <a:avLst/>
          </a:prstGeom>
        </p:spPr>
      </p:pic>
      <p:sp>
        <p:nvSpPr>
          <p:cNvPr id="57" name="Text 48"/>
          <p:cNvSpPr txBox="1"/>
          <p:nvPr/>
        </p:nvSpPr>
        <p:spPr>
          <a:xfrm>
            <a:off x="8340242" y="5631790"/>
            <a:ext cx="606247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Parking</a:t>
            </a:r>
            <a:endParaRPr lang="en-US" sz="900" dirty="0"/>
          </a:p>
        </p:txBody>
      </p:sp>
      <p:sp>
        <p:nvSpPr>
          <p:cNvPr id="58" name="Text 49"/>
          <p:cNvSpPr txBox="1"/>
          <p:nvPr/>
        </p:nvSpPr>
        <p:spPr>
          <a:xfrm>
            <a:off x="8160106" y="5907938"/>
            <a:ext cx="997610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Heated stalls</a:t>
            </a:r>
            <a:endParaRPr lang="en-US" sz="900" dirty="0"/>
          </a:p>
        </p:txBody>
      </p:sp>
      <p:sp>
        <p:nvSpPr>
          <p:cNvPr id="59" name="Text 50"/>
          <p:cNvSpPr txBox="1"/>
          <p:nvPr/>
        </p:nvSpPr>
        <p:spPr>
          <a:xfrm>
            <a:off x="11186770" y="5893308"/>
            <a:ext cx="267005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330</a:t>
            </a:r>
            <a:endParaRPr lang="en-US" sz="1000" dirty="0"/>
          </a:p>
        </p:txBody>
      </p:sp>
      <p:sp>
        <p:nvSpPr>
          <p:cNvPr id="60" name="Shape 51"/>
          <p:cNvSpPr/>
          <p:nvPr/>
        </p:nvSpPr>
        <p:spPr>
          <a:xfrm>
            <a:off x="381305" y="6687007"/>
            <a:ext cx="11430000" cy="666598"/>
          </a:xfrm>
          <a:prstGeom prst="roundRect">
            <a:avLst>
              <a:gd name="adj" fmla="val 23516"/>
            </a:avLst>
          </a:prstGeom>
          <a:solidFill>
            <a:srgbClr val="FEF3E2"/>
          </a:solidFill>
          <a:ln w="12700">
            <a:solidFill>
              <a:srgbClr val="FCD34D"/>
            </a:solidFill>
            <a:prstDash val="solid"/>
          </a:ln>
        </p:spPr>
      </p:sp>
      <p:sp>
        <p:nvSpPr>
          <p:cNvPr id="61" name="Shape 52"/>
          <p:cNvSpPr/>
          <p:nvPr/>
        </p:nvSpPr>
        <p:spPr>
          <a:xfrm>
            <a:off x="580644" y="6810451"/>
            <a:ext cx="418795" cy="418795"/>
          </a:xfrm>
          <a:prstGeom prst="roundRect">
            <a:avLst>
              <a:gd name="adj" fmla="val 59547"/>
            </a:avLst>
          </a:prstGeom>
          <a:solidFill>
            <a:srgbClr val="FCD34D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62" name="Image 7" descr="preencoded.png">    </p:cNvPr>
          <p:cNvPicPr>
            <a:picLocks noChangeAspect="1"/>
          </p:cNvPicPr>
          <p:nvPr/>
        </p:nvPicPr>
        <p:blipFill>
          <a:blip r:embed="rId8"/>
          <a:srcRect l="-3526" r="-3526" t="0" b="0"/>
          <a:stretch/>
        </p:blipFill>
        <p:spPr>
          <a:xfrm>
            <a:off x="714146" y="6924751"/>
            <a:ext cx="152705" cy="190195"/>
          </a:xfrm>
          <a:prstGeom prst="rect">
            <a:avLst/>
          </a:prstGeom>
        </p:spPr>
      </p:pic>
      <p:sp>
        <p:nvSpPr>
          <p:cNvPr id="63" name="Text 53"/>
          <p:cNvSpPr txBox="1"/>
          <p:nvPr/>
        </p:nvSpPr>
        <p:spPr>
          <a:xfrm>
            <a:off x="1152144" y="6825082"/>
            <a:ext cx="9829800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b="1" dirty="0">
                <a:solidFill>
                  <a:srgbClr val="92400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Access Implications</a:t>
            </a:r>
            <a:endParaRPr lang="en-US" sz="1000" dirty="0"/>
          </a:p>
        </p:txBody>
      </p:sp>
      <p:sp>
        <p:nvSpPr>
          <p:cNvPr id="64" name="Text 54"/>
          <p:cNvSpPr txBox="1"/>
          <p:nvPr/>
        </p:nvSpPr>
        <p:spPr>
          <a:xfrm>
            <a:off x="1152144" y="7043623"/>
            <a:ext cx="10515600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High weekday corridor traffic</a:t>
            </a:r>
            <a:pPr algn="l" indent="0" marL="0">
              <a:buNone/>
            </a:pPr>
            <a:r>
              <a:rPr lang="en-US" sz="9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with event spikes; need for AM access plan and event-hour exceptions. </a:t>
            </a:r>
            <a:pPr algn="l" indent="0" marL="0">
              <a:buNone/>
            </a:pPr>
            <a:r>
              <a:rPr lang="en-US" sz="900" b="1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Key advantage:</a:t>
            </a:r>
            <a:pPr algn="l" indent="0" marL="0">
              <a:buNone/>
            </a:pPr>
            <a:r>
              <a:rPr lang="en-US" sz="9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Direct pedway connectivity to major office buildings and retail. </a:t>
            </a:r>
            <a:endParaRPr lang="en-US" sz="900" dirty="0"/>
          </a:p>
        </p:txBody>
      </p:sp>
      <p:sp>
        <p:nvSpPr>
          <p:cNvPr id="65" name="Shape 55"/>
          <p:cNvSpPr/>
          <p:nvPr/>
        </p:nvSpPr>
        <p:spPr>
          <a:xfrm>
            <a:off x="743407" y="4610405"/>
            <a:ext cx="6905549" cy="1238098"/>
          </a:xfrm>
          <a:prstGeom prst="roundRect">
            <a:avLst>
              <a:gd name="adj" fmla="val 4545"/>
            </a:avLst>
          </a:prstGeom>
          <a:solidFill>
            <a:srgbClr val="F0F4F8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66" name="Image 8" descr="preencoded.png">    </p:cNvPr>
          <p:cNvPicPr>
            <a:picLocks noChangeAspect="1"/>
          </p:cNvPicPr>
          <p:nvPr/>
        </p:nvPicPr>
        <p:blipFill>
          <a:blip r:embed="rId9">
            <a:alphaModFix amt="40000"/>
          </a:blip>
          <a:srcRect l="0" r="0" t="-50" b="-50"/>
          <a:stretch/>
        </p:blipFill>
        <p:spPr>
          <a:xfrm rot="900000">
            <a:off x="3848710" y="5105095"/>
            <a:ext cx="651053" cy="200254"/>
          </a:xfrm>
          <a:prstGeom prst="rect">
            <a:avLst/>
          </a:prstGeom>
        </p:spPr>
      </p:pic>
      <p:pic>
        <p:nvPicPr>
          <p:cNvPr id="67" name="Image 9" descr="preencoded.png">    </p:cNvPr>
          <p:cNvPicPr>
            <a:picLocks noChangeAspect="1"/>
          </p:cNvPicPr>
          <p:nvPr/>
        </p:nvPicPr>
        <p:blipFill>
          <a:blip r:embed="rId10">
            <a:alphaModFix amt="40000"/>
          </a:blip>
          <a:srcRect l="-115" r="-115" t="0" b="0"/>
          <a:stretch/>
        </p:blipFill>
        <p:spPr>
          <a:xfrm rot="21000000">
            <a:off x="2468880" y="5290718"/>
            <a:ext cx="567842" cy="127102"/>
          </a:xfrm>
          <a:prstGeom prst="rect">
            <a:avLst/>
          </a:prstGeom>
        </p:spPr>
      </p:pic>
      <p:sp>
        <p:nvSpPr>
          <p:cNvPr id="68" name="Shape 56"/>
          <p:cNvSpPr/>
          <p:nvPr/>
        </p:nvSpPr>
        <p:spPr>
          <a:xfrm>
            <a:off x="3043123" y="4996282"/>
            <a:ext cx="923544" cy="466344"/>
          </a:xfrm>
          <a:prstGeom prst="roundRect">
            <a:avLst>
              <a:gd name="adj" fmla="val 32013"/>
            </a:avLst>
          </a:prstGeom>
          <a:solidFill>
            <a:srgbClr val="8C5A32"/>
          </a:solidFill>
          <a:ln w="12700">
            <a:solidFill>
              <a:srgbClr val="FFFFFF">
                <a:alpha val="0"/>
              </a:srgbClr>
            </a:solidFill>
            <a:prstDash val="solid"/>
          </a:ln>
          <a:effectLst>
            <a:outerShdw sx="100000" sy="100000" kx="0" ky="0" algn="bl" rotWithShape="0" blurRad="63500" dist="38100" dir="16200000">
              <a:srgbClr val="000000">
                <a:alpha val="20000"/>
              </a:srgbClr>
            </a:outerShdw>
          </a:effectLst>
        </p:spPr>
      </p:sp>
      <p:sp>
        <p:nvSpPr>
          <p:cNvPr id="69" name="Text 57"/>
          <p:cNvSpPr txBox="1"/>
          <p:nvPr/>
        </p:nvSpPr>
        <p:spPr>
          <a:xfrm>
            <a:off x="3101645" y="5072177"/>
            <a:ext cx="807415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900" b="1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Bell Tower</a:t>
            </a:r>
            <a:endParaRPr lang="en-US" sz="900" dirty="0"/>
          </a:p>
        </p:txBody>
      </p:sp>
      <p:sp>
        <p:nvSpPr>
          <p:cNvPr id="70" name="Text 58"/>
          <p:cNvSpPr txBox="1"/>
          <p:nvPr/>
        </p:nvSpPr>
        <p:spPr>
          <a:xfrm>
            <a:off x="3072384" y="5243170"/>
            <a:ext cx="86685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800" b="1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10104 103 Ave</a:t>
            </a:r>
            <a:endParaRPr lang="en-US" sz="800" dirty="0"/>
          </a:p>
        </p:txBody>
      </p:sp>
      <p:sp>
        <p:nvSpPr>
          <p:cNvPr id="71" name="Shape 59"/>
          <p:cNvSpPr/>
          <p:nvPr/>
        </p:nvSpPr>
        <p:spPr>
          <a:xfrm>
            <a:off x="5229454" y="4796028"/>
            <a:ext cx="771754" cy="276149"/>
          </a:xfrm>
          <a:prstGeom prst="roundRect">
            <a:avLst>
              <a:gd name="adj" fmla="val 68509"/>
            </a:avLst>
          </a:prstGeom>
          <a:solidFill>
            <a:srgbClr val="3B82F6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72" name="Text 60"/>
          <p:cNvSpPr txBox="1"/>
          <p:nvPr/>
        </p:nvSpPr>
        <p:spPr>
          <a:xfrm>
            <a:off x="5324551" y="4852721"/>
            <a:ext cx="581558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MNP Tower</a:t>
            </a:r>
            <a:endParaRPr lang="en-US" sz="800" dirty="0"/>
          </a:p>
        </p:txBody>
      </p:sp>
      <p:sp>
        <p:nvSpPr>
          <p:cNvPr id="73" name="Shape 61"/>
          <p:cNvSpPr/>
          <p:nvPr/>
        </p:nvSpPr>
        <p:spPr>
          <a:xfrm>
            <a:off x="1778508" y="5391302"/>
            <a:ext cx="761695" cy="276149"/>
          </a:xfrm>
          <a:prstGeom prst="roundRect">
            <a:avLst>
              <a:gd name="adj" fmla="val 68509"/>
            </a:avLst>
          </a:prstGeom>
          <a:solidFill>
            <a:srgbClr val="10B981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74" name="Text 62"/>
          <p:cNvSpPr txBox="1"/>
          <p:nvPr/>
        </p:nvSpPr>
        <p:spPr>
          <a:xfrm>
            <a:off x="1873606" y="5447995"/>
            <a:ext cx="777240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City Centre</a:t>
            </a:r>
            <a:endParaRPr lang="en-US" sz="800" dirty="0"/>
          </a:p>
        </p:txBody>
      </p:sp>
      <p:sp>
        <p:nvSpPr>
          <p:cNvPr id="75" name="Shape 63"/>
          <p:cNvSpPr/>
          <p:nvPr/>
        </p:nvSpPr>
        <p:spPr>
          <a:xfrm>
            <a:off x="0" y="0"/>
            <a:ext cx="12191695" cy="761695"/>
          </a:xfrm>
          <a:prstGeom prst="rect">
            <a:avLst/>
          </a:prstGeom>
          <a:solidFill>
            <a:srgbClr val="FFFFFF"/>
          </a:solidFill>
          <a:ln/>
        </p:spPr>
      </p:sp>
      <p:sp>
        <p:nvSpPr>
          <p:cNvPr id="76" name="Shape 64"/>
          <p:cNvSpPr/>
          <p:nvPr/>
        </p:nvSpPr>
        <p:spPr>
          <a:xfrm>
            <a:off x="0" y="752551"/>
            <a:ext cx="12191695" cy="9144"/>
          </a:xfrm>
          <a:prstGeom prst="rect">
            <a:avLst/>
          </a:prstGeom>
          <a:solidFill>
            <a:srgbClr val="E5E7EB"/>
          </a:solidFill>
          <a:ln w="12700">
            <a:solidFill>
              <a:srgbClr val="E5E7EB">
                <a:alpha val="0"/>
              </a:srgbClr>
            </a:solidFill>
            <a:prstDash val="solid"/>
          </a:ln>
        </p:spPr>
      </p:sp>
      <p:sp>
        <p:nvSpPr>
          <p:cNvPr id="77" name="Shape 65"/>
          <p:cNvSpPr/>
          <p:nvPr/>
        </p:nvSpPr>
        <p:spPr>
          <a:xfrm>
            <a:off x="381305" y="224028"/>
            <a:ext cx="304495" cy="304495"/>
          </a:xfrm>
          <a:prstGeom prst="roundRect">
            <a:avLst>
              <a:gd name="adj" fmla="val 75075"/>
            </a:avLst>
          </a:prstGeom>
          <a:solidFill>
            <a:srgbClr val="8C5A3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78" name="Image 10" descr="preencoded.png">    </p:cNvPr>
          <p:cNvPicPr>
            <a:picLocks noChangeAspect="1"/>
          </p:cNvPicPr>
          <p:nvPr/>
        </p:nvPicPr>
        <p:blipFill>
          <a:blip r:embed="rId11"/>
          <a:srcRect l="-2512" r="-2512" t="0" b="0"/>
          <a:stretch/>
        </p:blipFill>
        <p:spPr>
          <a:xfrm>
            <a:off x="480974" y="309982"/>
            <a:ext cx="105156" cy="133502"/>
          </a:xfrm>
          <a:prstGeom prst="rect">
            <a:avLst/>
          </a:prstGeom>
        </p:spPr>
      </p:pic>
      <p:sp>
        <p:nvSpPr>
          <p:cNvPr id="79" name="Text 66"/>
          <p:cNvSpPr txBox="1"/>
          <p:nvPr/>
        </p:nvSpPr>
        <p:spPr>
          <a:xfrm>
            <a:off x="800100" y="276149"/>
            <a:ext cx="2220163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THRESHLD STRATEGIC PLANNING</a:t>
            </a:r>
            <a:endParaRPr lang="en-US" sz="1000" dirty="0"/>
          </a:p>
        </p:txBody>
      </p:sp>
      <p:sp>
        <p:nvSpPr>
          <p:cNvPr id="80" name="Text 67"/>
          <p:cNvSpPr txBox="1"/>
          <p:nvPr/>
        </p:nvSpPr>
        <p:spPr>
          <a:xfrm>
            <a:off x="9930384" y="290779"/>
            <a:ext cx="553212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May 2026</a:t>
            </a:r>
            <a:endParaRPr lang="en-US" sz="900" dirty="0"/>
          </a:p>
        </p:txBody>
      </p:sp>
      <p:sp>
        <p:nvSpPr>
          <p:cNvPr id="81" name="Text 68"/>
          <p:cNvSpPr txBox="1"/>
          <p:nvPr/>
        </p:nvSpPr>
        <p:spPr>
          <a:xfrm>
            <a:off x="10703966" y="290779"/>
            <a:ext cx="63094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|</a:t>
            </a:r>
            <a:endParaRPr lang="en-US" sz="900" dirty="0"/>
          </a:p>
        </p:txBody>
      </p:sp>
      <p:sp>
        <p:nvSpPr>
          <p:cNvPr id="82" name="Text 69"/>
          <p:cNvSpPr txBox="1"/>
          <p:nvPr/>
        </p:nvSpPr>
        <p:spPr>
          <a:xfrm>
            <a:off x="10970057" y="290779"/>
            <a:ext cx="848563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CONFIDENTIAL</a:t>
            </a:r>
            <a:endParaRPr lang="en-US" sz="900" dirty="0"/>
          </a:p>
        </p:txBody>
      </p:sp>
      <p:sp>
        <p:nvSpPr>
          <p:cNvPr id="83" name="Shape 70"/>
          <p:cNvSpPr/>
          <p:nvPr/>
        </p:nvSpPr>
        <p:spPr>
          <a:xfrm>
            <a:off x="0" y="6286500"/>
            <a:ext cx="12191695" cy="571500"/>
          </a:xfrm>
          <a:prstGeom prst="rect">
            <a:avLst/>
          </a:prstGeom>
          <a:solidFill>
            <a:srgbClr val="FFFFFF"/>
          </a:solidFill>
          <a:ln/>
        </p:spPr>
      </p:sp>
      <p:sp>
        <p:nvSpPr>
          <p:cNvPr id="84" name="Shape 71"/>
          <p:cNvSpPr/>
          <p:nvPr/>
        </p:nvSpPr>
        <p:spPr>
          <a:xfrm>
            <a:off x="0" y="6286500"/>
            <a:ext cx="12191695" cy="9144"/>
          </a:xfrm>
          <a:prstGeom prst="rect">
            <a:avLst/>
          </a:prstGeom>
          <a:solidFill>
            <a:srgbClr val="E5E7EB"/>
          </a:solidFill>
          <a:ln w="12700">
            <a:solidFill>
              <a:srgbClr val="E5E7EB">
                <a:alpha val="0"/>
              </a:srgbClr>
            </a:solidFill>
            <a:prstDash val="solid"/>
          </a:ln>
        </p:spPr>
      </p:sp>
      <p:sp>
        <p:nvSpPr>
          <p:cNvPr id="85" name="Text 72"/>
          <p:cNvSpPr txBox="1"/>
          <p:nvPr/>
        </p:nvSpPr>
        <p:spPr>
          <a:xfrm>
            <a:off x="381305" y="6498641"/>
            <a:ext cx="1723644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Strategic Planning Document</a:t>
            </a:r>
            <a:endParaRPr lang="en-US" sz="800" dirty="0"/>
          </a:p>
        </p:txBody>
      </p:sp>
      <p:sp>
        <p:nvSpPr>
          <p:cNvPr id="86" name="Text 73"/>
          <p:cNvSpPr txBox="1"/>
          <p:nvPr/>
        </p:nvSpPr>
        <p:spPr>
          <a:xfrm>
            <a:off x="2048256" y="6498641"/>
            <a:ext cx="63094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|</a:t>
            </a:r>
            <a:endParaRPr lang="en-US" sz="800" dirty="0"/>
          </a:p>
        </p:txBody>
      </p:sp>
      <p:sp>
        <p:nvSpPr>
          <p:cNvPr id="87" name="Text 74"/>
          <p:cNvSpPr txBox="1"/>
          <p:nvPr/>
        </p:nvSpPr>
        <p:spPr>
          <a:xfrm>
            <a:off x="2311603" y="6498641"/>
            <a:ext cx="850392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Page 5 of 24</a:t>
            </a:r>
            <a:endParaRPr lang="en-US" sz="800" dirty="0"/>
          </a:p>
        </p:txBody>
      </p:sp>
      <p:sp>
        <p:nvSpPr>
          <p:cNvPr id="88" name="Text 75"/>
          <p:cNvSpPr txBox="1"/>
          <p:nvPr/>
        </p:nvSpPr>
        <p:spPr>
          <a:xfrm>
            <a:off x="10296144" y="6529730"/>
            <a:ext cx="1814170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Prepared by Threshld Strategy</a:t>
            </a:r>
            <a:endParaRPr lang="en-US" sz="8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6F7F4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6F7F4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" name="Text 2"/>
          <p:cNvSpPr txBox="1"/>
          <p:nvPr/>
        </p:nvSpPr>
        <p:spPr>
          <a:xfrm>
            <a:off x="381305" y="952805"/>
            <a:ext cx="6043270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1F2937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Resident/End-User Market</a:t>
            </a:r>
            <a:endParaRPr lang="en-US" sz="3000" dirty="0"/>
          </a:p>
        </p:txBody>
      </p:sp>
      <p:sp>
        <p:nvSpPr>
          <p:cNvPr id="5" name="Shape 3"/>
          <p:cNvSpPr/>
          <p:nvPr/>
        </p:nvSpPr>
        <p:spPr>
          <a:xfrm>
            <a:off x="10409530" y="1061618"/>
            <a:ext cx="1410005" cy="352044"/>
          </a:xfrm>
          <a:prstGeom prst="roundRect">
            <a:avLst>
              <a:gd name="adj" fmla="val 56160"/>
            </a:avLst>
          </a:prstGeom>
          <a:solidFill>
            <a:srgbClr val="8C5A3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6" name="Text 4"/>
          <p:cNvSpPr txBox="1"/>
          <p:nvPr/>
        </p:nvSpPr>
        <p:spPr>
          <a:xfrm>
            <a:off x="10409530" y="1061618"/>
            <a:ext cx="1410005" cy="352958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190500" tIns="76200" rIns="190500" bIns="7620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Market Analysis </a:t>
            </a:r>
            <a:endParaRPr lang="en-US" sz="1000" dirty="0"/>
          </a:p>
        </p:txBody>
      </p:sp>
      <p:sp>
        <p:nvSpPr>
          <p:cNvPr id="7" name="Text 5"/>
          <p:cNvSpPr txBox="1"/>
          <p:nvPr/>
        </p:nvSpPr>
        <p:spPr>
          <a:xfrm>
            <a:off x="381305" y="1619402"/>
            <a:ext cx="9048902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Analysis of downtown Edmonton office market dynamics, workforce demographics, and consumption patterns for the Bell Tower pedway location.</a:t>
            </a:r>
            <a:endParaRPr lang="en-US" sz="1200" dirty="0"/>
          </a:p>
        </p:txBody>
      </p:sp>
      <p:sp>
        <p:nvSpPr>
          <p:cNvPr id="8" name="Shape 6"/>
          <p:cNvSpPr/>
          <p:nvPr/>
        </p:nvSpPr>
        <p:spPr>
          <a:xfrm>
            <a:off x="381305" y="2361895"/>
            <a:ext cx="2714854" cy="1000354"/>
          </a:xfrm>
          <a:prstGeom prst="roundRect">
            <a:avLst>
              <a:gd name="adj" fmla="val 13929"/>
            </a:avLst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9" name="Shape 7"/>
          <p:cNvSpPr/>
          <p:nvPr/>
        </p:nvSpPr>
        <p:spPr>
          <a:xfrm>
            <a:off x="580644" y="2545690"/>
            <a:ext cx="381305" cy="381305"/>
          </a:xfrm>
          <a:prstGeom prst="roundRect">
            <a:avLst>
              <a:gd name="adj" fmla="val 71942"/>
            </a:avLst>
          </a:prstGeom>
          <a:solidFill>
            <a:srgbClr val="FEF3E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10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-100" b="-100"/>
          <a:stretch/>
        </p:blipFill>
        <p:spPr>
          <a:xfrm>
            <a:off x="714146" y="2659990"/>
            <a:ext cx="114300" cy="152705"/>
          </a:xfrm>
          <a:prstGeom prst="rect">
            <a:avLst/>
          </a:prstGeom>
        </p:spPr>
      </p:pic>
      <p:sp>
        <p:nvSpPr>
          <p:cNvPr id="11" name="Text 8"/>
          <p:cNvSpPr txBox="1"/>
          <p:nvPr/>
        </p:nvSpPr>
        <p:spPr>
          <a:xfrm>
            <a:off x="2005279" y="2499970"/>
            <a:ext cx="896112" cy="2478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9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17.8%</a:t>
            </a:r>
            <a:endParaRPr lang="en-US" sz="1900" dirty="0"/>
          </a:p>
        </p:txBody>
      </p:sp>
      <p:sp>
        <p:nvSpPr>
          <p:cNvPr id="12" name="Text 9"/>
          <p:cNvSpPr txBox="1"/>
          <p:nvPr/>
        </p:nvSpPr>
        <p:spPr>
          <a:xfrm>
            <a:off x="1725473" y="2786177"/>
            <a:ext cx="1175004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Office Vacancy</a:t>
            </a:r>
            <a:endParaRPr lang="en-US" sz="900" dirty="0"/>
          </a:p>
        </p:txBody>
      </p:sp>
      <p:sp>
        <p:nvSpPr>
          <p:cNvPr id="13" name="Shape 10"/>
          <p:cNvSpPr/>
          <p:nvPr/>
        </p:nvSpPr>
        <p:spPr>
          <a:xfrm>
            <a:off x="580644" y="3117190"/>
            <a:ext cx="57607" cy="57607"/>
          </a:xfrm>
          <a:prstGeom prst="ellipse">
            <a:avLst/>
          </a:prstGeom>
          <a:solidFill>
            <a:srgbClr val="10B981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14" name="Text 11"/>
          <p:cNvSpPr txBox="1"/>
          <p:nvPr/>
        </p:nvSpPr>
        <p:spPr>
          <a:xfrm>
            <a:off x="694944" y="3066898"/>
            <a:ext cx="1563624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Down 90 bps from Q1 2025</a:t>
            </a:r>
            <a:endParaRPr lang="en-US" sz="800" dirty="0"/>
          </a:p>
        </p:txBody>
      </p:sp>
      <p:sp>
        <p:nvSpPr>
          <p:cNvPr id="15" name="Shape 12"/>
          <p:cNvSpPr/>
          <p:nvPr/>
        </p:nvSpPr>
        <p:spPr>
          <a:xfrm>
            <a:off x="3286354" y="2361895"/>
            <a:ext cx="2714854" cy="1000354"/>
          </a:xfrm>
          <a:prstGeom prst="roundRect">
            <a:avLst>
              <a:gd name="adj" fmla="val 13929"/>
            </a:avLst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3486607" y="2545690"/>
            <a:ext cx="381305" cy="381305"/>
          </a:xfrm>
          <a:prstGeom prst="roundRect">
            <a:avLst>
              <a:gd name="adj" fmla="val 71942"/>
            </a:avLst>
          </a:prstGeom>
          <a:solidFill>
            <a:srgbClr val="FEF3E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17" name="Image 1" descr="preencoded.png">    </p:cNvPr>
          <p:cNvPicPr>
            <a:picLocks noChangeAspect="1"/>
          </p:cNvPicPr>
          <p:nvPr/>
        </p:nvPicPr>
        <p:blipFill>
          <a:blip r:embed="rId2"/>
          <a:srcRect l="0" r="0" t="-16800" b="-16800"/>
          <a:stretch/>
        </p:blipFill>
        <p:spPr>
          <a:xfrm>
            <a:off x="3619195" y="2659990"/>
            <a:ext cx="114300" cy="152705"/>
          </a:xfrm>
          <a:prstGeom prst="rect">
            <a:avLst/>
          </a:prstGeom>
        </p:spPr>
      </p:pic>
      <p:sp>
        <p:nvSpPr>
          <p:cNvPr id="18" name="Text 14"/>
          <p:cNvSpPr txBox="1"/>
          <p:nvPr/>
        </p:nvSpPr>
        <p:spPr>
          <a:xfrm>
            <a:off x="4688129" y="2499970"/>
            <a:ext cx="1114654" cy="2478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9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103,659</a:t>
            </a:r>
            <a:endParaRPr lang="en-US" sz="1900" dirty="0"/>
          </a:p>
        </p:txBody>
      </p:sp>
      <p:sp>
        <p:nvSpPr>
          <p:cNvPr id="19" name="Text 15"/>
          <p:cNvSpPr txBox="1"/>
          <p:nvPr/>
        </p:nvSpPr>
        <p:spPr>
          <a:xfrm>
            <a:off x="4820717" y="2786177"/>
            <a:ext cx="981151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sf Absorption</a:t>
            </a:r>
            <a:endParaRPr lang="en-US" sz="900" dirty="0"/>
          </a:p>
        </p:txBody>
      </p:sp>
      <p:sp>
        <p:nvSpPr>
          <p:cNvPr id="20" name="Shape 16"/>
          <p:cNvSpPr/>
          <p:nvPr/>
        </p:nvSpPr>
        <p:spPr>
          <a:xfrm>
            <a:off x="3486607" y="3117190"/>
            <a:ext cx="57607" cy="57607"/>
          </a:xfrm>
          <a:prstGeom prst="ellipse">
            <a:avLst/>
          </a:prstGeom>
          <a:solidFill>
            <a:srgbClr val="3B82F6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21" name="Text 17"/>
          <p:cNvSpPr txBox="1"/>
          <p:nvPr/>
        </p:nvSpPr>
        <p:spPr>
          <a:xfrm>
            <a:off x="3600907" y="3066898"/>
            <a:ext cx="791870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Q1 2026 CBD</a:t>
            </a:r>
            <a:endParaRPr lang="en-US" sz="800" dirty="0"/>
          </a:p>
        </p:txBody>
      </p:sp>
      <p:sp>
        <p:nvSpPr>
          <p:cNvPr id="22" name="Shape 18"/>
          <p:cNvSpPr/>
          <p:nvPr/>
        </p:nvSpPr>
        <p:spPr>
          <a:xfrm>
            <a:off x="6191402" y="2361895"/>
            <a:ext cx="2714854" cy="1000354"/>
          </a:xfrm>
          <a:prstGeom prst="roundRect">
            <a:avLst>
              <a:gd name="adj" fmla="val 13929"/>
            </a:avLst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23" name="Shape 19"/>
          <p:cNvSpPr/>
          <p:nvPr/>
        </p:nvSpPr>
        <p:spPr>
          <a:xfrm>
            <a:off x="6391656" y="2545690"/>
            <a:ext cx="381305" cy="381305"/>
          </a:xfrm>
          <a:prstGeom prst="roundRect">
            <a:avLst>
              <a:gd name="adj" fmla="val 71942"/>
            </a:avLst>
          </a:prstGeom>
          <a:solidFill>
            <a:srgbClr val="FEF3E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24" name="Image 2" descr="preencoded.png">    </p:cNvPr>
          <p:cNvPicPr>
            <a:picLocks noChangeAspect="1"/>
          </p:cNvPicPr>
          <p:nvPr/>
        </p:nvPicPr>
        <p:blipFill>
          <a:blip r:embed="rId3"/>
          <a:srcRect l="0" r="0" t="-33500" b="-33500"/>
          <a:stretch/>
        </p:blipFill>
        <p:spPr>
          <a:xfrm>
            <a:off x="6524244" y="2659990"/>
            <a:ext cx="114300" cy="152705"/>
          </a:xfrm>
          <a:prstGeom prst="rect">
            <a:avLst/>
          </a:prstGeom>
        </p:spPr>
      </p:pic>
      <p:sp>
        <p:nvSpPr>
          <p:cNvPr id="25" name="Text 20"/>
          <p:cNvSpPr txBox="1"/>
          <p:nvPr/>
        </p:nvSpPr>
        <p:spPr>
          <a:xfrm>
            <a:off x="7755941" y="2499970"/>
            <a:ext cx="955548" cy="2478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9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12,600</a:t>
            </a:r>
            <a:endParaRPr lang="en-US" sz="1900" dirty="0"/>
          </a:p>
        </p:txBody>
      </p:sp>
      <p:sp>
        <p:nvSpPr>
          <p:cNvPr id="26" name="Text 21"/>
          <p:cNvSpPr txBox="1"/>
          <p:nvPr/>
        </p:nvSpPr>
        <p:spPr>
          <a:xfrm>
            <a:off x="7872984" y="2786177"/>
            <a:ext cx="838505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Gov Workers</a:t>
            </a:r>
            <a:endParaRPr lang="en-US" sz="900" dirty="0"/>
          </a:p>
        </p:txBody>
      </p:sp>
      <p:sp>
        <p:nvSpPr>
          <p:cNvPr id="27" name="Shape 22"/>
          <p:cNvSpPr/>
          <p:nvPr/>
        </p:nvSpPr>
        <p:spPr>
          <a:xfrm>
            <a:off x="6391656" y="3117190"/>
            <a:ext cx="57607" cy="57607"/>
          </a:xfrm>
          <a:prstGeom prst="ellipse">
            <a:avLst/>
          </a:prstGeom>
          <a:solidFill>
            <a:srgbClr val="F59E0B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28" name="Text 23"/>
          <p:cNvSpPr txBox="1"/>
          <p:nvPr/>
        </p:nvSpPr>
        <p:spPr>
          <a:xfrm>
            <a:off x="6505956" y="3066898"/>
            <a:ext cx="1406347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Returned to office 2026</a:t>
            </a:r>
            <a:endParaRPr lang="en-US" sz="800" dirty="0"/>
          </a:p>
        </p:txBody>
      </p:sp>
      <p:sp>
        <p:nvSpPr>
          <p:cNvPr id="29" name="Shape 24"/>
          <p:cNvSpPr/>
          <p:nvPr/>
        </p:nvSpPr>
        <p:spPr>
          <a:xfrm>
            <a:off x="9096451" y="2361895"/>
            <a:ext cx="2714854" cy="1000354"/>
          </a:xfrm>
          <a:prstGeom prst="roundRect">
            <a:avLst>
              <a:gd name="adj" fmla="val 13929"/>
            </a:avLst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30" name="Shape 25"/>
          <p:cNvSpPr/>
          <p:nvPr/>
        </p:nvSpPr>
        <p:spPr>
          <a:xfrm>
            <a:off x="9296705" y="2545690"/>
            <a:ext cx="381305" cy="381305"/>
          </a:xfrm>
          <a:prstGeom prst="roundRect">
            <a:avLst>
              <a:gd name="adj" fmla="val 71942"/>
            </a:avLst>
          </a:prstGeom>
          <a:solidFill>
            <a:srgbClr val="FEF3E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31" name="Image 3" descr="preencoded.png">    </p:cNvPr>
          <p:cNvPicPr>
            <a:picLocks noChangeAspect="1"/>
          </p:cNvPicPr>
          <p:nvPr/>
        </p:nvPicPr>
        <p:blipFill>
          <a:blip r:embed="rId4"/>
          <a:srcRect l="0" r="0" t="-100" b="-100"/>
          <a:stretch/>
        </p:blipFill>
        <p:spPr>
          <a:xfrm>
            <a:off x="9430207" y="2659990"/>
            <a:ext cx="114300" cy="152705"/>
          </a:xfrm>
          <a:prstGeom prst="rect">
            <a:avLst/>
          </a:prstGeom>
        </p:spPr>
      </p:pic>
      <p:sp>
        <p:nvSpPr>
          <p:cNvPr id="32" name="Text 26"/>
          <p:cNvSpPr txBox="1"/>
          <p:nvPr/>
        </p:nvSpPr>
        <p:spPr>
          <a:xfrm>
            <a:off x="10821010" y="2499970"/>
            <a:ext cx="795528" cy="2478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9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1.61M</a:t>
            </a:r>
            <a:endParaRPr lang="en-US" sz="1900" dirty="0"/>
          </a:p>
        </p:txBody>
      </p:sp>
      <p:sp>
        <p:nvSpPr>
          <p:cNvPr id="33" name="Text 27"/>
          <p:cNvSpPr txBox="1"/>
          <p:nvPr/>
        </p:nvSpPr>
        <p:spPr>
          <a:xfrm>
            <a:off x="10929823" y="2786177"/>
            <a:ext cx="685800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Metro Pop</a:t>
            </a:r>
            <a:endParaRPr lang="en-US" sz="900" dirty="0"/>
          </a:p>
        </p:txBody>
      </p:sp>
      <p:sp>
        <p:nvSpPr>
          <p:cNvPr id="34" name="Shape 28"/>
          <p:cNvSpPr/>
          <p:nvPr/>
        </p:nvSpPr>
        <p:spPr>
          <a:xfrm>
            <a:off x="9296705" y="3117190"/>
            <a:ext cx="57607" cy="57607"/>
          </a:xfrm>
          <a:prstGeom prst="ellipse">
            <a:avLst/>
          </a:prstGeom>
          <a:solidFill>
            <a:srgbClr val="8C5A3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5" name="Text 29"/>
          <p:cNvSpPr txBox="1"/>
          <p:nvPr/>
        </p:nvSpPr>
        <p:spPr>
          <a:xfrm>
            <a:off x="9411005" y="3066898"/>
            <a:ext cx="1228954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Edmonton CMA 2026</a:t>
            </a:r>
            <a:endParaRPr lang="en-US" sz="800" dirty="0"/>
          </a:p>
        </p:txBody>
      </p:sp>
      <p:sp>
        <p:nvSpPr>
          <p:cNvPr id="36" name="Shape 30"/>
          <p:cNvSpPr/>
          <p:nvPr/>
        </p:nvSpPr>
        <p:spPr>
          <a:xfrm>
            <a:off x="381305" y="3648456"/>
            <a:ext cx="11430000" cy="2257654"/>
          </a:xfrm>
          <a:prstGeom prst="roundRect">
            <a:avLst>
              <a:gd name="adj" fmla="val 3418"/>
            </a:avLst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37" name="Text 31"/>
          <p:cNvSpPr txBox="1"/>
          <p:nvPr/>
        </p:nvSpPr>
        <p:spPr>
          <a:xfrm>
            <a:off x="619049" y="3886200"/>
            <a:ext cx="3477463" cy="2578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3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Primary Dayparts &amp; Traffic Patterns</a:t>
            </a:r>
            <a:endParaRPr lang="en-US" sz="1300" dirty="0"/>
          </a:p>
        </p:txBody>
      </p:sp>
      <p:sp>
        <p:nvSpPr>
          <p:cNvPr id="38" name="Shape 32"/>
          <p:cNvSpPr/>
          <p:nvPr/>
        </p:nvSpPr>
        <p:spPr>
          <a:xfrm>
            <a:off x="8120786" y="3898087"/>
            <a:ext cx="1276502" cy="237744"/>
          </a:xfrm>
          <a:prstGeom prst="roundRect">
            <a:avLst>
              <a:gd name="adj" fmla="val 123077"/>
            </a:avLst>
          </a:prstGeom>
          <a:solidFill>
            <a:srgbClr val="FEF3E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9" name="Text 33"/>
          <p:cNvSpPr txBox="1"/>
          <p:nvPr/>
        </p:nvSpPr>
        <p:spPr>
          <a:xfrm>
            <a:off x="8120786" y="3898087"/>
            <a:ext cx="1276502" cy="238658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101600" tIns="38100" rIns="101600" bIns="3810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92400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Breakfast: 7:30-10:00</a:t>
            </a:r>
            <a:endParaRPr lang="en-US" sz="800" dirty="0"/>
          </a:p>
        </p:txBody>
      </p:sp>
      <p:sp>
        <p:nvSpPr>
          <p:cNvPr id="40" name="Shape 34"/>
          <p:cNvSpPr/>
          <p:nvPr/>
        </p:nvSpPr>
        <p:spPr>
          <a:xfrm>
            <a:off x="9491472" y="3898087"/>
            <a:ext cx="1143000" cy="237744"/>
          </a:xfrm>
          <a:prstGeom prst="roundRect">
            <a:avLst>
              <a:gd name="adj" fmla="val 123077"/>
            </a:avLst>
          </a:prstGeom>
          <a:solidFill>
            <a:srgbClr val="FEF3E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1" name="Text 35"/>
          <p:cNvSpPr txBox="1"/>
          <p:nvPr/>
        </p:nvSpPr>
        <p:spPr>
          <a:xfrm>
            <a:off x="9491472" y="3898087"/>
            <a:ext cx="1143000" cy="238658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101600" tIns="38100" rIns="101600" bIns="3810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92400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Lunch: 11:30-13:30</a:t>
            </a:r>
            <a:endParaRPr lang="en-US" sz="800" dirty="0"/>
          </a:p>
        </p:txBody>
      </p:sp>
      <p:sp>
        <p:nvSpPr>
          <p:cNvPr id="42" name="Shape 36"/>
          <p:cNvSpPr/>
          <p:nvPr/>
        </p:nvSpPr>
        <p:spPr>
          <a:xfrm>
            <a:off x="10720426" y="3898087"/>
            <a:ext cx="857707" cy="237744"/>
          </a:xfrm>
          <a:prstGeom prst="roundRect">
            <a:avLst>
              <a:gd name="adj" fmla="val 123077"/>
            </a:avLst>
          </a:prstGeom>
          <a:solidFill>
            <a:srgbClr val="FEF3E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3" name="Text 37"/>
          <p:cNvSpPr txBox="1"/>
          <p:nvPr/>
        </p:nvSpPr>
        <p:spPr>
          <a:xfrm>
            <a:off x="10720426" y="3898087"/>
            <a:ext cx="857707" cy="238658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101600" tIns="38100" rIns="101600" bIns="3810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92400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Event Surges</a:t>
            </a:r>
            <a:endParaRPr lang="en-US" sz="800" dirty="0"/>
          </a:p>
        </p:txBody>
      </p:sp>
      <p:sp>
        <p:nvSpPr>
          <p:cNvPr id="44" name="Shape 38"/>
          <p:cNvSpPr/>
          <p:nvPr/>
        </p:nvSpPr>
        <p:spPr>
          <a:xfrm>
            <a:off x="619049" y="4334256"/>
            <a:ext cx="3524098" cy="1333195"/>
          </a:xfrm>
          <a:prstGeom prst="roundRect">
            <a:avLst>
              <a:gd name="adj" fmla="val 7839"/>
            </a:avLst>
          </a:prstGeom>
          <a:solidFill>
            <a:srgbClr val="FEF3E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45" name="Image 4" descr="preencoded.png">    </p:cNvPr>
          <p:cNvPicPr>
            <a:picLocks noChangeAspect="1"/>
          </p:cNvPicPr>
          <p:nvPr/>
        </p:nvPicPr>
        <p:blipFill>
          <a:blip r:embed="rId5"/>
          <a:srcRect l="0" r="0" t="-29348" b="-29348"/>
          <a:stretch/>
        </p:blipFill>
        <p:spPr>
          <a:xfrm>
            <a:off x="790956" y="4545482"/>
            <a:ext cx="105156" cy="133502"/>
          </a:xfrm>
          <a:prstGeom prst="rect">
            <a:avLst/>
          </a:prstGeom>
        </p:spPr>
      </p:pic>
      <p:sp>
        <p:nvSpPr>
          <p:cNvPr id="46" name="Text 39"/>
          <p:cNvSpPr txBox="1"/>
          <p:nvPr/>
        </p:nvSpPr>
        <p:spPr>
          <a:xfrm>
            <a:off x="990295" y="4505249"/>
            <a:ext cx="1101852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100" b="1" dirty="0">
                <a:solidFill>
                  <a:srgbClr val="92400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Morning Rush</a:t>
            </a:r>
            <a:endParaRPr lang="en-US" sz="1100" dirty="0"/>
          </a:p>
        </p:txBody>
      </p:sp>
      <p:sp>
        <p:nvSpPr>
          <p:cNvPr id="47" name="Text 40"/>
          <p:cNvSpPr txBox="1"/>
          <p:nvPr/>
        </p:nvSpPr>
        <p:spPr>
          <a:xfrm>
            <a:off x="790956" y="4815230"/>
            <a:ext cx="3182112" cy="3813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Coffee + breakfast bundles, grab-and-go items. Peak traffic 7:30-9:00 AM.</a:t>
            </a:r>
            <a:endParaRPr lang="en-US" sz="900" dirty="0"/>
          </a:p>
        </p:txBody>
      </p:sp>
      <p:pic>
        <p:nvPicPr>
          <p:cNvPr id="48" name="Image 5" descr="preencoded.png">    </p:cNvPr>
          <p:cNvPicPr>
            <a:picLocks noChangeAspect="1"/>
          </p:cNvPicPr>
          <p:nvPr/>
        </p:nvPicPr>
        <p:blipFill>
          <a:blip r:embed="rId6"/>
          <a:srcRect l="-200" r="-200" t="0" b="0"/>
          <a:stretch/>
        </p:blipFill>
        <p:spPr>
          <a:xfrm>
            <a:off x="790956" y="5379415"/>
            <a:ext cx="2380183" cy="75895"/>
          </a:xfrm>
          <a:prstGeom prst="rect">
            <a:avLst/>
          </a:prstGeom>
        </p:spPr>
      </p:pic>
      <p:pic>
        <p:nvPicPr>
          <p:cNvPr id="49" name="Image 6" descr="preencoded.png">    </p:cNvPr>
          <p:cNvPicPr>
            <a:picLocks noChangeAspect="1"/>
          </p:cNvPicPr>
          <p:nvPr/>
        </p:nvPicPr>
        <p:blipFill>
          <a:blip r:embed="rId7"/>
          <a:srcRect l="-211" r="-211" t="0" b="0"/>
          <a:stretch/>
        </p:blipFill>
        <p:spPr>
          <a:xfrm>
            <a:off x="790956" y="5379415"/>
            <a:ext cx="1428293" cy="75895"/>
          </a:xfrm>
          <a:prstGeom prst="rect">
            <a:avLst/>
          </a:prstGeom>
        </p:spPr>
      </p:pic>
      <p:sp>
        <p:nvSpPr>
          <p:cNvPr id="50" name="Text 41"/>
          <p:cNvSpPr txBox="1"/>
          <p:nvPr/>
        </p:nvSpPr>
        <p:spPr>
          <a:xfrm>
            <a:off x="3266237" y="5339182"/>
            <a:ext cx="886968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b="1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60% capacity</a:t>
            </a:r>
            <a:endParaRPr lang="en-US" sz="800" dirty="0"/>
          </a:p>
        </p:txBody>
      </p:sp>
      <p:sp>
        <p:nvSpPr>
          <p:cNvPr id="51" name="Shape 42"/>
          <p:cNvSpPr/>
          <p:nvPr/>
        </p:nvSpPr>
        <p:spPr>
          <a:xfrm>
            <a:off x="4334256" y="4334256"/>
            <a:ext cx="3524098" cy="1333195"/>
          </a:xfrm>
          <a:prstGeom prst="roundRect">
            <a:avLst>
              <a:gd name="adj" fmla="val 7839"/>
            </a:avLst>
          </a:prstGeom>
          <a:solidFill>
            <a:srgbClr val="FEF3E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52" name="Image 7" descr="preencoded.png">    </p:cNvPr>
          <p:cNvPicPr>
            <a:picLocks noChangeAspect="1"/>
          </p:cNvPicPr>
          <p:nvPr/>
        </p:nvPicPr>
        <p:blipFill>
          <a:blip r:embed="rId8"/>
          <a:srcRect l="0" r="0" t="-5544" b="-5544"/>
          <a:stretch/>
        </p:blipFill>
        <p:spPr>
          <a:xfrm>
            <a:off x="4505249" y="4545482"/>
            <a:ext cx="105156" cy="133502"/>
          </a:xfrm>
          <a:prstGeom prst="rect">
            <a:avLst/>
          </a:prstGeom>
        </p:spPr>
      </p:pic>
      <p:sp>
        <p:nvSpPr>
          <p:cNvPr id="53" name="Text 43"/>
          <p:cNvSpPr txBox="1"/>
          <p:nvPr/>
        </p:nvSpPr>
        <p:spPr>
          <a:xfrm>
            <a:off x="4705502" y="4505249"/>
            <a:ext cx="918972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100" b="1" dirty="0">
                <a:solidFill>
                  <a:srgbClr val="92400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Lunch Peak</a:t>
            </a:r>
            <a:endParaRPr lang="en-US" sz="1100" dirty="0"/>
          </a:p>
        </p:txBody>
      </p:sp>
      <p:sp>
        <p:nvSpPr>
          <p:cNvPr id="54" name="Text 44"/>
          <p:cNvSpPr txBox="1"/>
          <p:nvPr/>
        </p:nvSpPr>
        <p:spPr>
          <a:xfrm>
            <a:off x="4505249" y="4815230"/>
            <a:ext cx="3182112" cy="3813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Full sandwich menu, combo deals. Peak traffic 11:30-13:30 with CBD workers.</a:t>
            </a:r>
            <a:endParaRPr lang="en-US" sz="900" dirty="0"/>
          </a:p>
        </p:txBody>
      </p:sp>
      <p:pic>
        <p:nvPicPr>
          <p:cNvPr id="55" name="Image 8" descr="preencoded.png">    </p:cNvPr>
          <p:cNvPicPr>
            <a:picLocks noChangeAspect="1"/>
          </p:cNvPicPr>
          <p:nvPr/>
        </p:nvPicPr>
        <p:blipFill>
          <a:blip r:embed="rId9"/>
          <a:srcRect l="-193" r="-193" t="0" b="0"/>
          <a:stretch/>
        </p:blipFill>
        <p:spPr>
          <a:xfrm>
            <a:off x="4505249" y="5379415"/>
            <a:ext cx="2384755" cy="75895"/>
          </a:xfrm>
          <a:prstGeom prst="rect">
            <a:avLst/>
          </a:prstGeom>
        </p:spPr>
      </p:pic>
      <p:pic>
        <p:nvPicPr>
          <p:cNvPr id="56" name="Image 9" descr="preencoded.png">    </p:cNvPr>
          <p:cNvPicPr>
            <a:picLocks noChangeAspect="1"/>
          </p:cNvPicPr>
          <p:nvPr/>
        </p:nvPicPr>
        <p:blipFill>
          <a:blip r:embed="rId10"/>
          <a:srcRect l="-198" r="-198" t="0" b="0"/>
          <a:stretch/>
        </p:blipFill>
        <p:spPr>
          <a:xfrm>
            <a:off x="4505249" y="5379415"/>
            <a:ext cx="2027225" cy="75895"/>
          </a:xfrm>
          <a:prstGeom prst="rect">
            <a:avLst/>
          </a:prstGeom>
        </p:spPr>
      </p:pic>
      <p:sp>
        <p:nvSpPr>
          <p:cNvPr id="57" name="Text 45"/>
          <p:cNvSpPr txBox="1"/>
          <p:nvPr/>
        </p:nvSpPr>
        <p:spPr>
          <a:xfrm>
            <a:off x="6986016" y="5339182"/>
            <a:ext cx="886054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b="1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85% capacity</a:t>
            </a:r>
            <a:endParaRPr lang="en-US" sz="800" dirty="0"/>
          </a:p>
        </p:txBody>
      </p:sp>
      <p:sp>
        <p:nvSpPr>
          <p:cNvPr id="58" name="Shape 46"/>
          <p:cNvSpPr/>
          <p:nvPr/>
        </p:nvSpPr>
        <p:spPr>
          <a:xfrm>
            <a:off x="8048549" y="4334256"/>
            <a:ext cx="3524098" cy="1333195"/>
          </a:xfrm>
          <a:prstGeom prst="roundRect">
            <a:avLst>
              <a:gd name="adj" fmla="val 7839"/>
            </a:avLst>
          </a:prstGeom>
          <a:solidFill>
            <a:srgbClr val="FEF3E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59" name="Image 10" descr="preencoded.png">    </p:cNvPr>
          <p:cNvPicPr>
            <a:picLocks noChangeAspect="1"/>
          </p:cNvPicPr>
          <p:nvPr/>
        </p:nvPicPr>
        <p:blipFill>
          <a:blip r:embed="rId11"/>
          <a:srcRect l="0" r="0" t="-5544" b="-5544"/>
          <a:stretch/>
        </p:blipFill>
        <p:spPr>
          <a:xfrm>
            <a:off x="8220456" y="4545482"/>
            <a:ext cx="105156" cy="133502"/>
          </a:xfrm>
          <a:prstGeom prst="rect">
            <a:avLst/>
          </a:prstGeom>
        </p:spPr>
      </p:pic>
      <p:sp>
        <p:nvSpPr>
          <p:cNvPr id="60" name="Text 47"/>
          <p:cNvSpPr txBox="1"/>
          <p:nvPr/>
        </p:nvSpPr>
        <p:spPr>
          <a:xfrm>
            <a:off x="8419795" y="4505249"/>
            <a:ext cx="1088136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100" b="1" dirty="0">
                <a:solidFill>
                  <a:srgbClr val="92400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Event Surges</a:t>
            </a:r>
            <a:endParaRPr lang="en-US" sz="1100" dirty="0"/>
          </a:p>
        </p:txBody>
      </p:sp>
      <p:sp>
        <p:nvSpPr>
          <p:cNvPr id="61" name="Text 48"/>
          <p:cNvSpPr txBox="1"/>
          <p:nvPr/>
        </p:nvSpPr>
        <p:spPr>
          <a:xfrm>
            <a:off x="8220456" y="4815230"/>
            <a:ext cx="3182112" cy="3813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Pre-game crowds, concert nights. Extended hours for ICE District events.</a:t>
            </a:r>
            <a:endParaRPr lang="en-US" sz="900" dirty="0"/>
          </a:p>
        </p:txBody>
      </p:sp>
      <p:pic>
        <p:nvPicPr>
          <p:cNvPr id="62" name="Image 11" descr="preencoded.png">    </p:cNvPr>
          <p:cNvPicPr>
            <a:picLocks noChangeAspect="1"/>
          </p:cNvPicPr>
          <p:nvPr/>
        </p:nvPicPr>
        <p:blipFill>
          <a:blip r:embed="rId12"/>
          <a:srcRect l="-195" r="-195" t="0" b="0"/>
          <a:stretch/>
        </p:blipFill>
        <p:spPr>
          <a:xfrm>
            <a:off x="8220456" y="5379415"/>
            <a:ext cx="2382012" cy="75895"/>
          </a:xfrm>
          <a:prstGeom prst="rect">
            <a:avLst/>
          </a:prstGeom>
        </p:spPr>
      </p:pic>
      <p:pic>
        <p:nvPicPr>
          <p:cNvPr id="63" name="Image 12" descr="preencoded.png">    </p:cNvPr>
          <p:cNvPicPr>
            <a:picLocks noChangeAspect="1"/>
          </p:cNvPicPr>
          <p:nvPr/>
        </p:nvPicPr>
        <p:blipFill>
          <a:blip r:embed="rId13"/>
          <a:srcRect l="-185" r="-185" t="0" b="0"/>
          <a:stretch/>
        </p:blipFill>
        <p:spPr>
          <a:xfrm>
            <a:off x="8220456" y="5379415"/>
            <a:ext cx="1071677" cy="75895"/>
          </a:xfrm>
          <a:prstGeom prst="rect">
            <a:avLst/>
          </a:prstGeom>
        </p:spPr>
      </p:pic>
      <p:sp>
        <p:nvSpPr>
          <p:cNvPr id="64" name="Text 49"/>
          <p:cNvSpPr txBox="1"/>
          <p:nvPr/>
        </p:nvSpPr>
        <p:spPr>
          <a:xfrm>
            <a:off x="10697566" y="5339182"/>
            <a:ext cx="886054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b="1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45% capacity</a:t>
            </a:r>
            <a:endParaRPr lang="en-US" sz="800" dirty="0"/>
          </a:p>
        </p:txBody>
      </p:sp>
      <p:sp>
        <p:nvSpPr>
          <p:cNvPr id="65" name="Shape 50"/>
          <p:cNvSpPr/>
          <p:nvPr/>
        </p:nvSpPr>
        <p:spPr>
          <a:xfrm>
            <a:off x="381305" y="6133795"/>
            <a:ext cx="11430000" cy="875995"/>
          </a:xfrm>
          <a:prstGeom prst="roundRect">
            <a:avLst>
              <a:gd name="adj" fmla="val 22692"/>
            </a:avLst>
          </a:prstGeom>
          <a:solidFill>
            <a:srgbClr val="FEF3E2"/>
          </a:solidFill>
          <a:ln w="12700">
            <a:solidFill>
              <a:srgbClr val="FCD34D"/>
            </a:solidFill>
            <a:prstDash val="solid"/>
          </a:ln>
        </p:spPr>
      </p:sp>
      <p:sp>
        <p:nvSpPr>
          <p:cNvPr id="66" name="Shape 51"/>
          <p:cNvSpPr/>
          <p:nvPr/>
        </p:nvSpPr>
        <p:spPr>
          <a:xfrm>
            <a:off x="619049" y="6360566"/>
            <a:ext cx="418795" cy="418795"/>
          </a:xfrm>
          <a:prstGeom prst="roundRect">
            <a:avLst>
              <a:gd name="adj" fmla="val 79397"/>
            </a:avLst>
          </a:prstGeom>
          <a:solidFill>
            <a:srgbClr val="FCD34D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67" name="Image 13" descr="preencoded.png">    </p:cNvPr>
          <p:cNvPicPr>
            <a:picLocks noChangeAspect="1"/>
          </p:cNvPicPr>
          <p:nvPr/>
        </p:nvPicPr>
        <p:blipFill>
          <a:blip r:embed="rId14"/>
          <a:srcRect l="-3526" r="-3526" t="0" b="0"/>
          <a:stretch/>
        </p:blipFill>
        <p:spPr>
          <a:xfrm>
            <a:off x="752551" y="6474866"/>
            <a:ext cx="152705" cy="190195"/>
          </a:xfrm>
          <a:prstGeom prst="rect">
            <a:avLst/>
          </a:prstGeom>
        </p:spPr>
      </p:pic>
      <p:sp>
        <p:nvSpPr>
          <p:cNvPr id="68" name="Text 52"/>
          <p:cNvSpPr txBox="1"/>
          <p:nvPr/>
        </p:nvSpPr>
        <p:spPr>
          <a:xfrm>
            <a:off x="1171346" y="6357823"/>
            <a:ext cx="5639105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b="1" dirty="0">
                <a:solidFill>
                  <a:srgbClr val="92400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Strategic Insight</a:t>
            </a:r>
            <a:endParaRPr lang="en-US" sz="1000" dirty="0"/>
          </a:p>
        </p:txBody>
      </p:sp>
      <p:sp>
        <p:nvSpPr>
          <p:cNvPr id="69" name="Text 53"/>
          <p:cNvSpPr txBox="1"/>
          <p:nvPr/>
        </p:nvSpPr>
        <p:spPr>
          <a:xfrm>
            <a:off x="1171346" y="6596482"/>
            <a:ext cx="6324905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Strong weekday transaction potential with 12,600+ government workers returning to downtown</a:t>
            </a:r>
            <a:endParaRPr lang="en-US" sz="900" dirty="0"/>
          </a:p>
        </p:txBody>
      </p:sp>
      <p:sp>
        <p:nvSpPr>
          <p:cNvPr id="70" name="Text 54"/>
          <p:cNvSpPr txBox="1"/>
          <p:nvPr/>
        </p:nvSpPr>
        <p:spPr>
          <a:xfrm>
            <a:off x="9101938" y="6334049"/>
            <a:ext cx="1618488" cy="3145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6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~2,500-3,500</a:t>
            </a:r>
            <a:endParaRPr lang="en-US" sz="1600" dirty="0"/>
          </a:p>
        </p:txBody>
      </p:sp>
      <p:sp>
        <p:nvSpPr>
          <p:cNvPr id="71" name="Text 55"/>
          <p:cNvSpPr txBox="1"/>
          <p:nvPr/>
        </p:nvSpPr>
        <p:spPr>
          <a:xfrm>
            <a:off x="9176918" y="6648602"/>
            <a:ext cx="1467612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800" b="1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Daily lunch cohort</a:t>
            </a:r>
            <a:endParaRPr lang="en-US" sz="800" dirty="0"/>
          </a:p>
        </p:txBody>
      </p:sp>
      <p:sp>
        <p:nvSpPr>
          <p:cNvPr id="72" name="Text 56"/>
          <p:cNvSpPr txBox="1"/>
          <p:nvPr/>
        </p:nvSpPr>
        <p:spPr>
          <a:xfrm>
            <a:off x="10942625" y="6334049"/>
            <a:ext cx="638251" cy="3145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6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6-8%</a:t>
            </a:r>
            <a:endParaRPr lang="en-US" sz="1600" dirty="0"/>
          </a:p>
        </p:txBody>
      </p:sp>
      <p:sp>
        <p:nvSpPr>
          <p:cNvPr id="73" name="Text 57"/>
          <p:cNvSpPr txBox="1"/>
          <p:nvPr/>
        </p:nvSpPr>
        <p:spPr>
          <a:xfrm>
            <a:off x="10823753" y="6648602"/>
            <a:ext cx="875995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800" b="1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Capture rate</a:t>
            </a:r>
            <a:endParaRPr lang="en-US" sz="800" dirty="0"/>
          </a:p>
        </p:txBody>
      </p:sp>
      <p:sp>
        <p:nvSpPr>
          <p:cNvPr id="74" name="Shape 58"/>
          <p:cNvSpPr/>
          <p:nvPr/>
        </p:nvSpPr>
        <p:spPr>
          <a:xfrm>
            <a:off x="0" y="0"/>
            <a:ext cx="12191695" cy="571500"/>
          </a:xfrm>
          <a:prstGeom prst="rect">
            <a:avLst/>
          </a:prstGeom>
          <a:solidFill>
            <a:srgbClr val="FFFFFF"/>
          </a:solidFill>
          <a:ln/>
        </p:spPr>
      </p:sp>
      <p:sp>
        <p:nvSpPr>
          <p:cNvPr id="75" name="Shape 59"/>
          <p:cNvSpPr/>
          <p:nvPr/>
        </p:nvSpPr>
        <p:spPr>
          <a:xfrm>
            <a:off x="0" y="562356"/>
            <a:ext cx="12191695" cy="9144"/>
          </a:xfrm>
          <a:prstGeom prst="rect">
            <a:avLst/>
          </a:prstGeom>
          <a:solidFill>
            <a:srgbClr val="E5E7EB"/>
          </a:solidFill>
          <a:ln w="12700">
            <a:solidFill>
              <a:srgbClr val="E5E7EB">
                <a:alpha val="0"/>
              </a:srgbClr>
            </a:solidFill>
            <a:prstDash val="solid"/>
          </a:ln>
        </p:spPr>
      </p:sp>
      <p:sp>
        <p:nvSpPr>
          <p:cNvPr id="76" name="Shape 60"/>
          <p:cNvSpPr/>
          <p:nvPr/>
        </p:nvSpPr>
        <p:spPr>
          <a:xfrm>
            <a:off x="381305" y="147218"/>
            <a:ext cx="267005" cy="267005"/>
          </a:xfrm>
          <a:prstGeom prst="roundRect">
            <a:avLst>
              <a:gd name="adj" fmla="val 97847"/>
            </a:avLst>
          </a:prstGeom>
          <a:solidFill>
            <a:srgbClr val="8C5A3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77" name="Image 14" descr="preencoded.png">    </p:cNvPr>
          <p:cNvPicPr>
            <a:picLocks noChangeAspect="1"/>
          </p:cNvPicPr>
          <p:nvPr/>
        </p:nvPicPr>
        <p:blipFill>
          <a:blip r:embed="rId15"/>
          <a:srcRect l="0" r="0" t="-16489" b="-16489"/>
          <a:stretch/>
        </p:blipFill>
        <p:spPr>
          <a:xfrm>
            <a:off x="471830" y="224028"/>
            <a:ext cx="85954" cy="114300"/>
          </a:xfrm>
          <a:prstGeom prst="rect">
            <a:avLst/>
          </a:prstGeom>
        </p:spPr>
      </p:pic>
      <p:sp>
        <p:nvSpPr>
          <p:cNvPr id="78" name="Text 61"/>
          <p:cNvSpPr txBox="1"/>
          <p:nvPr/>
        </p:nvSpPr>
        <p:spPr>
          <a:xfrm>
            <a:off x="761695" y="188366"/>
            <a:ext cx="2067458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THRESHLD STRATEGIC PLANNING</a:t>
            </a:r>
            <a:endParaRPr lang="en-US" sz="900" dirty="0"/>
          </a:p>
        </p:txBody>
      </p:sp>
      <p:sp>
        <p:nvSpPr>
          <p:cNvPr id="79" name="Text 62"/>
          <p:cNvSpPr txBox="1"/>
          <p:nvPr/>
        </p:nvSpPr>
        <p:spPr>
          <a:xfrm>
            <a:off x="10125151" y="202082"/>
            <a:ext cx="505663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May 2026</a:t>
            </a:r>
            <a:endParaRPr lang="en-US" sz="800" dirty="0"/>
          </a:p>
        </p:txBody>
      </p:sp>
      <p:sp>
        <p:nvSpPr>
          <p:cNvPr id="80" name="Text 63"/>
          <p:cNvSpPr txBox="1"/>
          <p:nvPr/>
        </p:nvSpPr>
        <p:spPr>
          <a:xfrm>
            <a:off x="10814609" y="202082"/>
            <a:ext cx="63094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|</a:t>
            </a:r>
            <a:endParaRPr lang="en-US" sz="800" dirty="0"/>
          </a:p>
        </p:txBody>
      </p:sp>
      <p:sp>
        <p:nvSpPr>
          <p:cNvPr id="81" name="Text 64"/>
          <p:cNvSpPr txBox="1"/>
          <p:nvPr/>
        </p:nvSpPr>
        <p:spPr>
          <a:xfrm>
            <a:off x="11040466" y="202082"/>
            <a:ext cx="771754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CONFIDENTIAL</a:t>
            </a:r>
            <a:endParaRPr lang="en-US" sz="800" dirty="0"/>
          </a:p>
        </p:txBody>
      </p:sp>
      <p:sp>
        <p:nvSpPr>
          <p:cNvPr id="82" name="Shape 65"/>
          <p:cNvSpPr/>
          <p:nvPr/>
        </p:nvSpPr>
        <p:spPr>
          <a:xfrm>
            <a:off x="0" y="6286500"/>
            <a:ext cx="12191695" cy="571500"/>
          </a:xfrm>
          <a:prstGeom prst="rect">
            <a:avLst/>
          </a:prstGeom>
          <a:solidFill>
            <a:srgbClr val="FFFFFF"/>
          </a:solidFill>
          <a:ln/>
        </p:spPr>
      </p:sp>
      <p:sp>
        <p:nvSpPr>
          <p:cNvPr id="83" name="Shape 66"/>
          <p:cNvSpPr/>
          <p:nvPr/>
        </p:nvSpPr>
        <p:spPr>
          <a:xfrm>
            <a:off x="0" y="6286500"/>
            <a:ext cx="12191695" cy="9144"/>
          </a:xfrm>
          <a:prstGeom prst="rect">
            <a:avLst/>
          </a:prstGeom>
          <a:solidFill>
            <a:srgbClr val="E5E7EB"/>
          </a:solidFill>
          <a:ln w="12700">
            <a:solidFill>
              <a:srgbClr val="E5E7EB">
                <a:alpha val="0"/>
              </a:srgbClr>
            </a:solidFill>
            <a:prstDash val="solid"/>
          </a:ln>
        </p:spPr>
      </p:sp>
      <p:sp>
        <p:nvSpPr>
          <p:cNvPr id="84" name="Text 67"/>
          <p:cNvSpPr txBox="1"/>
          <p:nvPr/>
        </p:nvSpPr>
        <p:spPr>
          <a:xfrm>
            <a:off x="381305" y="6498641"/>
            <a:ext cx="1723644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Strategic Planning Document</a:t>
            </a:r>
            <a:endParaRPr lang="en-US" sz="800" dirty="0"/>
          </a:p>
        </p:txBody>
      </p:sp>
      <p:sp>
        <p:nvSpPr>
          <p:cNvPr id="85" name="Text 68"/>
          <p:cNvSpPr txBox="1"/>
          <p:nvPr/>
        </p:nvSpPr>
        <p:spPr>
          <a:xfrm>
            <a:off x="1971446" y="6498641"/>
            <a:ext cx="63094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|</a:t>
            </a:r>
            <a:endParaRPr lang="en-US" sz="800" dirty="0"/>
          </a:p>
        </p:txBody>
      </p:sp>
      <p:sp>
        <p:nvSpPr>
          <p:cNvPr id="86" name="Text 69"/>
          <p:cNvSpPr txBox="1"/>
          <p:nvPr/>
        </p:nvSpPr>
        <p:spPr>
          <a:xfrm>
            <a:off x="2158898" y="6498641"/>
            <a:ext cx="850392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Page 6 of 24</a:t>
            </a:r>
            <a:endParaRPr lang="en-US" sz="800" dirty="0"/>
          </a:p>
        </p:txBody>
      </p:sp>
      <p:sp>
        <p:nvSpPr>
          <p:cNvPr id="87" name="Text 70"/>
          <p:cNvSpPr txBox="1"/>
          <p:nvPr/>
        </p:nvSpPr>
        <p:spPr>
          <a:xfrm>
            <a:off x="10296144" y="6529730"/>
            <a:ext cx="1814170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Prepared by Threshld Strategy</a:t>
            </a:r>
            <a:endParaRPr lang="en-US" sz="8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6F7F4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-1" b="-1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4" name="Text 1"/>
          <p:cNvSpPr txBox="1"/>
          <p:nvPr/>
        </p:nvSpPr>
        <p:spPr>
          <a:xfrm>
            <a:off x="571500" y="1067105"/>
            <a:ext cx="11049610" cy="6007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3100" b="1" dirty="0">
                <a:solidFill>
                  <a:srgbClr val="1F2937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Demand Market: 2026 QSR Dynamics</a:t>
            </a:r>
            <a:endParaRPr lang="en-US" sz="3100" dirty="0"/>
          </a:p>
        </p:txBody>
      </p:sp>
      <p:sp>
        <p:nvSpPr>
          <p:cNvPr id="5" name="Text 2"/>
          <p:cNvSpPr txBox="1"/>
          <p:nvPr/>
        </p:nvSpPr>
        <p:spPr>
          <a:xfrm>
            <a:off x="571500" y="1762049"/>
            <a:ext cx="11049610" cy="5148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3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Analysis of the 2026 quick-service restaurant landscape, consumer behavior trends, and strategic implications for the Bell Tower location.</a:t>
            </a:r>
            <a:endParaRPr lang="en-US" sz="1300" dirty="0"/>
          </a:p>
        </p:txBody>
      </p:sp>
      <p:sp>
        <p:nvSpPr>
          <p:cNvPr id="6" name="Shape 3"/>
          <p:cNvSpPr/>
          <p:nvPr/>
        </p:nvSpPr>
        <p:spPr>
          <a:xfrm>
            <a:off x="571500" y="2581351"/>
            <a:ext cx="5372100" cy="3238805"/>
          </a:xfrm>
          <a:prstGeom prst="roundRect">
            <a:avLst>
              <a:gd name="adj" fmla="val 1993"/>
            </a:avLst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7" name="Shape 4"/>
          <p:cNvSpPr/>
          <p:nvPr/>
        </p:nvSpPr>
        <p:spPr>
          <a:xfrm>
            <a:off x="809244" y="2876702"/>
            <a:ext cx="342900" cy="342900"/>
          </a:xfrm>
          <a:prstGeom prst="roundRect">
            <a:avLst>
              <a:gd name="adj" fmla="val 88889"/>
            </a:avLst>
          </a:prstGeom>
          <a:solidFill>
            <a:srgbClr val="FEF3E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8" name="Image 1" descr="preencoded.png">    </p:cNvPr>
          <p:cNvPicPr>
            <a:picLocks noChangeAspect="1"/>
          </p:cNvPicPr>
          <p:nvPr/>
        </p:nvPicPr>
        <p:blipFill>
          <a:blip r:embed="rId2"/>
          <a:srcRect l="0" r="0" t="-16800" b="-16800"/>
          <a:stretch/>
        </p:blipFill>
        <p:spPr>
          <a:xfrm>
            <a:off x="923544" y="2971800"/>
            <a:ext cx="114300" cy="152705"/>
          </a:xfrm>
          <a:prstGeom prst="rect">
            <a:avLst/>
          </a:prstGeom>
        </p:spPr>
      </p:pic>
      <p:sp>
        <p:nvSpPr>
          <p:cNvPr id="9" name="Text 5"/>
          <p:cNvSpPr txBox="1"/>
          <p:nvPr/>
        </p:nvSpPr>
        <p:spPr>
          <a:xfrm>
            <a:off x="1266444" y="2819095"/>
            <a:ext cx="2095805" cy="2578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3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Market Trends</a:t>
            </a:r>
            <a:endParaRPr lang="en-US" sz="1300" dirty="0"/>
          </a:p>
        </p:txBody>
      </p:sp>
      <p:sp>
        <p:nvSpPr>
          <p:cNvPr id="10" name="Text 6"/>
          <p:cNvSpPr txBox="1"/>
          <p:nvPr/>
        </p:nvSpPr>
        <p:spPr>
          <a:xfrm>
            <a:off x="1266444" y="3076956"/>
            <a:ext cx="2404872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Key QSR dynamics shaping 2026</a:t>
            </a:r>
            <a:endParaRPr lang="en-US" sz="1000" dirty="0"/>
          </a:p>
        </p:txBody>
      </p:sp>
      <p:sp>
        <p:nvSpPr>
          <p:cNvPr id="11" name="Shape 7"/>
          <p:cNvSpPr/>
          <p:nvPr/>
        </p:nvSpPr>
        <p:spPr>
          <a:xfrm>
            <a:off x="809244" y="3467405"/>
            <a:ext cx="4895698" cy="857707"/>
          </a:xfrm>
          <a:prstGeom prst="roundRect">
            <a:avLst>
              <a:gd name="adj" fmla="val 14215"/>
            </a:avLst>
          </a:prstGeom>
          <a:solidFill>
            <a:srgbClr val="F9FAFB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12" name="Shape 8"/>
          <p:cNvSpPr/>
          <p:nvPr/>
        </p:nvSpPr>
        <p:spPr>
          <a:xfrm>
            <a:off x="942746" y="3600907"/>
            <a:ext cx="228600" cy="228600"/>
          </a:xfrm>
          <a:prstGeom prst="roundRect">
            <a:avLst>
              <a:gd name="adj" fmla="val 133333"/>
            </a:avLst>
          </a:prstGeom>
          <a:solidFill>
            <a:srgbClr val="10B981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13" name="Image 2" descr="preencoded.png">    </p:cNvPr>
          <p:cNvPicPr>
            <a:picLocks noChangeAspect="1"/>
          </p:cNvPicPr>
          <p:nvPr/>
        </p:nvPicPr>
        <p:blipFill>
          <a:blip r:embed="rId3"/>
          <a:srcRect l="-3205" r="-3205" t="0" b="0"/>
          <a:stretch/>
        </p:blipFill>
        <p:spPr>
          <a:xfrm>
            <a:off x="1019556" y="3666744"/>
            <a:ext cx="75895" cy="95098"/>
          </a:xfrm>
          <a:prstGeom prst="rect">
            <a:avLst/>
          </a:prstGeom>
        </p:spPr>
      </p:pic>
      <p:sp>
        <p:nvSpPr>
          <p:cNvPr id="14" name="Text 9"/>
          <p:cNvSpPr txBox="1"/>
          <p:nvPr/>
        </p:nvSpPr>
        <p:spPr>
          <a:xfrm>
            <a:off x="1285646" y="3600907"/>
            <a:ext cx="1844345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Value-First Behavior</a:t>
            </a:r>
            <a:endParaRPr lang="en-US" sz="1000" dirty="0"/>
          </a:p>
        </p:txBody>
      </p:sp>
      <p:pic>
        <p:nvPicPr>
          <p:cNvPr id="15" name="Image 3" descr="preencoded.png">    </p:cNvPr>
          <p:cNvPicPr>
            <a:picLocks noChangeAspect="1"/>
          </p:cNvPicPr>
          <p:nvPr/>
        </p:nvPicPr>
        <p:blipFill>
          <a:blip r:embed="rId4"/>
          <a:srcRect l="-133" r="-133" t="0" b="0"/>
          <a:stretch/>
        </p:blipFill>
        <p:spPr>
          <a:xfrm>
            <a:off x="5138014" y="3642970"/>
            <a:ext cx="85954" cy="114300"/>
          </a:xfrm>
          <a:prstGeom prst="rect">
            <a:avLst/>
          </a:prstGeom>
        </p:spPr>
      </p:pic>
      <p:sp>
        <p:nvSpPr>
          <p:cNvPr id="16" name="Text 10"/>
          <p:cNvSpPr txBox="1"/>
          <p:nvPr/>
        </p:nvSpPr>
        <p:spPr>
          <a:xfrm>
            <a:off x="5262372" y="3614623"/>
            <a:ext cx="314554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10B98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+15%</a:t>
            </a:r>
            <a:endParaRPr lang="en-US" sz="900" dirty="0"/>
          </a:p>
        </p:txBody>
      </p:sp>
      <p:sp>
        <p:nvSpPr>
          <p:cNvPr id="17" name="Text 11"/>
          <p:cNvSpPr txBox="1"/>
          <p:nvPr/>
        </p:nvSpPr>
        <p:spPr>
          <a:xfrm>
            <a:off x="1285646" y="3838651"/>
            <a:ext cx="4286707" cy="3529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Pricing battleground ~$10-12; 75% of Canadians dining out less due to cost pressure</a:t>
            </a:r>
            <a:endParaRPr lang="en-US" sz="900" dirty="0"/>
          </a:p>
        </p:txBody>
      </p:sp>
      <p:sp>
        <p:nvSpPr>
          <p:cNvPr id="18" name="Shape 12"/>
          <p:cNvSpPr/>
          <p:nvPr/>
        </p:nvSpPr>
        <p:spPr>
          <a:xfrm>
            <a:off x="809244" y="4451299"/>
            <a:ext cx="4895698" cy="685800"/>
          </a:xfrm>
          <a:prstGeom prst="roundRect">
            <a:avLst>
              <a:gd name="adj" fmla="val 22222"/>
            </a:avLst>
          </a:prstGeom>
          <a:solidFill>
            <a:srgbClr val="F9FAFB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19" name="Shape 13"/>
          <p:cNvSpPr/>
          <p:nvPr/>
        </p:nvSpPr>
        <p:spPr>
          <a:xfrm>
            <a:off x="942746" y="4584802"/>
            <a:ext cx="228600" cy="228600"/>
          </a:xfrm>
          <a:prstGeom prst="roundRect">
            <a:avLst>
              <a:gd name="adj" fmla="val 133333"/>
            </a:avLst>
          </a:prstGeom>
          <a:solidFill>
            <a:srgbClr val="10B981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20" name="Image 4" descr="preencoded.png">    </p:cNvPr>
          <p:cNvPicPr>
            <a:picLocks noChangeAspect="1"/>
          </p:cNvPicPr>
          <p:nvPr/>
        </p:nvPicPr>
        <p:blipFill>
          <a:blip r:embed="rId5"/>
          <a:srcRect l="-3205" r="-3205" t="0" b="0"/>
          <a:stretch/>
        </p:blipFill>
        <p:spPr>
          <a:xfrm>
            <a:off x="1019556" y="4651553"/>
            <a:ext cx="75895" cy="95098"/>
          </a:xfrm>
          <a:prstGeom prst="rect">
            <a:avLst/>
          </a:prstGeom>
        </p:spPr>
      </p:pic>
      <p:sp>
        <p:nvSpPr>
          <p:cNvPr id="21" name="Text 14"/>
          <p:cNvSpPr txBox="1"/>
          <p:nvPr/>
        </p:nvSpPr>
        <p:spPr>
          <a:xfrm>
            <a:off x="1285646" y="4584802"/>
            <a:ext cx="1970532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Chicken/Sandwich Growth</a:t>
            </a:r>
            <a:endParaRPr lang="en-US" sz="1000" dirty="0"/>
          </a:p>
        </p:txBody>
      </p:sp>
      <p:pic>
        <p:nvPicPr>
          <p:cNvPr id="22" name="Image 5" descr="preencoded.png">    </p:cNvPr>
          <p:cNvPicPr>
            <a:picLocks noChangeAspect="1"/>
          </p:cNvPicPr>
          <p:nvPr/>
        </p:nvPicPr>
        <p:blipFill>
          <a:blip r:embed="rId6"/>
          <a:srcRect l="-133" r="-133" t="0" b="0"/>
          <a:stretch/>
        </p:blipFill>
        <p:spPr>
          <a:xfrm>
            <a:off x="5137099" y="4627778"/>
            <a:ext cx="85954" cy="114300"/>
          </a:xfrm>
          <a:prstGeom prst="rect">
            <a:avLst/>
          </a:prstGeom>
        </p:spPr>
      </p:pic>
      <p:sp>
        <p:nvSpPr>
          <p:cNvPr id="23" name="Text 15"/>
          <p:cNvSpPr txBox="1"/>
          <p:nvPr/>
        </p:nvSpPr>
        <p:spPr>
          <a:xfrm>
            <a:off x="5260543" y="4599432"/>
            <a:ext cx="314554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10B98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+12%</a:t>
            </a:r>
            <a:endParaRPr lang="en-US" sz="900" dirty="0"/>
          </a:p>
        </p:txBody>
      </p:sp>
      <p:sp>
        <p:nvSpPr>
          <p:cNvPr id="24" name="Text 16"/>
          <p:cNvSpPr txBox="1"/>
          <p:nvPr/>
        </p:nvSpPr>
        <p:spPr>
          <a:xfrm>
            <a:off x="1285646" y="4823460"/>
            <a:ext cx="4795114" cy="18105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Sustained growth in sandwich category; off-premise remains core</a:t>
            </a:r>
            <a:endParaRPr lang="en-US" sz="900" dirty="0"/>
          </a:p>
        </p:txBody>
      </p:sp>
      <p:sp>
        <p:nvSpPr>
          <p:cNvPr id="25" name="Shape 17"/>
          <p:cNvSpPr/>
          <p:nvPr/>
        </p:nvSpPr>
        <p:spPr>
          <a:xfrm>
            <a:off x="809244" y="5263286"/>
            <a:ext cx="4895698" cy="685800"/>
          </a:xfrm>
          <a:prstGeom prst="roundRect">
            <a:avLst>
              <a:gd name="adj" fmla="val 22222"/>
            </a:avLst>
          </a:prstGeom>
          <a:solidFill>
            <a:srgbClr val="F9FAFB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26" name="Shape 18"/>
          <p:cNvSpPr/>
          <p:nvPr/>
        </p:nvSpPr>
        <p:spPr>
          <a:xfrm>
            <a:off x="942746" y="5396789"/>
            <a:ext cx="228600" cy="228600"/>
          </a:xfrm>
          <a:prstGeom prst="roundRect">
            <a:avLst>
              <a:gd name="adj" fmla="val 133333"/>
            </a:avLst>
          </a:prstGeom>
          <a:solidFill>
            <a:srgbClr val="3B82F6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27" name="Image 6" descr="preencoded.png">    </p:cNvPr>
          <p:cNvPicPr>
            <a:picLocks noChangeAspect="1"/>
          </p:cNvPicPr>
          <p:nvPr/>
        </p:nvPicPr>
        <p:blipFill>
          <a:blip r:embed="rId7"/>
          <a:srcRect l="0" r="0" t="-12651" b="-12651"/>
          <a:stretch/>
        </p:blipFill>
        <p:spPr>
          <a:xfrm>
            <a:off x="1019556" y="5463540"/>
            <a:ext cx="75895" cy="95098"/>
          </a:xfrm>
          <a:prstGeom prst="rect">
            <a:avLst/>
          </a:prstGeom>
        </p:spPr>
      </p:pic>
      <p:sp>
        <p:nvSpPr>
          <p:cNvPr id="28" name="Text 19"/>
          <p:cNvSpPr txBox="1"/>
          <p:nvPr/>
        </p:nvSpPr>
        <p:spPr>
          <a:xfrm>
            <a:off x="1285646" y="5396789"/>
            <a:ext cx="1837030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Smart Kitchen Adoption</a:t>
            </a:r>
            <a:endParaRPr lang="en-US" sz="1000" dirty="0"/>
          </a:p>
        </p:txBody>
      </p:sp>
      <p:pic>
        <p:nvPicPr>
          <p:cNvPr id="29" name="Image 7" descr="preencoded.png">    </p:cNvPr>
          <p:cNvPicPr>
            <a:picLocks noChangeAspect="1"/>
          </p:cNvPicPr>
          <p:nvPr/>
        </p:nvPicPr>
        <p:blipFill>
          <a:blip r:embed="rId8"/>
          <a:srcRect l="0" r="0" t="-8178" b="-8178"/>
          <a:stretch/>
        </p:blipFill>
        <p:spPr>
          <a:xfrm>
            <a:off x="5098694" y="5439766"/>
            <a:ext cx="85954" cy="114300"/>
          </a:xfrm>
          <a:prstGeom prst="rect">
            <a:avLst/>
          </a:prstGeom>
        </p:spPr>
      </p:pic>
      <p:sp>
        <p:nvSpPr>
          <p:cNvPr id="30" name="Text 20"/>
          <p:cNvSpPr txBox="1"/>
          <p:nvPr/>
        </p:nvSpPr>
        <p:spPr>
          <a:xfrm>
            <a:off x="5222138" y="5410505"/>
            <a:ext cx="478231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Stable</a:t>
            </a:r>
            <a:endParaRPr lang="en-US" sz="900" dirty="0"/>
          </a:p>
        </p:txBody>
      </p:sp>
      <p:sp>
        <p:nvSpPr>
          <p:cNvPr id="31" name="Text 21"/>
          <p:cNvSpPr txBox="1"/>
          <p:nvPr/>
        </p:nvSpPr>
        <p:spPr>
          <a:xfrm>
            <a:off x="1285646" y="5634533"/>
            <a:ext cx="4286707" cy="18105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25% of operators investing in kitchen automation in 2026</a:t>
            </a:r>
            <a:endParaRPr lang="en-US" sz="900" dirty="0"/>
          </a:p>
        </p:txBody>
      </p:sp>
      <p:sp>
        <p:nvSpPr>
          <p:cNvPr id="32" name="Shape 22"/>
          <p:cNvSpPr/>
          <p:nvPr/>
        </p:nvSpPr>
        <p:spPr>
          <a:xfrm>
            <a:off x="6248095" y="2581351"/>
            <a:ext cx="5372100" cy="3238805"/>
          </a:xfrm>
          <a:prstGeom prst="roundRect">
            <a:avLst>
              <a:gd name="adj" fmla="val 1993"/>
            </a:avLst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33" name="Shape 23"/>
          <p:cNvSpPr/>
          <p:nvPr/>
        </p:nvSpPr>
        <p:spPr>
          <a:xfrm>
            <a:off x="6486754" y="2876702"/>
            <a:ext cx="342900" cy="342900"/>
          </a:xfrm>
          <a:prstGeom prst="roundRect">
            <a:avLst>
              <a:gd name="adj" fmla="val 88889"/>
            </a:avLst>
          </a:prstGeom>
          <a:solidFill>
            <a:srgbClr val="FEF3E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34" name="Image 8" descr="preencoded.png">    </p:cNvPr>
          <p:cNvPicPr>
            <a:picLocks noChangeAspect="1"/>
          </p:cNvPicPr>
          <p:nvPr/>
        </p:nvPicPr>
        <p:blipFill>
          <a:blip r:embed="rId9"/>
          <a:srcRect l="0" r="0" t="-100" b="-100"/>
          <a:stretch/>
        </p:blipFill>
        <p:spPr>
          <a:xfrm>
            <a:off x="6601054" y="2971800"/>
            <a:ext cx="114300" cy="152705"/>
          </a:xfrm>
          <a:prstGeom prst="rect">
            <a:avLst/>
          </a:prstGeom>
        </p:spPr>
      </p:pic>
      <p:sp>
        <p:nvSpPr>
          <p:cNvPr id="35" name="Text 24"/>
          <p:cNvSpPr txBox="1"/>
          <p:nvPr/>
        </p:nvSpPr>
        <p:spPr>
          <a:xfrm>
            <a:off x="6943954" y="2819095"/>
            <a:ext cx="2176272" cy="2578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3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Strategic Implications</a:t>
            </a:r>
            <a:endParaRPr lang="en-US" sz="1300" dirty="0"/>
          </a:p>
        </p:txBody>
      </p:sp>
      <p:sp>
        <p:nvSpPr>
          <p:cNvPr id="36" name="Text 25"/>
          <p:cNvSpPr txBox="1"/>
          <p:nvPr/>
        </p:nvSpPr>
        <p:spPr>
          <a:xfrm>
            <a:off x="6943954" y="3076956"/>
            <a:ext cx="2176272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Action items for Bell Tower</a:t>
            </a:r>
            <a:endParaRPr lang="en-US" sz="1000" dirty="0"/>
          </a:p>
        </p:txBody>
      </p:sp>
      <p:sp>
        <p:nvSpPr>
          <p:cNvPr id="37" name="Shape 26"/>
          <p:cNvSpPr/>
          <p:nvPr/>
        </p:nvSpPr>
        <p:spPr>
          <a:xfrm>
            <a:off x="6486754" y="3467405"/>
            <a:ext cx="4895698" cy="685800"/>
          </a:xfrm>
          <a:prstGeom prst="roundRect">
            <a:avLst>
              <a:gd name="adj" fmla="val 14815"/>
            </a:avLst>
          </a:prstGeom>
          <a:solidFill>
            <a:srgbClr val="8C5A32">
              <a:alpha val="5000"/>
            </a:srgbClr>
          </a:solidFill>
          <a:ln/>
        </p:spPr>
      </p:sp>
      <p:sp>
        <p:nvSpPr>
          <p:cNvPr id="38" name="Shape 27"/>
          <p:cNvSpPr/>
          <p:nvPr/>
        </p:nvSpPr>
        <p:spPr>
          <a:xfrm>
            <a:off x="6486754" y="3467405"/>
            <a:ext cx="28346" cy="685800"/>
          </a:xfrm>
          <a:prstGeom prst="roundRect">
            <a:avLst>
              <a:gd name="adj" fmla="val 358428"/>
            </a:avLst>
          </a:prstGeom>
          <a:solidFill>
            <a:srgbClr val="8C5A32"/>
          </a:solidFill>
          <a:ln w="12700">
            <a:solidFill>
              <a:srgbClr val="8C5A32">
                <a:alpha val="0"/>
              </a:srgbClr>
            </a:solidFill>
            <a:prstDash val="solid"/>
          </a:ln>
        </p:spPr>
      </p:sp>
      <p:pic>
        <p:nvPicPr>
          <p:cNvPr id="39" name="Image 9" descr="preencoded.png">    </p:cNvPr>
          <p:cNvPicPr>
            <a:picLocks noChangeAspect="1"/>
          </p:cNvPicPr>
          <p:nvPr/>
        </p:nvPicPr>
        <p:blipFill>
          <a:blip r:embed="rId10"/>
          <a:srcRect l="0" r="0" t="-16800" b="-16800"/>
          <a:stretch/>
        </p:blipFill>
        <p:spPr>
          <a:xfrm>
            <a:off x="6667805" y="3619195"/>
            <a:ext cx="114300" cy="152705"/>
          </a:xfrm>
          <a:prstGeom prst="rect">
            <a:avLst/>
          </a:prstGeom>
        </p:spPr>
      </p:pic>
      <p:sp>
        <p:nvSpPr>
          <p:cNvPr id="40" name="Text 28"/>
          <p:cNvSpPr txBox="1"/>
          <p:nvPr/>
        </p:nvSpPr>
        <p:spPr>
          <a:xfrm>
            <a:off x="6877202" y="3600907"/>
            <a:ext cx="3467405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Value Bundles</a:t>
            </a:r>
            <a:endParaRPr lang="en-US" sz="1000" dirty="0"/>
          </a:p>
        </p:txBody>
      </p:sp>
      <p:sp>
        <p:nvSpPr>
          <p:cNvPr id="41" name="Text 29"/>
          <p:cNvSpPr txBox="1"/>
          <p:nvPr/>
        </p:nvSpPr>
        <p:spPr>
          <a:xfrm>
            <a:off x="6877202" y="3838651"/>
            <a:ext cx="4101998" cy="18105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Feature $10-12 combo deals to compete with Tims/Subway</a:t>
            </a:r>
            <a:endParaRPr lang="en-US" sz="900" dirty="0"/>
          </a:p>
        </p:txBody>
      </p:sp>
      <p:sp>
        <p:nvSpPr>
          <p:cNvPr id="42" name="Shape 30"/>
          <p:cNvSpPr/>
          <p:nvPr/>
        </p:nvSpPr>
        <p:spPr>
          <a:xfrm>
            <a:off x="6486754" y="4297680"/>
            <a:ext cx="4895698" cy="685800"/>
          </a:xfrm>
          <a:prstGeom prst="roundRect">
            <a:avLst>
              <a:gd name="adj" fmla="val 14815"/>
            </a:avLst>
          </a:prstGeom>
          <a:solidFill>
            <a:srgbClr val="8C5A32">
              <a:alpha val="5000"/>
            </a:srgbClr>
          </a:solidFill>
          <a:ln/>
        </p:spPr>
      </p:sp>
      <p:sp>
        <p:nvSpPr>
          <p:cNvPr id="43" name="Shape 31"/>
          <p:cNvSpPr/>
          <p:nvPr/>
        </p:nvSpPr>
        <p:spPr>
          <a:xfrm>
            <a:off x="6486754" y="4297680"/>
            <a:ext cx="28346" cy="685800"/>
          </a:xfrm>
          <a:prstGeom prst="roundRect">
            <a:avLst>
              <a:gd name="adj" fmla="val 358428"/>
            </a:avLst>
          </a:prstGeom>
          <a:solidFill>
            <a:srgbClr val="8C5A32"/>
          </a:solidFill>
          <a:ln w="12700">
            <a:solidFill>
              <a:srgbClr val="8C5A32">
                <a:alpha val="0"/>
              </a:srgbClr>
            </a:solidFill>
            <a:prstDash val="solid"/>
          </a:ln>
        </p:spPr>
      </p:sp>
      <p:pic>
        <p:nvPicPr>
          <p:cNvPr id="44" name="Image 10" descr="preencoded.png">    </p:cNvPr>
          <p:cNvPicPr>
            <a:picLocks noChangeAspect="1"/>
          </p:cNvPicPr>
          <p:nvPr/>
        </p:nvPicPr>
        <p:blipFill>
          <a:blip r:embed="rId11"/>
          <a:srcRect l="0" r="0" t="-16800" b="-16800"/>
          <a:stretch/>
        </p:blipFill>
        <p:spPr>
          <a:xfrm>
            <a:off x="6667805" y="4450385"/>
            <a:ext cx="114300" cy="152705"/>
          </a:xfrm>
          <a:prstGeom prst="rect">
            <a:avLst/>
          </a:prstGeom>
        </p:spPr>
      </p:pic>
      <p:sp>
        <p:nvSpPr>
          <p:cNvPr id="45" name="Text 32"/>
          <p:cNvSpPr txBox="1"/>
          <p:nvPr/>
        </p:nvSpPr>
        <p:spPr>
          <a:xfrm>
            <a:off x="6877202" y="4431182"/>
            <a:ext cx="2305202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Speed Optimization</a:t>
            </a:r>
            <a:endParaRPr lang="en-US" sz="1000" dirty="0"/>
          </a:p>
        </p:txBody>
      </p:sp>
      <p:sp>
        <p:nvSpPr>
          <p:cNvPr id="46" name="Text 33"/>
          <p:cNvSpPr txBox="1"/>
          <p:nvPr/>
        </p:nvSpPr>
        <p:spPr>
          <a:xfrm>
            <a:off x="6877202" y="4668926"/>
            <a:ext cx="2743200" cy="18105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Target 5-min ticket times for lunch rush</a:t>
            </a:r>
            <a:endParaRPr lang="en-US" sz="900" dirty="0"/>
          </a:p>
        </p:txBody>
      </p:sp>
      <p:sp>
        <p:nvSpPr>
          <p:cNvPr id="47" name="Shape 34"/>
          <p:cNvSpPr/>
          <p:nvPr/>
        </p:nvSpPr>
        <p:spPr>
          <a:xfrm>
            <a:off x="6486754" y="5127955"/>
            <a:ext cx="4895698" cy="685800"/>
          </a:xfrm>
          <a:prstGeom prst="roundRect">
            <a:avLst>
              <a:gd name="adj" fmla="val 14815"/>
            </a:avLst>
          </a:prstGeom>
          <a:solidFill>
            <a:srgbClr val="8C5A32">
              <a:alpha val="5000"/>
            </a:srgbClr>
          </a:solidFill>
          <a:ln/>
        </p:spPr>
      </p:sp>
      <p:sp>
        <p:nvSpPr>
          <p:cNvPr id="48" name="Shape 35"/>
          <p:cNvSpPr/>
          <p:nvPr/>
        </p:nvSpPr>
        <p:spPr>
          <a:xfrm>
            <a:off x="6486754" y="5127955"/>
            <a:ext cx="28346" cy="685800"/>
          </a:xfrm>
          <a:prstGeom prst="roundRect">
            <a:avLst>
              <a:gd name="adj" fmla="val 358428"/>
            </a:avLst>
          </a:prstGeom>
          <a:solidFill>
            <a:srgbClr val="8C5A32"/>
          </a:solidFill>
          <a:ln w="12700">
            <a:solidFill>
              <a:srgbClr val="8C5A32">
                <a:alpha val="0"/>
              </a:srgbClr>
            </a:solidFill>
            <a:prstDash val="solid"/>
          </a:ln>
        </p:spPr>
      </p:sp>
      <p:pic>
        <p:nvPicPr>
          <p:cNvPr id="49" name="Image 11" descr="preencoded.png">    </p:cNvPr>
          <p:cNvPicPr>
            <a:picLocks noChangeAspect="1"/>
          </p:cNvPicPr>
          <p:nvPr/>
        </p:nvPicPr>
        <p:blipFill>
          <a:blip r:embed="rId12"/>
          <a:srcRect l="0" r="0" t="-16800" b="-16800"/>
          <a:stretch/>
        </p:blipFill>
        <p:spPr>
          <a:xfrm>
            <a:off x="6667805" y="5280660"/>
            <a:ext cx="114300" cy="152705"/>
          </a:xfrm>
          <a:prstGeom prst="rect">
            <a:avLst/>
          </a:prstGeom>
        </p:spPr>
      </p:pic>
      <p:sp>
        <p:nvSpPr>
          <p:cNvPr id="50" name="Text 36"/>
          <p:cNvSpPr txBox="1"/>
          <p:nvPr/>
        </p:nvSpPr>
        <p:spPr>
          <a:xfrm>
            <a:off x="6877202" y="5261458"/>
            <a:ext cx="2410358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Digital Pickup</a:t>
            </a:r>
            <a:endParaRPr lang="en-US" sz="1000" dirty="0"/>
          </a:p>
        </p:txBody>
      </p:sp>
      <p:sp>
        <p:nvSpPr>
          <p:cNvPr id="51" name="Text 37"/>
          <p:cNvSpPr txBox="1"/>
          <p:nvPr/>
        </p:nvSpPr>
        <p:spPr>
          <a:xfrm>
            <a:off x="6877202" y="5499202"/>
            <a:ext cx="2868473" cy="18105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Frictionless pre-order and pickup system</a:t>
            </a:r>
            <a:endParaRPr lang="en-US" sz="900" dirty="0"/>
          </a:p>
        </p:txBody>
      </p:sp>
      <p:sp>
        <p:nvSpPr>
          <p:cNvPr id="52" name="Shape 38"/>
          <p:cNvSpPr/>
          <p:nvPr/>
        </p:nvSpPr>
        <p:spPr>
          <a:xfrm>
            <a:off x="571500" y="6124651"/>
            <a:ext cx="2619756" cy="838505"/>
          </a:xfrm>
          <a:prstGeom prst="roundRect">
            <a:avLst>
              <a:gd name="adj" fmla="val 19827"/>
            </a:avLst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53" name="Shape 39"/>
          <p:cNvSpPr/>
          <p:nvPr/>
        </p:nvSpPr>
        <p:spPr>
          <a:xfrm>
            <a:off x="771754" y="6334049"/>
            <a:ext cx="418795" cy="418795"/>
          </a:xfrm>
          <a:prstGeom prst="roundRect">
            <a:avLst>
              <a:gd name="adj" fmla="val 79397"/>
            </a:avLst>
          </a:prstGeom>
          <a:solidFill>
            <a:srgbClr val="FEF3E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54" name="Image 12" descr="preencoded.png">    </p:cNvPr>
          <p:cNvPicPr>
            <a:picLocks noChangeAspect="1"/>
          </p:cNvPicPr>
          <p:nvPr/>
        </p:nvPicPr>
        <p:blipFill>
          <a:blip r:embed="rId13"/>
          <a:srcRect l="0" r="0" t="-30480" b="-30480"/>
          <a:stretch/>
        </p:blipFill>
        <p:spPr>
          <a:xfrm>
            <a:off x="914400" y="6458407"/>
            <a:ext cx="133502" cy="171907"/>
          </a:xfrm>
          <a:prstGeom prst="rect">
            <a:avLst/>
          </a:prstGeom>
        </p:spPr>
      </p:pic>
      <p:sp>
        <p:nvSpPr>
          <p:cNvPr id="55" name="Text 40"/>
          <p:cNvSpPr txBox="1"/>
          <p:nvPr/>
        </p:nvSpPr>
        <p:spPr>
          <a:xfrm>
            <a:off x="1324051" y="6289243"/>
            <a:ext cx="1209751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Daily Traffic</a:t>
            </a:r>
            <a:endParaRPr lang="en-US" sz="900" dirty="0"/>
          </a:p>
        </p:txBody>
      </p:sp>
      <p:sp>
        <p:nvSpPr>
          <p:cNvPr id="56" name="Text 41"/>
          <p:cNvSpPr txBox="1"/>
          <p:nvPr/>
        </p:nvSpPr>
        <p:spPr>
          <a:xfrm>
            <a:off x="1324051" y="6512357"/>
            <a:ext cx="1347826" cy="2862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2,500-3,500</a:t>
            </a:r>
            <a:endParaRPr lang="en-US" sz="1500" dirty="0"/>
          </a:p>
        </p:txBody>
      </p:sp>
      <p:sp>
        <p:nvSpPr>
          <p:cNvPr id="57" name="Shape 42"/>
          <p:cNvSpPr/>
          <p:nvPr/>
        </p:nvSpPr>
        <p:spPr>
          <a:xfrm>
            <a:off x="3381451" y="6124651"/>
            <a:ext cx="2619756" cy="838505"/>
          </a:xfrm>
          <a:prstGeom prst="roundRect">
            <a:avLst>
              <a:gd name="adj" fmla="val 19827"/>
            </a:avLst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58" name="Shape 43"/>
          <p:cNvSpPr/>
          <p:nvPr/>
        </p:nvSpPr>
        <p:spPr>
          <a:xfrm>
            <a:off x="3581705" y="6334049"/>
            <a:ext cx="418795" cy="418795"/>
          </a:xfrm>
          <a:prstGeom prst="roundRect">
            <a:avLst>
              <a:gd name="adj" fmla="val 79397"/>
            </a:avLst>
          </a:prstGeom>
          <a:solidFill>
            <a:srgbClr val="FEF3E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59" name="Image 13" descr="preencoded.png">    </p:cNvPr>
          <p:cNvPicPr>
            <a:picLocks noChangeAspect="1"/>
          </p:cNvPicPr>
          <p:nvPr/>
        </p:nvPicPr>
        <p:blipFill>
          <a:blip r:embed="rId14"/>
          <a:srcRect l="0" r="0" t="-12500" b="-12500"/>
          <a:stretch/>
        </p:blipFill>
        <p:spPr>
          <a:xfrm>
            <a:off x="3748126" y="6458407"/>
            <a:ext cx="85954" cy="171907"/>
          </a:xfrm>
          <a:prstGeom prst="rect">
            <a:avLst/>
          </a:prstGeom>
        </p:spPr>
      </p:pic>
      <p:sp>
        <p:nvSpPr>
          <p:cNvPr id="60" name="Text 44"/>
          <p:cNvSpPr txBox="1"/>
          <p:nvPr/>
        </p:nvSpPr>
        <p:spPr>
          <a:xfrm>
            <a:off x="4134002" y="6289243"/>
            <a:ext cx="843077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AOV Target</a:t>
            </a:r>
            <a:endParaRPr lang="en-US" sz="900" dirty="0"/>
          </a:p>
        </p:txBody>
      </p:sp>
      <p:sp>
        <p:nvSpPr>
          <p:cNvPr id="61" name="Text 45"/>
          <p:cNvSpPr txBox="1"/>
          <p:nvPr/>
        </p:nvSpPr>
        <p:spPr>
          <a:xfrm>
            <a:off x="4134002" y="6512357"/>
            <a:ext cx="736092" cy="2862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$12-14</a:t>
            </a:r>
            <a:endParaRPr lang="en-US" sz="1500" dirty="0"/>
          </a:p>
        </p:txBody>
      </p:sp>
      <p:sp>
        <p:nvSpPr>
          <p:cNvPr id="62" name="Shape 46"/>
          <p:cNvSpPr/>
          <p:nvPr/>
        </p:nvSpPr>
        <p:spPr>
          <a:xfrm>
            <a:off x="6191402" y="6124651"/>
            <a:ext cx="2619756" cy="838505"/>
          </a:xfrm>
          <a:prstGeom prst="roundRect">
            <a:avLst>
              <a:gd name="adj" fmla="val 19827"/>
            </a:avLst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63" name="Shape 47"/>
          <p:cNvSpPr/>
          <p:nvPr/>
        </p:nvSpPr>
        <p:spPr>
          <a:xfrm>
            <a:off x="6391656" y="6334049"/>
            <a:ext cx="418795" cy="418795"/>
          </a:xfrm>
          <a:prstGeom prst="roundRect">
            <a:avLst>
              <a:gd name="adj" fmla="val 79397"/>
            </a:avLst>
          </a:prstGeom>
          <a:solidFill>
            <a:srgbClr val="FEF3E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64" name="Image 14" descr="preencoded.png">    </p:cNvPr>
          <p:cNvPicPr>
            <a:picLocks noChangeAspect="1"/>
          </p:cNvPicPr>
          <p:nvPr/>
        </p:nvPicPr>
        <p:blipFill>
          <a:blip r:embed="rId15"/>
          <a:srcRect l="0" r="0" t="-14384" b="-14384"/>
          <a:stretch/>
        </p:blipFill>
        <p:spPr>
          <a:xfrm>
            <a:off x="6534302" y="6458407"/>
            <a:ext cx="133502" cy="171907"/>
          </a:xfrm>
          <a:prstGeom prst="rect">
            <a:avLst/>
          </a:prstGeom>
        </p:spPr>
      </p:pic>
      <p:sp>
        <p:nvSpPr>
          <p:cNvPr id="65" name="Text 48"/>
          <p:cNvSpPr txBox="1"/>
          <p:nvPr/>
        </p:nvSpPr>
        <p:spPr>
          <a:xfrm>
            <a:off x="6943954" y="6289243"/>
            <a:ext cx="920801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Ticket Time</a:t>
            </a:r>
            <a:endParaRPr lang="en-US" sz="900" dirty="0"/>
          </a:p>
        </p:txBody>
      </p:sp>
      <p:sp>
        <p:nvSpPr>
          <p:cNvPr id="66" name="Text 49"/>
          <p:cNvSpPr txBox="1"/>
          <p:nvPr/>
        </p:nvSpPr>
        <p:spPr>
          <a:xfrm>
            <a:off x="6943954" y="6512357"/>
            <a:ext cx="736092" cy="2862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&lt;5 min</a:t>
            </a:r>
            <a:endParaRPr lang="en-US" sz="1500" dirty="0"/>
          </a:p>
        </p:txBody>
      </p:sp>
      <p:sp>
        <p:nvSpPr>
          <p:cNvPr id="67" name="Shape 50"/>
          <p:cNvSpPr/>
          <p:nvPr/>
        </p:nvSpPr>
        <p:spPr>
          <a:xfrm>
            <a:off x="9001354" y="6124651"/>
            <a:ext cx="2619756" cy="838505"/>
          </a:xfrm>
          <a:prstGeom prst="roundRect">
            <a:avLst>
              <a:gd name="adj" fmla="val 19827"/>
            </a:avLst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68" name="Shape 51"/>
          <p:cNvSpPr/>
          <p:nvPr/>
        </p:nvSpPr>
        <p:spPr>
          <a:xfrm>
            <a:off x="9201607" y="6334049"/>
            <a:ext cx="418795" cy="418795"/>
          </a:xfrm>
          <a:prstGeom prst="roundRect">
            <a:avLst>
              <a:gd name="adj" fmla="val 79397"/>
            </a:avLst>
          </a:prstGeom>
          <a:solidFill>
            <a:srgbClr val="FEF3E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69" name="Image 15" descr="preencoded.png">    </p:cNvPr>
          <p:cNvPicPr>
            <a:picLocks noChangeAspect="1"/>
          </p:cNvPicPr>
          <p:nvPr/>
        </p:nvPicPr>
        <p:blipFill>
          <a:blip r:embed="rId16"/>
          <a:srcRect l="0" r="0" t="-14384" b="-14384"/>
          <a:stretch/>
        </p:blipFill>
        <p:spPr>
          <a:xfrm>
            <a:off x="9344254" y="6458407"/>
            <a:ext cx="133502" cy="171907"/>
          </a:xfrm>
          <a:prstGeom prst="rect">
            <a:avLst/>
          </a:prstGeom>
        </p:spPr>
      </p:pic>
      <p:sp>
        <p:nvSpPr>
          <p:cNvPr id="70" name="Text 52"/>
          <p:cNvSpPr txBox="1"/>
          <p:nvPr/>
        </p:nvSpPr>
        <p:spPr>
          <a:xfrm>
            <a:off x="9753905" y="6289243"/>
            <a:ext cx="843077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Conversion</a:t>
            </a:r>
            <a:endParaRPr lang="en-US" sz="900" dirty="0"/>
          </a:p>
        </p:txBody>
      </p:sp>
      <p:sp>
        <p:nvSpPr>
          <p:cNvPr id="71" name="Text 53"/>
          <p:cNvSpPr txBox="1"/>
          <p:nvPr/>
        </p:nvSpPr>
        <p:spPr>
          <a:xfrm>
            <a:off x="9753905" y="6512357"/>
            <a:ext cx="667512" cy="2862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6-8%</a:t>
            </a:r>
            <a:endParaRPr lang="en-US" sz="1500" dirty="0"/>
          </a:p>
        </p:txBody>
      </p:sp>
      <p:sp>
        <p:nvSpPr>
          <p:cNvPr id="72" name="Shape 54"/>
          <p:cNvSpPr/>
          <p:nvPr/>
        </p:nvSpPr>
        <p:spPr>
          <a:xfrm>
            <a:off x="0" y="0"/>
            <a:ext cx="12191695" cy="761695"/>
          </a:xfrm>
          <a:prstGeom prst="rect">
            <a:avLst/>
          </a:prstGeom>
          <a:solidFill>
            <a:srgbClr val="FFFFFF"/>
          </a:solidFill>
          <a:ln/>
        </p:spPr>
      </p:sp>
      <p:sp>
        <p:nvSpPr>
          <p:cNvPr id="73" name="Shape 55"/>
          <p:cNvSpPr/>
          <p:nvPr/>
        </p:nvSpPr>
        <p:spPr>
          <a:xfrm>
            <a:off x="0" y="752551"/>
            <a:ext cx="12191695" cy="9144"/>
          </a:xfrm>
          <a:prstGeom prst="rect">
            <a:avLst/>
          </a:prstGeom>
          <a:solidFill>
            <a:srgbClr val="E5E7EB"/>
          </a:solidFill>
          <a:ln w="12700">
            <a:solidFill>
              <a:srgbClr val="E5E7EB">
                <a:alpha val="0"/>
              </a:srgbClr>
            </a:solidFill>
            <a:prstDash val="solid"/>
          </a:ln>
        </p:spPr>
      </p:sp>
      <p:sp>
        <p:nvSpPr>
          <p:cNvPr id="74" name="Shape 56"/>
          <p:cNvSpPr/>
          <p:nvPr/>
        </p:nvSpPr>
        <p:spPr>
          <a:xfrm>
            <a:off x="571500" y="224028"/>
            <a:ext cx="304495" cy="304495"/>
          </a:xfrm>
          <a:prstGeom prst="roundRect">
            <a:avLst>
              <a:gd name="adj" fmla="val 75075"/>
            </a:avLst>
          </a:prstGeom>
          <a:solidFill>
            <a:srgbClr val="8C5A3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75" name="Image 16" descr="preencoded.png">    </p:cNvPr>
          <p:cNvPicPr>
            <a:picLocks noChangeAspect="1"/>
          </p:cNvPicPr>
          <p:nvPr/>
        </p:nvPicPr>
        <p:blipFill>
          <a:blip r:embed="rId17"/>
          <a:srcRect l="0" r="0" t="-13478" b="-13478"/>
          <a:stretch/>
        </p:blipFill>
        <p:spPr>
          <a:xfrm>
            <a:off x="671170" y="309982"/>
            <a:ext cx="105156" cy="133502"/>
          </a:xfrm>
          <a:prstGeom prst="rect">
            <a:avLst/>
          </a:prstGeom>
        </p:spPr>
      </p:pic>
      <p:sp>
        <p:nvSpPr>
          <p:cNvPr id="76" name="Text 57"/>
          <p:cNvSpPr txBox="1"/>
          <p:nvPr/>
        </p:nvSpPr>
        <p:spPr>
          <a:xfrm>
            <a:off x="990295" y="276149"/>
            <a:ext cx="2220163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THRESHLD STRATEGIC PLANNING</a:t>
            </a:r>
            <a:endParaRPr lang="en-US" sz="1000" dirty="0"/>
          </a:p>
        </p:txBody>
      </p:sp>
      <p:sp>
        <p:nvSpPr>
          <p:cNvPr id="77" name="Text 58"/>
          <p:cNvSpPr txBox="1"/>
          <p:nvPr/>
        </p:nvSpPr>
        <p:spPr>
          <a:xfrm>
            <a:off x="9740189" y="290779"/>
            <a:ext cx="553212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May 2026</a:t>
            </a:r>
            <a:endParaRPr lang="en-US" sz="900" dirty="0"/>
          </a:p>
        </p:txBody>
      </p:sp>
      <p:sp>
        <p:nvSpPr>
          <p:cNvPr id="78" name="Text 59"/>
          <p:cNvSpPr txBox="1"/>
          <p:nvPr/>
        </p:nvSpPr>
        <p:spPr>
          <a:xfrm>
            <a:off x="10512857" y="290779"/>
            <a:ext cx="63094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|</a:t>
            </a:r>
            <a:endParaRPr lang="en-US" sz="900" dirty="0"/>
          </a:p>
        </p:txBody>
      </p:sp>
      <p:sp>
        <p:nvSpPr>
          <p:cNvPr id="79" name="Text 60"/>
          <p:cNvSpPr txBox="1"/>
          <p:nvPr/>
        </p:nvSpPr>
        <p:spPr>
          <a:xfrm>
            <a:off x="10779862" y="290779"/>
            <a:ext cx="848563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CONFIDENTIAL</a:t>
            </a:r>
            <a:endParaRPr lang="en-US" sz="900" dirty="0"/>
          </a:p>
        </p:txBody>
      </p:sp>
      <p:sp>
        <p:nvSpPr>
          <p:cNvPr id="80" name="Shape 61"/>
          <p:cNvSpPr/>
          <p:nvPr/>
        </p:nvSpPr>
        <p:spPr>
          <a:xfrm>
            <a:off x="0" y="6286500"/>
            <a:ext cx="12191695" cy="571500"/>
          </a:xfrm>
          <a:prstGeom prst="rect">
            <a:avLst/>
          </a:prstGeom>
          <a:solidFill>
            <a:srgbClr val="FFFFFF"/>
          </a:solidFill>
          <a:ln/>
        </p:spPr>
      </p:sp>
      <p:sp>
        <p:nvSpPr>
          <p:cNvPr id="81" name="Shape 62"/>
          <p:cNvSpPr/>
          <p:nvPr/>
        </p:nvSpPr>
        <p:spPr>
          <a:xfrm>
            <a:off x="0" y="6286500"/>
            <a:ext cx="12191695" cy="9144"/>
          </a:xfrm>
          <a:prstGeom prst="rect">
            <a:avLst/>
          </a:prstGeom>
          <a:solidFill>
            <a:srgbClr val="E5E7EB"/>
          </a:solidFill>
          <a:ln w="12700">
            <a:solidFill>
              <a:srgbClr val="E5E7EB">
                <a:alpha val="0"/>
              </a:srgbClr>
            </a:solidFill>
            <a:prstDash val="solid"/>
          </a:ln>
        </p:spPr>
      </p:sp>
      <p:sp>
        <p:nvSpPr>
          <p:cNvPr id="82" name="Text 63"/>
          <p:cNvSpPr txBox="1"/>
          <p:nvPr/>
        </p:nvSpPr>
        <p:spPr>
          <a:xfrm>
            <a:off x="571500" y="6491326"/>
            <a:ext cx="1870862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Strategic Planning Document</a:t>
            </a:r>
            <a:endParaRPr lang="en-US" sz="900" dirty="0"/>
          </a:p>
        </p:txBody>
      </p:sp>
      <p:sp>
        <p:nvSpPr>
          <p:cNvPr id="83" name="Text 64"/>
          <p:cNvSpPr txBox="1"/>
          <p:nvPr/>
        </p:nvSpPr>
        <p:spPr>
          <a:xfrm>
            <a:off x="2369210" y="6491326"/>
            <a:ext cx="63094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|</a:t>
            </a:r>
            <a:endParaRPr lang="en-US" sz="900" dirty="0"/>
          </a:p>
        </p:txBody>
      </p:sp>
      <p:sp>
        <p:nvSpPr>
          <p:cNvPr id="84" name="Text 65"/>
          <p:cNvSpPr txBox="1"/>
          <p:nvPr/>
        </p:nvSpPr>
        <p:spPr>
          <a:xfrm>
            <a:off x="2636215" y="6491326"/>
            <a:ext cx="928116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Page 7 of 24</a:t>
            </a:r>
            <a:endParaRPr lang="en-US" sz="900" dirty="0"/>
          </a:p>
        </p:txBody>
      </p:sp>
      <p:sp>
        <p:nvSpPr>
          <p:cNvPr id="85" name="Text 66"/>
          <p:cNvSpPr txBox="1"/>
          <p:nvPr/>
        </p:nvSpPr>
        <p:spPr>
          <a:xfrm>
            <a:off x="9967874" y="6519672"/>
            <a:ext cx="197236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Prepared by Threshld Strategy</a:t>
            </a:r>
            <a:endParaRPr lang="en-US" sz="9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6F7F4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-1" b="-1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4" name="Text 1"/>
          <p:cNvSpPr txBox="1"/>
          <p:nvPr/>
        </p:nvSpPr>
        <p:spPr>
          <a:xfrm>
            <a:off x="571500" y="1143000"/>
            <a:ext cx="3860597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2400" b="1" dirty="0">
                <a:solidFill>
                  <a:srgbClr val="1F2937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Competitive Landscape</a:t>
            </a:r>
            <a:endParaRPr lang="en-US" sz="2400" dirty="0"/>
          </a:p>
        </p:txBody>
      </p:sp>
      <p:sp>
        <p:nvSpPr>
          <p:cNvPr id="5" name="Text 2"/>
          <p:cNvSpPr txBox="1"/>
          <p:nvPr/>
        </p:nvSpPr>
        <p:spPr>
          <a:xfrm>
            <a:off x="8460029" y="1278331"/>
            <a:ext cx="2007108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Analysis Period: Q1-Q2 2026</a:t>
            </a:r>
            <a:endParaRPr lang="en-US" sz="90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rcRect l="0" r="0" t="-852" b="-852"/>
          <a:stretch/>
        </p:blipFill>
        <p:spPr>
          <a:xfrm>
            <a:off x="10260482" y="1254557"/>
            <a:ext cx="1362456" cy="237744"/>
          </a:xfrm>
          <a:prstGeom prst="rect">
            <a:avLst/>
          </a:prstGeom>
        </p:spPr>
      </p:pic>
      <p:sp>
        <p:nvSpPr>
          <p:cNvPr id="7" name="Text 3"/>
          <p:cNvSpPr txBox="1"/>
          <p:nvPr/>
        </p:nvSpPr>
        <p:spPr>
          <a:xfrm>
            <a:off x="10528402" y="1254557"/>
            <a:ext cx="1094537" cy="2386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Market Assessment </a:t>
            </a:r>
            <a:endParaRPr lang="en-US" sz="800" dirty="0"/>
          </a:p>
        </p:txBody>
      </p:sp>
      <p:sp>
        <p:nvSpPr>
          <p:cNvPr id="8" name="Text 4"/>
          <p:cNvSpPr txBox="1"/>
          <p:nvPr/>
        </p:nvSpPr>
        <p:spPr>
          <a:xfrm>
            <a:off x="571500" y="1714500"/>
            <a:ext cx="1104961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Analysis of pedway-level competitors and Premium Sandwich Shop's positioning opportunity in the premium-fast sandwich niche.</a:t>
            </a:r>
            <a:endParaRPr lang="en-US" sz="1000" dirty="0"/>
          </a:p>
        </p:txBody>
      </p:sp>
      <p:sp>
        <p:nvSpPr>
          <p:cNvPr id="9" name="Shape 5"/>
          <p:cNvSpPr/>
          <p:nvPr/>
        </p:nvSpPr>
        <p:spPr>
          <a:xfrm>
            <a:off x="571500" y="2232965"/>
            <a:ext cx="3534156" cy="2286000"/>
          </a:xfrm>
          <a:prstGeom prst="roundRect">
            <a:avLst>
              <a:gd name="adj" fmla="val 4000"/>
            </a:avLst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10" name="Shape 6"/>
          <p:cNvSpPr/>
          <p:nvPr/>
        </p:nvSpPr>
        <p:spPr>
          <a:xfrm>
            <a:off x="771754" y="2494483"/>
            <a:ext cx="75895" cy="75895"/>
          </a:xfrm>
          <a:prstGeom prst="ellipse">
            <a:avLst/>
          </a:prstGeom>
          <a:solidFill>
            <a:srgbClr val="10B981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11" name="Text 7"/>
          <p:cNvSpPr txBox="1"/>
          <p:nvPr/>
        </p:nvSpPr>
        <p:spPr>
          <a:xfrm>
            <a:off x="923544" y="2432304"/>
            <a:ext cx="1322222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Pedway Anchors</a:t>
            </a:r>
            <a:endParaRPr lang="en-US" sz="1000" dirty="0"/>
          </a:p>
        </p:txBody>
      </p:sp>
      <p:sp>
        <p:nvSpPr>
          <p:cNvPr id="12" name="Shape 8"/>
          <p:cNvSpPr/>
          <p:nvPr/>
        </p:nvSpPr>
        <p:spPr>
          <a:xfrm>
            <a:off x="771754" y="2785262"/>
            <a:ext cx="3133649" cy="809244"/>
          </a:xfrm>
          <a:prstGeom prst="roundRect">
            <a:avLst>
              <a:gd name="adj" fmla="val 15952"/>
            </a:avLst>
          </a:prstGeom>
          <a:solidFill>
            <a:srgbClr val="F9FAFB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13" name="Text 9"/>
          <p:cNvSpPr txBox="1"/>
          <p:nvPr/>
        </p:nvSpPr>
        <p:spPr>
          <a:xfrm>
            <a:off x="895198" y="2908706"/>
            <a:ext cx="882396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Tim Hortons</a:t>
            </a:r>
            <a:endParaRPr lang="en-US" sz="900" dirty="0"/>
          </a:p>
        </p:txBody>
      </p:sp>
      <p:sp>
        <p:nvSpPr>
          <p:cNvPr id="14" name="Shape 10"/>
          <p:cNvSpPr/>
          <p:nvPr/>
        </p:nvSpPr>
        <p:spPr>
          <a:xfrm>
            <a:off x="3279953" y="2911450"/>
            <a:ext cx="504749" cy="171907"/>
          </a:xfrm>
          <a:prstGeom prst="roundRect">
            <a:avLst>
              <a:gd name="adj" fmla="val 236407"/>
            </a:avLst>
          </a:prstGeom>
          <a:solidFill>
            <a:srgbClr val="DEF7EC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15" name="Text 11"/>
          <p:cNvSpPr txBox="1"/>
          <p:nvPr/>
        </p:nvSpPr>
        <p:spPr>
          <a:xfrm>
            <a:off x="3279953" y="2911450"/>
            <a:ext cx="505663" cy="171907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76200" tIns="25400" rIns="76200" bIns="25400" rtlCol="0" anchor="ctr"/>
          <a:lstStyle/>
          <a:p>
            <a:pPr algn="l" indent="0" marL="0">
              <a:buNone/>
            </a:pPr>
            <a:r>
              <a:rPr lang="en-US" sz="800" b="1" spc="38" kern="0" dirty="0">
                <a:solidFill>
                  <a:srgbClr val="0354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Active</a:t>
            </a:r>
            <a:endParaRPr lang="en-US" sz="800" dirty="0"/>
          </a:p>
        </p:txBody>
      </p:sp>
      <p:pic>
        <p:nvPicPr>
          <p:cNvPr id="16" name="Image 2" descr="preencoded.png">    </p:cNvPr>
          <p:cNvPicPr>
            <a:picLocks noChangeAspect="1"/>
          </p:cNvPicPr>
          <p:nvPr/>
        </p:nvPicPr>
        <p:blipFill>
          <a:blip r:embed="rId3"/>
          <a:srcRect l="-3205" r="-3205" t="0" b="0"/>
          <a:stretch/>
        </p:blipFill>
        <p:spPr>
          <a:xfrm>
            <a:off x="895198" y="3149194"/>
            <a:ext cx="75895" cy="95098"/>
          </a:xfrm>
          <a:prstGeom prst="rect">
            <a:avLst/>
          </a:prstGeom>
        </p:spPr>
      </p:pic>
      <p:sp>
        <p:nvSpPr>
          <p:cNvPr id="17" name="Text 12"/>
          <p:cNvSpPr txBox="1"/>
          <p:nvPr/>
        </p:nvSpPr>
        <p:spPr>
          <a:xfrm>
            <a:off x="1028700" y="3118104"/>
            <a:ext cx="1281074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City Centre Pedway</a:t>
            </a:r>
            <a:endParaRPr lang="en-US" sz="800" dirty="0"/>
          </a:p>
        </p:txBody>
      </p:sp>
      <p:pic>
        <p:nvPicPr>
          <p:cNvPr id="18" name="Image 3" descr="preencoded.png">    </p:cNvPr>
          <p:cNvPicPr>
            <a:picLocks noChangeAspect="1"/>
          </p:cNvPicPr>
          <p:nvPr/>
        </p:nvPicPr>
        <p:blipFill>
          <a:blip r:embed="rId4"/>
          <a:srcRect l="0" r="0" t="-12500" b="-12500"/>
          <a:stretch/>
        </p:blipFill>
        <p:spPr>
          <a:xfrm>
            <a:off x="895198" y="3344875"/>
            <a:ext cx="47549" cy="95098"/>
          </a:xfrm>
          <a:prstGeom prst="rect">
            <a:avLst/>
          </a:prstGeom>
        </p:spPr>
      </p:pic>
      <p:sp>
        <p:nvSpPr>
          <p:cNvPr id="19" name="Text 13"/>
          <p:cNvSpPr txBox="1"/>
          <p:nvPr/>
        </p:nvSpPr>
        <p:spPr>
          <a:xfrm>
            <a:off x="981151" y="3313786"/>
            <a:ext cx="257861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$4-8</a:t>
            </a:r>
            <a:endParaRPr lang="en-US" sz="800" dirty="0"/>
          </a:p>
        </p:txBody>
      </p:sp>
      <p:pic>
        <p:nvPicPr>
          <p:cNvPr id="20" name="Image 4" descr="preencoded.png">    </p:cNvPr>
          <p:cNvPicPr>
            <a:picLocks noChangeAspect="1"/>
          </p:cNvPicPr>
          <p:nvPr/>
        </p:nvPicPr>
        <p:blipFill>
          <a:blip r:embed="rId5"/>
          <a:srcRect l="0" r="0" t="-12651" b="-12651"/>
          <a:stretch/>
        </p:blipFill>
        <p:spPr>
          <a:xfrm>
            <a:off x="1343254" y="3344875"/>
            <a:ext cx="75895" cy="95098"/>
          </a:xfrm>
          <a:prstGeom prst="rect">
            <a:avLst/>
          </a:prstGeom>
        </p:spPr>
      </p:pic>
      <p:sp>
        <p:nvSpPr>
          <p:cNvPr id="21" name="Text 14"/>
          <p:cNvSpPr txBox="1"/>
          <p:nvPr/>
        </p:nvSpPr>
        <p:spPr>
          <a:xfrm>
            <a:off x="1457554" y="3313786"/>
            <a:ext cx="497434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5-7 min</a:t>
            </a:r>
            <a:endParaRPr lang="en-US" sz="800" dirty="0"/>
          </a:p>
        </p:txBody>
      </p:sp>
      <p:sp>
        <p:nvSpPr>
          <p:cNvPr id="22" name="Shape 15"/>
          <p:cNvSpPr/>
          <p:nvPr/>
        </p:nvSpPr>
        <p:spPr>
          <a:xfrm>
            <a:off x="771754" y="3708806"/>
            <a:ext cx="3133649" cy="809244"/>
          </a:xfrm>
          <a:prstGeom prst="roundRect">
            <a:avLst>
              <a:gd name="adj" fmla="val 15952"/>
            </a:avLst>
          </a:prstGeom>
          <a:solidFill>
            <a:srgbClr val="F9FAFB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23" name="Text 16"/>
          <p:cNvSpPr txBox="1"/>
          <p:nvPr/>
        </p:nvSpPr>
        <p:spPr>
          <a:xfrm>
            <a:off x="895198" y="3833165"/>
            <a:ext cx="448056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Subway</a:t>
            </a:r>
            <a:endParaRPr lang="en-US" sz="900" dirty="0"/>
          </a:p>
        </p:txBody>
      </p:sp>
      <p:sp>
        <p:nvSpPr>
          <p:cNvPr id="24" name="Shape 17"/>
          <p:cNvSpPr/>
          <p:nvPr/>
        </p:nvSpPr>
        <p:spPr>
          <a:xfrm>
            <a:off x="3279953" y="3834994"/>
            <a:ext cx="504749" cy="171907"/>
          </a:xfrm>
          <a:prstGeom prst="roundRect">
            <a:avLst>
              <a:gd name="adj" fmla="val 236407"/>
            </a:avLst>
          </a:prstGeom>
          <a:solidFill>
            <a:srgbClr val="DEF7EC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25" name="Text 18"/>
          <p:cNvSpPr txBox="1"/>
          <p:nvPr/>
        </p:nvSpPr>
        <p:spPr>
          <a:xfrm>
            <a:off x="3279953" y="3834994"/>
            <a:ext cx="505663" cy="171907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76200" tIns="25400" rIns="76200" bIns="25400" rtlCol="0" anchor="ctr"/>
          <a:lstStyle/>
          <a:p>
            <a:pPr algn="l" indent="0" marL="0">
              <a:buNone/>
            </a:pPr>
            <a:r>
              <a:rPr lang="en-US" sz="800" b="1" spc="38" kern="0" dirty="0">
                <a:solidFill>
                  <a:srgbClr val="0354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Active</a:t>
            </a:r>
            <a:endParaRPr lang="en-US" sz="800" dirty="0"/>
          </a:p>
        </p:txBody>
      </p:sp>
      <p:pic>
        <p:nvPicPr>
          <p:cNvPr id="26" name="Image 5" descr="preencoded.png">    </p:cNvPr>
          <p:cNvPicPr>
            <a:picLocks noChangeAspect="1"/>
          </p:cNvPicPr>
          <p:nvPr/>
        </p:nvPicPr>
        <p:blipFill>
          <a:blip r:embed="rId6"/>
          <a:srcRect l="-3205" r="-3205" t="0" b="0"/>
          <a:stretch/>
        </p:blipFill>
        <p:spPr>
          <a:xfrm>
            <a:off x="895198" y="4073652"/>
            <a:ext cx="75895" cy="95098"/>
          </a:xfrm>
          <a:prstGeom prst="rect">
            <a:avLst/>
          </a:prstGeom>
        </p:spPr>
      </p:pic>
      <p:sp>
        <p:nvSpPr>
          <p:cNvPr id="27" name="Text 19"/>
          <p:cNvSpPr txBox="1"/>
          <p:nvPr/>
        </p:nvSpPr>
        <p:spPr>
          <a:xfrm>
            <a:off x="1028700" y="4042562"/>
            <a:ext cx="1340510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ICE District Pedway</a:t>
            </a:r>
            <a:endParaRPr lang="en-US" sz="800" dirty="0"/>
          </a:p>
        </p:txBody>
      </p:sp>
      <p:pic>
        <p:nvPicPr>
          <p:cNvPr id="28" name="Image 6" descr="preencoded.png">    </p:cNvPr>
          <p:cNvPicPr>
            <a:picLocks noChangeAspect="1"/>
          </p:cNvPicPr>
          <p:nvPr/>
        </p:nvPicPr>
        <p:blipFill>
          <a:blip r:embed="rId7"/>
          <a:srcRect l="0" r="0" t="-12500" b="-12500"/>
          <a:stretch/>
        </p:blipFill>
        <p:spPr>
          <a:xfrm>
            <a:off x="895198" y="4268419"/>
            <a:ext cx="47549" cy="95098"/>
          </a:xfrm>
          <a:prstGeom prst="rect">
            <a:avLst/>
          </a:prstGeom>
        </p:spPr>
      </p:pic>
      <p:sp>
        <p:nvSpPr>
          <p:cNvPr id="29" name="Text 20"/>
          <p:cNvSpPr txBox="1"/>
          <p:nvPr/>
        </p:nvSpPr>
        <p:spPr>
          <a:xfrm>
            <a:off x="981151" y="4237330"/>
            <a:ext cx="359359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$8-12</a:t>
            </a:r>
            <a:endParaRPr lang="en-US" sz="800" dirty="0"/>
          </a:p>
        </p:txBody>
      </p:sp>
      <p:pic>
        <p:nvPicPr>
          <p:cNvPr id="30" name="Image 7" descr="preencoded.png">    </p:cNvPr>
          <p:cNvPicPr>
            <a:picLocks noChangeAspect="1"/>
          </p:cNvPicPr>
          <p:nvPr/>
        </p:nvPicPr>
        <p:blipFill>
          <a:blip r:embed="rId8"/>
          <a:srcRect l="0" r="0" t="-12651" b="-12651"/>
          <a:stretch/>
        </p:blipFill>
        <p:spPr>
          <a:xfrm>
            <a:off x="1382573" y="4268419"/>
            <a:ext cx="75895" cy="95098"/>
          </a:xfrm>
          <a:prstGeom prst="rect">
            <a:avLst/>
          </a:prstGeom>
        </p:spPr>
      </p:pic>
      <p:sp>
        <p:nvSpPr>
          <p:cNvPr id="31" name="Text 21"/>
          <p:cNvSpPr txBox="1"/>
          <p:nvPr/>
        </p:nvSpPr>
        <p:spPr>
          <a:xfrm>
            <a:off x="1496873" y="4237330"/>
            <a:ext cx="499262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6-8 min</a:t>
            </a:r>
            <a:endParaRPr lang="en-US" sz="800" dirty="0"/>
          </a:p>
        </p:txBody>
      </p:sp>
      <p:sp>
        <p:nvSpPr>
          <p:cNvPr id="32" name="Shape 22"/>
          <p:cNvSpPr/>
          <p:nvPr/>
        </p:nvSpPr>
        <p:spPr>
          <a:xfrm>
            <a:off x="4330598" y="2232965"/>
            <a:ext cx="3534156" cy="2286000"/>
          </a:xfrm>
          <a:prstGeom prst="roundRect">
            <a:avLst>
              <a:gd name="adj" fmla="val 4000"/>
            </a:avLst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33" name="Shape 23"/>
          <p:cNvSpPr/>
          <p:nvPr/>
        </p:nvSpPr>
        <p:spPr>
          <a:xfrm>
            <a:off x="4530852" y="2494483"/>
            <a:ext cx="75895" cy="75895"/>
          </a:xfrm>
          <a:prstGeom prst="ellipse">
            <a:avLst/>
          </a:prstGeom>
          <a:solidFill>
            <a:srgbClr val="F59E0B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4" name="Text 24"/>
          <p:cNvSpPr txBox="1"/>
          <p:nvPr/>
        </p:nvSpPr>
        <p:spPr>
          <a:xfrm>
            <a:off x="4682642" y="2432304"/>
            <a:ext cx="1105510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Full Service</a:t>
            </a:r>
            <a:endParaRPr lang="en-US" sz="1000" dirty="0"/>
          </a:p>
        </p:txBody>
      </p:sp>
      <p:sp>
        <p:nvSpPr>
          <p:cNvPr id="35" name="Shape 25"/>
          <p:cNvSpPr/>
          <p:nvPr/>
        </p:nvSpPr>
        <p:spPr>
          <a:xfrm>
            <a:off x="4530852" y="2785262"/>
            <a:ext cx="3133649" cy="809244"/>
          </a:xfrm>
          <a:prstGeom prst="roundRect">
            <a:avLst>
              <a:gd name="adj" fmla="val 15952"/>
            </a:avLst>
          </a:prstGeom>
          <a:solidFill>
            <a:srgbClr val="F9FAFB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36" name="Text 26"/>
          <p:cNvSpPr txBox="1"/>
          <p:nvPr/>
        </p:nvSpPr>
        <p:spPr>
          <a:xfrm>
            <a:off x="4654296" y="2908706"/>
            <a:ext cx="1200607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JOEY Bell Tower</a:t>
            </a:r>
            <a:endParaRPr lang="en-US" sz="900" dirty="0"/>
          </a:p>
        </p:txBody>
      </p:sp>
      <p:sp>
        <p:nvSpPr>
          <p:cNvPr id="37" name="Shape 27"/>
          <p:cNvSpPr/>
          <p:nvPr/>
        </p:nvSpPr>
        <p:spPr>
          <a:xfrm>
            <a:off x="6868973" y="2911450"/>
            <a:ext cx="676656" cy="171907"/>
          </a:xfrm>
          <a:prstGeom prst="roundRect">
            <a:avLst>
              <a:gd name="adj" fmla="val 236407"/>
            </a:avLst>
          </a:prstGeom>
          <a:solidFill>
            <a:srgbClr val="FEF3E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8" name="Text 28"/>
          <p:cNvSpPr txBox="1"/>
          <p:nvPr/>
        </p:nvSpPr>
        <p:spPr>
          <a:xfrm>
            <a:off x="6868973" y="2911450"/>
            <a:ext cx="676656" cy="171907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76200" tIns="25400" rIns="76200" bIns="25400" rtlCol="0" anchor="ctr"/>
          <a:lstStyle/>
          <a:p>
            <a:pPr algn="l" indent="0" marL="0">
              <a:buNone/>
            </a:pPr>
            <a:r>
              <a:rPr lang="en-US" sz="800" b="1" spc="38" kern="0" dirty="0">
                <a:solidFill>
                  <a:srgbClr val="92400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Moderate</a:t>
            </a:r>
            <a:endParaRPr lang="en-US" sz="800" dirty="0"/>
          </a:p>
        </p:txBody>
      </p:sp>
      <p:pic>
        <p:nvPicPr>
          <p:cNvPr id="39" name="Image 8" descr="preencoded.png">    </p:cNvPr>
          <p:cNvPicPr>
            <a:picLocks noChangeAspect="1"/>
          </p:cNvPicPr>
          <p:nvPr/>
        </p:nvPicPr>
        <p:blipFill>
          <a:blip r:embed="rId9"/>
          <a:srcRect l="-3205" r="-3205" t="0" b="0"/>
          <a:stretch/>
        </p:blipFill>
        <p:spPr>
          <a:xfrm>
            <a:off x="4654296" y="3149194"/>
            <a:ext cx="75895" cy="95098"/>
          </a:xfrm>
          <a:prstGeom prst="rect">
            <a:avLst/>
          </a:prstGeom>
        </p:spPr>
      </p:pic>
      <p:sp>
        <p:nvSpPr>
          <p:cNvPr id="40" name="Text 29"/>
          <p:cNvSpPr txBox="1"/>
          <p:nvPr/>
        </p:nvSpPr>
        <p:spPr>
          <a:xfrm>
            <a:off x="4787798" y="3118104"/>
            <a:ext cx="1127455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Bell Tower Level</a:t>
            </a:r>
            <a:endParaRPr lang="en-US" sz="800" dirty="0"/>
          </a:p>
        </p:txBody>
      </p:sp>
      <p:pic>
        <p:nvPicPr>
          <p:cNvPr id="41" name="Image 9" descr="preencoded.png">    </p:cNvPr>
          <p:cNvPicPr>
            <a:picLocks noChangeAspect="1"/>
          </p:cNvPicPr>
          <p:nvPr/>
        </p:nvPicPr>
        <p:blipFill>
          <a:blip r:embed="rId10"/>
          <a:srcRect l="0" r="0" t="-12500" b="-12500"/>
          <a:stretch/>
        </p:blipFill>
        <p:spPr>
          <a:xfrm>
            <a:off x="4654296" y="3344875"/>
            <a:ext cx="47549" cy="95098"/>
          </a:xfrm>
          <a:prstGeom prst="rect">
            <a:avLst/>
          </a:prstGeom>
        </p:spPr>
      </p:pic>
      <p:sp>
        <p:nvSpPr>
          <p:cNvPr id="42" name="Text 30"/>
          <p:cNvSpPr txBox="1"/>
          <p:nvPr/>
        </p:nvSpPr>
        <p:spPr>
          <a:xfrm>
            <a:off x="4740250" y="3313786"/>
            <a:ext cx="428854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$15-25</a:t>
            </a:r>
            <a:endParaRPr lang="en-US" sz="800" dirty="0"/>
          </a:p>
        </p:txBody>
      </p:sp>
      <p:pic>
        <p:nvPicPr>
          <p:cNvPr id="43" name="Image 10" descr="preencoded.png">    </p:cNvPr>
          <p:cNvPicPr>
            <a:picLocks noChangeAspect="1"/>
          </p:cNvPicPr>
          <p:nvPr/>
        </p:nvPicPr>
        <p:blipFill>
          <a:blip r:embed="rId11"/>
          <a:srcRect l="0" r="0" t="-12651" b="-12651"/>
          <a:stretch/>
        </p:blipFill>
        <p:spPr>
          <a:xfrm>
            <a:off x="5197450" y="3344875"/>
            <a:ext cx="75895" cy="95098"/>
          </a:xfrm>
          <a:prstGeom prst="rect">
            <a:avLst/>
          </a:prstGeom>
        </p:spPr>
      </p:pic>
      <p:sp>
        <p:nvSpPr>
          <p:cNvPr id="44" name="Text 31"/>
          <p:cNvSpPr txBox="1"/>
          <p:nvPr/>
        </p:nvSpPr>
        <p:spPr>
          <a:xfrm>
            <a:off x="5311750" y="3313786"/>
            <a:ext cx="643738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25-35 min</a:t>
            </a:r>
            <a:endParaRPr lang="en-US" sz="800" dirty="0"/>
          </a:p>
        </p:txBody>
      </p:sp>
      <p:sp>
        <p:nvSpPr>
          <p:cNvPr id="45" name="Shape 32"/>
          <p:cNvSpPr/>
          <p:nvPr/>
        </p:nvSpPr>
        <p:spPr>
          <a:xfrm>
            <a:off x="4530852" y="3708806"/>
            <a:ext cx="3133649" cy="809244"/>
          </a:xfrm>
          <a:prstGeom prst="roundRect">
            <a:avLst>
              <a:gd name="adj" fmla="val 15952"/>
            </a:avLst>
          </a:prstGeom>
          <a:solidFill>
            <a:srgbClr val="F9FAFB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46" name="Text 33"/>
          <p:cNvSpPr txBox="1"/>
          <p:nvPr/>
        </p:nvSpPr>
        <p:spPr>
          <a:xfrm>
            <a:off x="4654296" y="3833165"/>
            <a:ext cx="1600200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Edmonton City Centre</a:t>
            </a:r>
            <a:endParaRPr lang="en-US" sz="900" dirty="0"/>
          </a:p>
        </p:txBody>
      </p:sp>
      <p:sp>
        <p:nvSpPr>
          <p:cNvPr id="47" name="Shape 34"/>
          <p:cNvSpPr/>
          <p:nvPr/>
        </p:nvSpPr>
        <p:spPr>
          <a:xfrm>
            <a:off x="6868973" y="3834994"/>
            <a:ext cx="676656" cy="171907"/>
          </a:xfrm>
          <a:prstGeom prst="roundRect">
            <a:avLst>
              <a:gd name="adj" fmla="val 236407"/>
            </a:avLst>
          </a:prstGeom>
          <a:solidFill>
            <a:srgbClr val="FEF3E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8" name="Text 35"/>
          <p:cNvSpPr txBox="1"/>
          <p:nvPr/>
        </p:nvSpPr>
        <p:spPr>
          <a:xfrm>
            <a:off x="6868973" y="3834994"/>
            <a:ext cx="676656" cy="171907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76200" tIns="25400" rIns="76200" bIns="25400" rtlCol="0" anchor="ctr"/>
          <a:lstStyle/>
          <a:p>
            <a:pPr algn="l" indent="0" marL="0">
              <a:buNone/>
            </a:pPr>
            <a:r>
              <a:rPr lang="en-US" sz="800" b="1" spc="38" kern="0" dirty="0">
                <a:solidFill>
                  <a:srgbClr val="92400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Moderate</a:t>
            </a:r>
            <a:endParaRPr lang="en-US" sz="800" dirty="0"/>
          </a:p>
        </p:txBody>
      </p:sp>
      <p:pic>
        <p:nvPicPr>
          <p:cNvPr id="49" name="Image 11" descr="preencoded.png">    </p:cNvPr>
          <p:cNvPicPr>
            <a:picLocks noChangeAspect="1"/>
          </p:cNvPicPr>
          <p:nvPr/>
        </p:nvPicPr>
        <p:blipFill>
          <a:blip r:embed="rId12"/>
          <a:srcRect l="-3205" r="-3205" t="0" b="0"/>
          <a:stretch/>
        </p:blipFill>
        <p:spPr>
          <a:xfrm>
            <a:off x="4654296" y="4073652"/>
            <a:ext cx="75895" cy="95098"/>
          </a:xfrm>
          <a:prstGeom prst="rect">
            <a:avLst/>
          </a:prstGeom>
        </p:spPr>
      </p:pic>
      <p:sp>
        <p:nvSpPr>
          <p:cNvPr id="50" name="Text 36"/>
          <p:cNvSpPr txBox="1"/>
          <p:nvPr/>
        </p:nvSpPr>
        <p:spPr>
          <a:xfrm>
            <a:off x="4787798" y="4042562"/>
            <a:ext cx="1273759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Elevate Food Court</a:t>
            </a:r>
            <a:endParaRPr lang="en-US" sz="800" dirty="0"/>
          </a:p>
        </p:txBody>
      </p:sp>
      <p:pic>
        <p:nvPicPr>
          <p:cNvPr id="51" name="Image 12" descr="preencoded.png">    </p:cNvPr>
          <p:cNvPicPr>
            <a:picLocks noChangeAspect="1"/>
          </p:cNvPicPr>
          <p:nvPr/>
        </p:nvPicPr>
        <p:blipFill>
          <a:blip r:embed="rId13"/>
          <a:srcRect l="0" r="0" t="-12500" b="-12500"/>
          <a:stretch/>
        </p:blipFill>
        <p:spPr>
          <a:xfrm>
            <a:off x="4654296" y="4268419"/>
            <a:ext cx="47549" cy="95098"/>
          </a:xfrm>
          <a:prstGeom prst="rect">
            <a:avLst/>
          </a:prstGeom>
        </p:spPr>
      </p:pic>
      <p:sp>
        <p:nvSpPr>
          <p:cNvPr id="52" name="Text 37"/>
          <p:cNvSpPr txBox="1"/>
          <p:nvPr/>
        </p:nvSpPr>
        <p:spPr>
          <a:xfrm>
            <a:off x="4740250" y="4237330"/>
            <a:ext cx="427939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$10-18</a:t>
            </a:r>
            <a:endParaRPr lang="en-US" sz="800" dirty="0"/>
          </a:p>
        </p:txBody>
      </p:sp>
      <p:pic>
        <p:nvPicPr>
          <p:cNvPr id="53" name="Image 13" descr="preencoded.png">    </p:cNvPr>
          <p:cNvPicPr>
            <a:picLocks noChangeAspect="1"/>
          </p:cNvPicPr>
          <p:nvPr/>
        </p:nvPicPr>
        <p:blipFill>
          <a:blip r:embed="rId14"/>
          <a:srcRect l="0" r="0" t="-12651" b="-12651"/>
          <a:stretch/>
        </p:blipFill>
        <p:spPr>
          <a:xfrm>
            <a:off x="5186477" y="4268419"/>
            <a:ext cx="75895" cy="95098"/>
          </a:xfrm>
          <a:prstGeom prst="rect">
            <a:avLst/>
          </a:prstGeom>
        </p:spPr>
      </p:pic>
      <p:sp>
        <p:nvSpPr>
          <p:cNvPr id="54" name="Text 38"/>
          <p:cNvSpPr txBox="1"/>
          <p:nvPr/>
        </p:nvSpPr>
        <p:spPr>
          <a:xfrm>
            <a:off x="5300777" y="4237330"/>
            <a:ext cx="640994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15-20 min</a:t>
            </a:r>
            <a:endParaRPr lang="en-US" sz="800" dirty="0"/>
          </a:p>
        </p:txBody>
      </p:sp>
      <p:sp>
        <p:nvSpPr>
          <p:cNvPr id="55" name="Shape 39"/>
          <p:cNvSpPr/>
          <p:nvPr/>
        </p:nvSpPr>
        <p:spPr>
          <a:xfrm>
            <a:off x="8089697" y="2232965"/>
            <a:ext cx="3534156" cy="2286000"/>
          </a:xfrm>
          <a:prstGeom prst="roundRect">
            <a:avLst>
              <a:gd name="adj" fmla="val 4000"/>
            </a:avLst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56" name="Shape 40"/>
          <p:cNvSpPr/>
          <p:nvPr/>
        </p:nvSpPr>
        <p:spPr>
          <a:xfrm>
            <a:off x="8289950" y="2494483"/>
            <a:ext cx="75895" cy="75895"/>
          </a:xfrm>
          <a:prstGeom prst="ellipse">
            <a:avLst/>
          </a:prstGeom>
          <a:solidFill>
            <a:srgbClr val="8C5A3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57" name="Text 41"/>
          <p:cNvSpPr txBox="1"/>
          <p:nvPr/>
        </p:nvSpPr>
        <p:spPr>
          <a:xfrm>
            <a:off x="8442655" y="2432304"/>
            <a:ext cx="1026871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Opportunity</a:t>
            </a:r>
            <a:endParaRPr lang="en-US" sz="1000" dirty="0"/>
          </a:p>
        </p:txBody>
      </p:sp>
      <p:sp>
        <p:nvSpPr>
          <p:cNvPr id="58" name="Shape 42"/>
          <p:cNvSpPr/>
          <p:nvPr/>
        </p:nvSpPr>
        <p:spPr>
          <a:xfrm>
            <a:off x="8289950" y="2785262"/>
            <a:ext cx="3133649" cy="905256"/>
          </a:xfrm>
          <a:prstGeom prst="roundRect">
            <a:avLst>
              <a:gd name="adj" fmla="val 12759"/>
            </a:avLst>
          </a:prstGeom>
          <a:solidFill>
            <a:srgbClr val="FEF3E2"/>
          </a:solidFill>
          <a:ln w="12700">
            <a:solidFill>
              <a:srgbClr val="FCD34D"/>
            </a:solidFill>
            <a:prstDash val="solid"/>
          </a:ln>
        </p:spPr>
      </p:sp>
      <p:sp>
        <p:nvSpPr>
          <p:cNvPr id="59" name="Text 43"/>
          <p:cNvSpPr txBox="1"/>
          <p:nvPr/>
        </p:nvSpPr>
        <p:spPr>
          <a:xfrm>
            <a:off x="8432597" y="2927909"/>
            <a:ext cx="1445666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92400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Premium-Fast Niche</a:t>
            </a:r>
            <a:endParaRPr lang="en-US" sz="900" dirty="0"/>
          </a:p>
        </p:txBody>
      </p:sp>
      <p:sp>
        <p:nvSpPr>
          <p:cNvPr id="60" name="Shape 44"/>
          <p:cNvSpPr/>
          <p:nvPr/>
        </p:nvSpPr>
        <p:spPr>
          <a:xfrm>
            <a:off x="10337292" y="2930652"/>
            <a:ext cx="942746" cy="171907"/>
          </a:xfrm>
          <a:prstGeom prst="roundRect">
            <a:avLst>
              <a:gd name="adj" fmla="val 236407"/>
            </a:avLst>
          </a:prstGeom>
          <a:solidFill>
            <a:srgbClr val="DEF7EC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61" name="Text 45"/>
          <p:cNvSpPr txBox="1"/>
          <p:nvPr/>
        </p:nvSpPr>
        <p:spPr>
          <a:xfrm>
            <a:off x="10337292" y="2930652"/>
            <a:ext cx="943661" cy="171907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76200" tIns="25400" rIns="76200" bIns="25400" rtlCol="0" anchor="ctr"/>
          <a:lstStyle/>
          <a:p>
            <a:pPr algn="l" indent="0" marL="0">
              <a:buNone/>
            </a:pPr>
            <a:r>
              <a:rPr lang="en-US" sz="800" b="1" spc="38" kern="0" dirty="0">
                <a:solidFill>
                  <a:srgbClr val="0354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High Potential</a:t>
            </a:r>
            <a:endParaRPr lang="en-US" sz="800" dirty="0"/>
          </a:p>
        </p:txBody>
      </p:sp>
      <p:sp>
        <p:nvSpPr>
          <p:cNvPr id="62" name="Text 46"/>
          <p:cNvSpPr txBox="1"/>
          <p:nvPr/>
        </p:nvSpPr>
        <p:spPr>
          <a:xfrm>
            <a:off x="8432597" y="3156509"/>
            <a:ext cx="2848356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Target: 200-260 weekday transactions</a:t>
            </a:r>
            <a:endParaRPr lang="en-US" sz="800" dirty="0"/>
          </a:p>
        </p:txBody>
      </p:sp>
      <p:pic>
        <p:nvPicPr>
          <p:cNvPr id="63" name="Image 14" descr="preencoded.png">    </p:cNvPr>
          <p:cNvPicPr>
            <a:picLocks noChangeAspect="1"/>
          </p:cNvPicPr>
          <p:nvPr/>
        </p:nvPicPr>
        <p:blipFill>
          <a:blip r:embed="rId15"/>
          <a:srcRect l="0" r="0" t="-12500" b="-12500"/>
          <a:stretch/>
        </p:blipFill>
        <p:spPr>
          <a:xfrm>
            <a:off x="8432597" y="3420770"/>
            <a:ext cx="47549" cy="95098"/>
          </a:xfrm>
          <a:prstGeom prst="rect">
            <a:avLst/>
          </a:prstGeom>
        </p:spPr>
      </p:pic>
      <p:sp>
        <p:nvSpPr>
          <p:cNvPr id="64" name="Text 47"/>
          <p:cNvSpPr txBox="1"/>
          <p:nvPr/>
        </p:nvSpPr>
        <p:spPr>
          <a:xfrm>
            <a:off x="8518550" y="3389681"/>
            <a:ext cx="715975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$12-14 AOV</a:t>
            </a:r>
            <a:endParaRPr lang="en-US" sz="800" dirty="0"/>
          </a:p>
        </p:txBody>
      </p:sp>
      <p:pic>
        <p:nvPicPr>
          <p:cNvPr id="65" name="Image 15" descr="preencoded.png">    </p:cNvPr>
          <p:cNvPicPr>
            <a:picLocks noChangeAspect="1"/>
          </p:cNvPicPr>
          <p:nvPr/>
        </p:nvPicPr>
        <p:blipFill>
          <a:blip r:embed="rId16"/>
          <a:srcRect l="0" r="0" t="-12651" b="-12651"/>
          <a:stretch/>
        </p:blipFill>
        <p:spPr>
          <a:xfrm>
            <a:off x="9212580" y="3420770"/>
            <a:ext cx="75895" cy="95098"/>
          </a:xfrm>
          <a:prstGeom prst="rect">
            <a:avLst/>
          </a:prstGeom>
        </p:spPr>
      </p:pic>
      <p:sp>
        <p:nvSpPr>
          <p:cNvPr id="66" name="Text 48"/>
          <p:cNvSpPr txBox="1"/>
          <p:nvPr/>
        </p:nvSpPr>
        <p:spPr>
          <a:xfrm>
            <a:off x="9326880" y="3389681"/>
            <a:ext cx="428854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&lt;5 min</a:t>
            </a:r>
            <a:endParaRPr lang="en-US" sz="800" dirty="0"/>
          </a:p>
        </p:txBody>
      </p:sp>
      <p:sp>
        <p:nvSpPr>
          <p:cNvPr id="67" name="Shape 49"/>
          <p:cNvSpPr/>
          <p:nvPr/>
        </p:nvSpPr>
        <p:spPr>
          <a:xfrm>
            <a:off x="8289950" y="3803904"/>
            <a:ext cx="3133649" cy="619049"/>
          </a:xfrm>
          <a:prstGeom prst="roundRect">
            <a:avLst>
              <a:gd name="adj" fmla="val 27270"/>
            </a:avLst>
          </a:prstGeom>
          <a:solidFill>
            <a:srgbClr val="F9FAFB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68" name="Text 50"/>
          <p:cNvSpPr txBox="1"/>
          <p:nvPr/>
        </p:nvSpPr>
        <p:spPr>
          <a:xfrm>
            <a:off x="8413394" y="3947465"/>
            <a:ext cx="1095451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Market Gap</a:t>
            </a:r>
            <a:endParaRPr lang="en-US" sz="900" dirty="0"/>
          </a:p>
        </p:txBody>
      </p:sp>
      <p:sp>
        <p:nvSpPr>
          <p:cNvPr id="69" name="Text 51"/>
          <p:cNvSpPr txBox="1"/>
          <p:nvPr/>
        </p:nvSpPr>
        <p:spPr>
          <a:xfrm>
            <a:off x="8413394" y="4137660"/>
            <a:ext cx="1303934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Limited gourmet options</a:t>
            </a:r>
            <a:endParaRPr lang="en-US" sz="800" dirty="0"/>
          </a:p>
        </p:txBody>
      </p:sp>
      <p:sp>
        <p:nvSpPr>
          <p:cNvPr id="70" name="Text 52"/>
          <p:cNvSpPr txBox="1"/>
          <p:nvPr/>
        </p:nvSpPr>
        <p:spPr>
          <a:xfrm>
            <a:off x="10647274" y="3928262"/>
            <a:ext cx="657454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200" b="1" dirty="0">
                <a:solidFill>
                  <a:srgbClr val="8C5A32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$3.2M</a:t>
            </a:r>
            <a:endParaRPr lang="en-US" sz="1200" dirty="0"/>
          </a:p>
        </p:txBody>
      </p:sp>
      <p:sp>
        <p:nvSpPr>
          <p:cNvPr id="71" name="Text 53"/>
          <p:cNvSpPr txBox="1"/>
          <p:nvPr/>
        </p:nvSpPr>
        <p:spPr>
          <a:xfrm>
            <a:off x="10463479" y="4156862"/>
            <a:ext cx="842162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Annual market</a:t>
            </a:r>
            <a:endParaRPr lang="en-US" sz="800" dirty="0"/>
          </a:p>
        </p:txBody>
      </p:sp>
      <p:sp>
        <p:nvSpPr>
          <p:cNvPr id="72" name="Shape 54"/>
          <p:cNvSpPr/>
          <p:nvPr/>
        </p:nvSpPr>
        <p:spPr>
          <a:xfrm>
            <a:off x="571500" y="4804258"/>
            <a:ext cx="11048695" cy="1772107"/>
          </a:xfrm>
          <a:prstGeom prst="roundRect">
            <a:avLst>
              <a:gd name="adj" fmla="val 6658"/>
            </a:avLst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</p:spPr>
      </p:sp>
      <p:pic>
        <p:nvPicPr>
          <p:cNvPr id="73" name="Image 16" descr="preencoded.png">    </p:cNvPr>
          <p:cNvPicPr>
            <a:picLocks noChangeAspect="1"/>
          </p:cNvPicPr>
          <p:nvPr/>
        </p:nvPicPr>
        <p:blipFill>
          <a:blip r:embed="rId17"/>
          <a:srcRect l="0" r="0" t="-16800" b="-16800"/>
          <a:stretch/>
        </p:blipFill>
        <p:spPr>
          <a:xfrm>
            <a:off x="809244" y="5080406"/>
            <a:ext cx="114300" cy="152705"/>
          </a:xfrm>
          <a:prstGeom prst="rect">
            <a:avLst/>
          </a:prstGeom>
        </p:spPr>
      </p:pic>
      <p:sp>
        <p:nvSpPr>
          <p:cNvPr id="74" name="Text 55"/>
          <p:cNvSpPr txBox="1"/>
          <p:nvPr/>
        </p:nvSpPr>
        <p:spPr>
          <a:xfrm>
            <a:off x="1019556" y="5042002"/>
            <a:ext cx="289041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Competitive Positioning Analysis</a:t>
            </a:r>
            <a:endParaRPr lang="en-US" sz="1200" dirty="0"/>
          </a:p>
        </p:txBody>
      </p:sp>
      <p:sp>
        <p:nvSpPr>
          <p:cNvPr id="75" name="Shape 56"/>
          <p:cNvSpPr/>
          <p:nvPr/>
        </p:nvSpPr>
        <p:spPr>
          <a:xfrm>
            <a:off x="809244" y="5423306"/>
            <a:ext cx="2533802" cy="914400"/>
          </a:xfrm>
          <a:prstGeom prst="roundRect">
            <a:avLst>
              <a:gd name="adj" fmla="val 12500"/>
            </a:avLst>
          </a:prstGeom>
          <a:solidFill>
            <a:srgbClr val="F9FAFB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76" name="Shape 57"/>
          <p:cNvSpPr/>
          <p:nvPr/>
        </p:nvSpPr>
        <p:spPr>
          <a:xfrm>
            <a:off x="972007" y="5608930"/>
            <a:ext cx="267005" cy="267005"/>
          </a:xfrm>
          <a:prstGeom prst="roundRect">
            <a:avLst>
              <a:gd name="adj" fmla="val 97847"/>
            </a:avLst>
          </a:prstGeom>
          <a:solidFill>
            <a:srgbClr val="10B981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77" name="Image 17" descr="preencoded.png">    </p:cNvPr>
          <p:cNvPicPr>
            <a:picLocks noChangeAspect="1"/>
          </p:cNvPicPr>
          <p:nvPr/>
        </p:nvPicPr>
        <p:blipFill>
          <a:blip r:embed="rId18"/>
          <a:srcRect l="0" r="0" t="-33111" b="-33111"/>
          <a:stretch/>
        </p:blipFill>
        <p:spPr>
          <a:xfrm>
            <a:off x="1061618" y="5685739"/>
            <a:ext cx="85954" cy="114300"/>
          </a:xfrm>
          <a:prstGeom prst="rect">
            <a:avLst/>
          </a:prstGeom>
        </p:spPr>
      </p:pic>
      <p:sp>
        <p:nvSpPr>
          <p:cNvPr id="78" name="Text 58"/>
          <p:cNvSpPr txBox="1"/>
          <p:nvPr/>
        </p:nvSpPr>
        <p:spPr>
          <a:xfrm>
            <a:off x="1333195" y="5585155"/>
            <a:ext cx="667512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Speed</a:t>
            </a:r>
            <a:endParaRPr lang="en-US" sz="900" dirty="0"/>
          </a:p>
        </p:txBody>
      </p:sp>
      <p:sp>
        <p:nvSpPr>
          <p:cNvPr id="79" name="Text 59"/>
          <p:cNvSpPr txBox="1"/>
          <p:nvPr/>
        </p:nvSpPr>
        <p:spPr>
          <a:xfrm>
            <a:off x="1333195" y="5757062"/>
            <a:ext cx="900684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&lt;5 min service</a:t>
            </a:r>
            <a:endParaRPr lang="en-US" sz="800" dirty="0"/>
          </a:p>
        </p:txBody>
      </p:sp>
      <p:pic>
        <p:nvPicPr>
          <p:cNvPr id="80" name="Image 18" descr="preencoded.png">    </p:cNvPr>
          <p:cNvPicPr>
            <a:picLocks noChangeAspect="1"/>
          </p:cNvPicPr>
          <p:nvPr/>
        </p:nvPicPr>
        <p:blipFill>
          <a:blip r:embed="rId19"/>
          <a:srcRect l="0" r="0" t="-407" b="-407"/>
          <a:stretch/>
        </p:blipFill>
        <p:spPr>
          <a:xfrm>
            <a:off x="972007" y="6064301"/>
            <a:ext cx="1868119" cy="57607"/>
          </a:xfrm>
          <a:prstGeom prst="rect">
            <a:avLst/>
          </a:prstGeom>
        </p:spPr>
      </p:pic>
      <p:pic>
        <p:nvPicPr>
          <p:cNvPr id="81" name="Image 19" descr="preencoded.png">    </p:cNvPr>
          <p:cNvPicPr>
            <a:picLocks noChangeAspect="1"/>
          </p:cNvPicPr>
          <p:nvPr/>
        </p:nvPicPr>
        <p:blipFill>
          <a:blip r:embed="rId20"/>
          <a:srcRect l="0" r="0" t="-396" b="-396"/>
          <a:stretch/>
        </p:blipFill>
        <p:spPr>
          <a:xfrm>
            <a:off x="972007" y="6064301"/>
            <a:ext cx="1681582" cy="57607"/>
          </a:xfrm>
          <a:prstGeom prst="rect">
            <a:avLst/>
          </a:prstGeom>
        </p:spPr>
      </p:pic>
      <p:sp>
        <p:nvSpPr>
          <p:cNvPr id="82" name="Text 60"/>
          <p:cNvSpPr txBox="1"/>
          <p:nvPr/>
        </p:nvSpPr>
        <p:spPr>
          <a:xfrm>
            <a:off x="2935224" y="6014009"/>
            <a:ext cx="247802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b="1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90%</a:t>
            </a:r>
            <a:endParaRPr lang="en-US" sz="800" dirty="0"/>
          </a:p>
        </p:txBody>
      </p:sp>
      <p:sp>
        <p:nvSpPr>
          <p:cNvPr id="83" name="Shape 61"/>
          <p:cNvSpPr/>
          <p:nvPr/>
        </p:nvSpPr>
        <p:spPr>
          <a:xfrm>
            <a:off x="3491179" y="5423306"/>
            <a:ext cx="2533802" cy="914400"/>
          </a:xfrm>
          <a:prstGeom prst="roundRect">
            <a:avLst>
              <a:gd name="adj" fmla="val 12500"/>
            </a:avLst>
          </a:prstGeom>
          <a:solidFill>
            <a:srgbClr val="F9FAFB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84" name="Shape 62"/>
          <p:cNvSpPr/>
          <p:nvPr/>
        </p:nvSpPr>
        <p:spPr>
          <a:xfrm>
            <a:off x="3653028" y="5608930"/>
            <a:ext cx="267005" cy="267005"/>
          </a:xfrm>
          <a:prstGeom prst="roundRect">
            <a:avLst>
              <a:gd name="adj" fmla="val 97847"/>
            </a:avLst>
          </a:prstGeom>
          <a:solidFill>
            <a:srgbClr val="F59E0B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85" name="Image 20" descr="preencoded.png">    </p:cNvPr>
          <p:cNvPicPr>
            <a:picLocks noChangeAspect="1"/>
          </p:cNvPicPr>
          <p:nvPr/>
        </p:nvPicPr>
        <p:blipFill>
          <a:blip r:embed="rId21"/>
          <a:srcRect l="0" r="0" t="-12005" b="-12005"/>
          <a:stretch/>
        </p:blipFill>
        <p:spPr>
          <a:xfrm>
            <a:off x="3757270" y="5685739"/>
            <a:ext cx="57607" cy="114300"/>
          </a:xfrm>
          <a:prstGeom prst="rect">
            <a:avLst/>
          </a:prstGeom>
        </p:spPr>
      </p:pic>
      <p:sp>
        <p:nvSpPr>
          <p:cNvPr id="86" name="Text 63"/>
          <p:cNvSpPr txBox="1"/>
          <p:nvPr/>
        </p:nvSpPr>
        <p:spPr>
          <a:xfrm>
            <a:off x="4015130" y="5585155"/>
            <a:ext cx="590702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Value</a:t>
            </a:r>
            <a:endParaRPr lang="en-US" sz="900" dirty="0"/>
          </a:p>
        </p:txBody>
      </p:sp>
      <p:sp>
        <p:nvSpPr>
          <p:cNvPr id="87" name="Text 64"/>
          <p:cNvSpPr txBox="1"/>
          <p:nvPr/>
        </p:nvSpPr>
        <p:spPr>
          <a:xfrm>
            <a:off x="4015130" y="5757062"/>
            <a:ext cx="774497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$10-12 range</a:t>
            </a:r>
            <a:endParaRPr lang="en-US" sz="800" dirty="0"/>
          </a:p>
        </p:txBody>
      </p:sp>
      <p:pic>
        <p:nvPicPr>
          <p:cNvPr id="88" name="Image 21" descr="preencoded.png">    </p:cNvPr>
          <p:cNvPicPr>
            <a:picLocks noChangeAspect="1"/>
          </p:cNvPicPr>
          <p:nvPr/>
        </p:nvPicPr>
        <p:blipFill>
          <a:blip r:embed="rId22"/>
          <a:srcRect l="0" r="0" t="-392" b="-392"/>
          <a:stretch/>
        </p:blipFill>
        <p:spPr>
          <a:xfrm>
            <a:off x="3653028" y="6064301"/>
            <a:ext cx="1873606" cy="57607"/>
          </a:xfrm>
          <a:prstGeom prst="rect">
            <a:avLst/>
          </a:prstGeom>
        </p:spPr>
      </p:pic>
      <p:pic>
        <p:nvPicPr>
          <p:cNvPr id="89" name="Image 22" descr="preencoded.png">    </p:cNvPr>
          <p:cNvPicPr>
            <a:picLocks noChangeAspect="1"/>
          </p:cNvPicPr>
          <p:nvPr/>
        </p:nvPicPr>
        <p:blipFill>
          <a:blip r:embed="rId23"/>
          <a:srcRect l="0" r="0" t="-406" b="-406"/>
          <a:stretch/>
        </p:blipFill>
        <p:spPr>
          <a:xfrm>
            <a:off x="3653028" y="6064301"/>
            <a:ext cx="1591970" cy="57607"/>
          </a:xfrm>
          <a:prstGeom prst="rect">
            <a:avLst/>
          </a:prstGeom>
        </p:spPr>
      </p:pic>
      <p:sp>
        <p:nvSpPr>
          <p:cNvPr id="90" name="Text 65"/>
          <p:cNvSpPr txBox="1"/>
          <p:nvPr/>
        </p:nvSpPr>
        <p:spPr>
          <a:xfrm>
            <a:off x="5621731" y="6014009"/>
            <a:ext cx="238658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b="1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85%</a:t>
            </a:r>
            <a:endParaRPr lang="en-US" sz="800" dirty="0"/>
          </a:p>
        </p:txBody>
      </p:sp>
      <p:sp>
        <p:nvSpPr>
          <p:cNvPr id="91" name="Shape 66"/>
          <p:cNvSpPr/>
          <p:nvPr/>
        </p:nvSpPr>
        <p:spPr>
          <a:xfrm>
            <a:off x="6172200" y="5423306"/>
            <a:ext cx="2533802" cy="914400"/>
          </a:xfrm>
          <a:prstGeom prst="roundRect">
            <a:avLst>
              <a:gd name="adj" fmla="val 12500"/>
            </a:avLst>
          </a:prstGeom>
          <a:solidFill>
            <a:srgbClr val="F9FAFB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92" name="Shape 67"/>
          <p:cNvSpPr/>
          <p:nvPr/>
        </p:nvSpPr>
        <p:spPr>
          <a:xfrm>
            <a:off x="6334049" y="5608930"/>
            <a:ext cx="267005" cy="267005"/>
          </a:xfrm>
          <a:prstGeom prst="roundRect">
            <a:avLst>
              <a:gd name="adj" fmla="val 97847"/>
            </a:avLst>
          </a:prstGeom>
          <a:solidFill>
            <a:srgbClr val="3B82F6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93" name="Image 23" descr="preencoded.png">    </p:cNvPr>
          <p:cNvPicPr>
            <a:picLocks noChangeAspect="1"/>
          </p:cNvPicPr>
          <p:nvPr/>
        </p:nvPicPr>
        <p:blipFill>
          <a:blip r:embed="rId24"/>
          <a:srcRect l="0" r="0" t="-24800" b="-24800"/>
          <a:stretch/>
        </p:blipFill>
        <p:spPr>
          <a:xfrm>
            <a:off x="6424574" y="5685739"/>
            <a:ext cx="85954" cy="114300"/>
          </a:xfrm>
          <a:prstGeom prst="rect">
            <a:avLst/>
          </a:prstGeom>
        </p:spPr>
      </p:pic>
      <p:sp>
        <p:nvSpPr>
          <p:cNvPr id="94" name="Text 68"/>
          <p:cNvSpPr txBox="1"/>
          <p:nvPr/>
        </p:nvSpPr>
        <p:spPr>
          <a:xfrm>
            <a:off x="6696151" y="5585155"/>
            <a:ext cx="933602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Quality</a:t>
            </a:r>
            <a:endParaRPr lang="en-US" sz="900" dirty="0"/>
          </a:p>
        </p:txBody>
      </p:sp>
      <p:sp>
        <p:nvSpPr>
          <p:cNvPr id="95" name="Text 69"/>
          <p:cNvSpPr txBox="1"/>
          <p:nvPr/>
        </p:nvSpPr>
        <p:spPr>
          <a:xfrm>
            <a:off x="6696151" y="5757062"/>
            <a:ext cx="1226210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Premium ingredients</a:t>
            </a:r>
            <a:endParaRPr lang="en-US" sz="800" dirty="0"/>
          </a:p>
        </p:txBody>
      </p:sp>
      <p:pic>
        <p:nvPicPr>
          <p:cNvPr id="96" name="Image 24" descr="preencoded.png">    </p:cNvPr>
          <p:cNvPicPr>
            <a:picLocks noChangeAspect="1"/>
          </p:cNvPicPr>
          <p:nvPr/>
        </p:nvPicPr>
        <p:blipFill>
          <a:blip r:embed="rId25"/>
          <a:srcRect l="0" r="0" t="-392" b="-392"/>
          <a:stretch/>
        </p:blipFill>
        <p:spPr>
          <a:xfrm>
            <a:off x="6334049" y="6064301"/>
            <a:ext cx="1873606" cy="57607"/>
          </a:xfrm>
          <a:prstGeom prst="rect">
            <a:avLst/>
          </a:prstGeom>
        </p:spPr>
      </p:pic>
      <p:pic>
        <p:nvPicPr>
          <p:cNvPr id="97" name="Image 25" descr="preencoded.png">    </p:cNvPr>
          <p:cNvPicPr>
            <a:picLocks noChangeAspect="1"/>
          </p:cNvPicPr>
          <p:nvPr/>
        </p:nvPicPr>
        <p:blipFill>
          <a:blip r:embed="rId26"/>
          <a:srcRect l="0" r="0" t="-403" b="-403"/>
          <a:stretch/>
        </p:blipFill>
        <p:spPr>
          <a:xfrm>
            <a:off x="6334049" y="6064301"/>
            <a:ext cx="1779422" cy="57607"/>
          </a:xfrm>
          <a:prstGeom prst="rect">
            <a:avLst/>
          </a:prstGeom>
        </p:spPr>
      </p:pic>
      <p:sp>
        <p:nvSpPr>
          <p:cNvPr id="98" name="Text 70"/>
          <p:cNvSpPr txBox="1"/>
          <p:nvPr/>
        </p:nvSpPr>
        <p:spPr>
          <a:xfrm>
            <a:off x="8302752" y="6014009"/>
            <a:ext cx="238658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b="1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95%</a:t>
            </a:r>
            <a:endParaRPr lang="en-US" sz="800" dirty="0"/>
          </a:p>
        </p:txBody>
      </p:sp>
      <p:sp>
        <p:nvSpPr>
          <p:cNvPr id="99" name="Shape 71"/>
          <p:cNvSpPr/>
          <p:nvPr/>
        </p:nvSpPr>
        <p:spPr>
          <a:xfrm>
            <a:off x="8853221" y="5423306"/>
            <a:ext cx="2533802" cy="914400"/>
          </a:xfrm>
          <a:prstGeom prst="roundRect">
            <a:avLst>
              <a:gd name="adj" fmla="val 12500"/>
            </a:avLst>
          </a:prstGeom>
          <a:solidFill>
            <a:srgbClr val="F9FAFB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100" name="Shape 72"/>
          <p:cNvSpPr/>
          <p:nvPr/>
        </p:nvSpPr>
        <p:spPr>
          <a:xfrm>
            <a:off x="9015070" y="5608930"/>
            <a:ext cx="267005" cy="267005"/>
          </a:xfrm>
          <a:prstGeom prst="roundRect">
            <a:avLst>
              <a:gd name="adj" fmla="val 97847"/>
            </a:avLst>
          </a:prstGeom>
          <a:solidFill>
            <a:srgbClr val="8C5A3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101" name="Image 26" descr="preencoded.png">    </p:cNvPr>
          <p:cNvPicPr>
            <a:picLocks noChangeAspect="1"/>
          </p:cNvPicPr>
          <p:nvPr/>
        </p:nvPicPr>
        <p:blipFill>
          <a:blip r:embed="rId27"/>
          <a:srcRect l="0" r="0" t="-33111" b="-33111"/>
          <a:stretch/>
        </p:blipFill>
        <p:spPr>
          <a:xfrm>
            <a:off x="9105595" y="5685739"/>
            <a:ext cx="85954" cy="114300"/>
          </a:xfrm>
          <a:prstGeom prst="rect">
            <a:avLst/>
          </a:prstGeom>
        </p:spPr>
      </p:pic>
      <p:sp>
        <p:nvSpPr>
          <p:cNvPr id="102" name="Text 73"/>
          <p:cNvSpPr txBox="1"/>
          <p:nvPr/>
        </p:nvSpPr>
        <p:spPr>
          <a:xfrm>
            <a:off x="9377172" y="5585155"/>
            <a:ext cx="553212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Traffic</a:t>
            </a:r>
            <a:endParaRPr lang="en-US" sz="900" dirty="0"/>
          </a:p>
        </p:txBody>
      </p:sp>
      <p:sp>
        <p:nvSpPr>
          <p:cNvPr id="103" name="Text 74"/>
          <p:cNvSpPr txBox="1"/>
          <p:nvPr/>
        </p:nvSpPr>
        <p:spPr>
          <a:xfrm>
            <a:off x="9377172" y="5757062"/>
            <a:ext cx="826618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High footfall</a:t>
            </a:r>
            <a:endParaRPr lang="en-US" sz="800" dirty="0"/>
          </a:p>
        </p:txBody>
      </p:sp>
      <p:pic>
        <p:nvPicPr>
          <p:cNvPr id="104" name="Image 27" descr="preencoded.png">    </p:cNvPr>
          <p:cNvPicPr>
            <a:picLocks noChangeAspect="1"/>
          </p:cNvPicPr>
          <p:nvPr/>
        </p:nvPicPr>
        <p:blipFill>
          <a:blip r:embed="rId28"/>
          <a:srcRect l="0" r="0" t="-410" b="-410"/>
          <a:stretch/>
        </p:blipFill>
        <p:spPr>
          <a:xfrm>
            <a:off x="9015070" y="6064301"/>
            <a:ext cx="1869948" cy="57607"/>
          </a:xfrm>
          <a:prstGeom prst="rect">
            <a:avLst/>
          </a:prstGeom>
        </p:spPr>
      </p:pic>
      <p:pic>
        <p:nvPicPr>
          <p:cNvPr id="105" name="Image 28" descr="preencoded.png">    </p:cNvPr>
          <p:cNvPicPr>
            <a:picLocks noChangeAspect="1"/>
          </p:cNvPicPr>
          <p:nvPr/>
        </p:nvPicPr>
        <p:blipFill>
          <a:blip r:embed="rId29"/>
          <a:srcRect l="0" r="0" t="-395" b="-395"/>
          <a:stretch/>
        </p:blipFill>
        <p:spPr>
          <a:xfrm>
            <a:off x="9015070" y="6064301"/>
            <a:ext cx="1645920" cy="57607"/>
          </a:xfrm>
          <a:prstGeom prst="rect">
            <a:avLst/>
          </a:prstGeom>
        </p:spPr>
      </p:pic>
      <p:sp>
        <p:nvSpPr>
          <p:cNvPr id="106" name="Text 75"/>
          <p:cNvSpPr txBox="1"/>
          <p:nvPr/>
        </p:nvSpPr>
        <p:spPr>
          <a:xfrm>
            <a:off x="10981030" y="6014009"/>
            <a:ext cx="247802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b="1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88%</a:t>
            </a:r>
            <a:endParaRPr lang="en-US" sz="800" dirty="0"/>
          </a:p>
        </p:txBody>
      </p:sp>
      <p:pic>
        <p:nvPicPr>
          <p:cNvPr id="107" name="Image 29" descr="preencoded.png">    </p:cNvPr>
          <p:cNvPicPr>
            <a:picLocks noChangeAspect="1"/>
          </p:cNvPicPr>
          <p:nvPr/>
        </p:nvPicPr>
        <p:blipFill>
          <a:blip r:embed="rId30"/>
          <a:srcRect l="0" r="0" t="-11170" b="-11170"/>
          <a:stretch/>
        </p:blipFill>
        <p:spPr>
          <a:xfrm>
            <a:off x="10374782" y="1315822"/>
            <a:ext cx="85954" cy="105156"/>
          </a:xfrm>
          <a:prstGeom prst="rect">
            <a:avLst/>
          </a:prstGeom>
        </p:spPr>
      </p:pic>
      <p:sp>
        <p:nvSpPr>
          <p:cNvPr id="108" name="Shape 76"/>
          <p:cNvSpPr/>
          <p:nvPr/>
        </p:nvSpPr>
        <p:spPr>
          <a:xfrm>
            <a:off x="0" y="0"/>
            <a:ext cx="12191695" cy="761695"/>
          </a:xfrm>
          <a:prstGeom prst="rect">
            <a:avLst/>
          </a:prstGeom>
          <a:solidFill>
            <a:srgbClr val="FFFFFF"/>
          </a:solidFill>
          <a:ln/>
        </p:spPr>
      </p:sp>
      <p:sp>
        <p:nvSpPr>
          <p:cNvPr id="109" name="Shape 77"/>
          <p:cNvSpPr/>
          <p:nvPr/>
        </p:nvSpPr>
        <p:spPr>
          <a:xfrm>
            <a:off x="0" y="752551"/>
            <a:ext cx="12191695" cy="9144"/>
          </a:xfrm>
          <a:prstGeom prst="rect">
            <a:avLst/>
          </a:prstGeom>
          <a:solidFill>
            <a:srgbClr val="E5E7EB"/>
          </a:solidFill>
          <a:ln w="12700">
            <a:solidFill>
              <a:srgbClr val="E5E7EB">
                <a:alpha val="0"/>
              </a:srgbClr>
            </a:solidFill>
            <a:prstDash val="solid"/>
          </a:ln>
        </p:spPr>
      </p:sp>
      <p:sp>
        <p:nvSpPr>
          <p:cNvPr id="110" name="Shape 78"/>
          <p:cNvSpPr/>
          <p:nvPr/>
        </p:nvSpPr>
        <p:spPr>
          <a:xfrm>
            <a:off x="571500" y="224028"/>
            <a:ext cx="304495" cy="304495"/>
          </a:xfrm>
          <a:prstGeom prst="roundRect">
            <a:avLst>
              <a:gd name="adj" fmla="val 75075"/>
            </a:avLst>
          </a:prstGeom>
          <a:solidFill>
            <a:srgbClr val="8C5A3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111" name="Image 30" descr="preencoded.png">    </p:cNvPr>
          <p:cNvPicPr>
            <a:picLocks noChangeAspect="1"/>
          </p:cNvPicPr>
          <p:nvPr/>
        </p:nvPicPr>
        <p:blipFill>
          <a:blip r:embed="rId31"/>
          <a:srcRect l="0" r="0" t="-13478" b="-13478"/>
          <a:stretch/>
        </p:blipFill>
        <p:spPr>
          <a:xfrm>
            <a:off x="671170" y="309982"/>
            <a:ext cx="105156" cy="133502"/>
          </a:xfrm>
          <a:prstGeom prst="rect">
            <a:avLst/>
          </a:prstGeom>
        </p:spPr>
      </p:pic>
      <p:sp>
        <p:nvSpPr>
          <p:cNvPr id="112" name="Text 79"/>
          <p:cNvSpPr txBox="1"/>
          <p:nvPr/>
        </p:nvSpPr>
        <p:spPr>
          <a:xfrm>
            <a:off x="990295" y="276149"/>
            <a:ext cx="2220163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THRESHLD STRATEGIC PLANNING</a:t>
            </a:r>
            <a:endParaRPr lang="en-US" sz="1000" dirty="0"/>
          </a:p>
        </p:txBody>
      </p:sp>
      <p:sp>
        <p:nvSpPr>
          <p:cNvPr id="113" name="Text 80"/>
          <p:cNvSpPr txBox="1"/>
          <p:nvPr/>
        </p:nvSpPr>
        <p:spPr>
          <a:xfrm>
            <a:off x="9740189" y="290779"/>
            <a:ext cx="553212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May 2026</a:t>
            </a:r>
            <a:endParaRPr lang="en-US" sz="900" dirty="0"/>
          </a:p>
        </p:txBody>
      </p:sp>
      <p:sp>
        <p:nvSpPr>
          <p:cNvPr id="114" name="Text 81"/>
          <p:cNvSpPr txBox="1"/>
          <p:nvPr/>
        </p:nvSpPr>
        <p:spPr>
          <a:xfrm>
            <a:off x="10512857" y="290779"/>
            <a:ext cx="63094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|</a:t>
            </a:r>
            <a:endParaRPr lang="en-US" sz="900" dirty="0"/>
          </a:p>
        </p:txBody>
      </p:sp>
      <p:sp>
        <p:nvSpPr>
          <p:cNvPr id="115" name="Text 82"/>
          <p:cNvSpPr txBox="1"/>
          <p:nvPr/>
        </p:nvSpPr>
        <p:spPr>
          <a:xfrm>
            <a:off x="10779862" y="290779"/>
            <a:ext cx="848563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CONFIDENTIAL</a:t>
            </a:r>
            <a:endParaRPr lang="en-US" sz="900" dirty="0"/>
          </a:p>
        </p:txBody>
      </p:sp>
      <p:sp>
        <p:nvSpPr>
          <p:cNvPr id="116" name="Shape 83"/>
          <p:cNvSpPr/>
          <p:nvPr/>
        </p:nvSpPr>
        <p:spPr>
          <a:xfrm>
            <a:off x="0" y="6286500"/>
            <a:ext cx="12191695" cy="571500"/>
          </a:xfrm>
          <a:prstGeom prst="rect">
            <a:avLst/>
          </a:prstGeom>
          <a:solidFill>
            <a:srgbClr val="FFFFFF"/>
          </a:solidFill>
          <a:ln/>
        </p:spPr>
      </p:sp>
      <p:sp>
        <p:nvSpPr>
          <p:cNvPr id="117" name="Shape 84"/>
          <p:cNvSpPr/>
          <p:nvPr/>
        </p:nvSpPr>
        <p:spPr>
          <a:xfrm>
            <a:off x="0" y="6286500"/>
            <a:ext cx="12191695" cy="9144"/>
          </a:xfrm>
          <a:prstGeom prst="rect">
            <a:avLst/>
          </a:prstGeom>
          <a:solidFill>
            <a:srgbClr val="E5E7EB"/>
          </a:solidFill>
          <a:ln w="12700">
            <a:solidFill>
              <a:srgbClr val="E5E7EB">
                <a:alpha val="0"/>
              </a:srgbClr>
            </a:solidFill>
            <a:prstDash val="solid"/>
          </a:ln>
        </p:spPr>
      </p:sp>
      <p:sp>
        <p:nvSpPr>
          <p:cNvPr id="118" name="Text 85"/>
          <p:cNvSpPr txBox="1"/>
          <p:nvPr/>
        </p:nvSpPr>
        <p:spPr>
          <a:xfrm>
            <a:off x="571500" y="6491326"/>
            <a:ext cx="1870862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Strategic Planning Document</a:t>
            </a:r>
            <a:endParaRPr lang="en-US" sz="900" dirty="0"/>
          </a:p>
        </p:txBody>
      </p:sp>
      <p:sp>
        <p:nvSpPr>
          <p:cNvPr id="119" name="Text 86"/>
          <p:cNvSpPr txBox="1"/>
          <p:nvPr/>
        </p:nvSpPr>
        <p:spPr>
          <a:xfrm>
            <a:off x="2369210" y="6491326"/>
            <a:ext cx="63094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|</a:t>
            </a:r>
            <a:endParaRPr lang="en-US" sz="900" dirty="0"/>
          </a:p>
        </p:txBody>
      </p:sp>
      <p:sp>
        <p:nvSpPr>
          <p:cNvPr id="120" name="Text 87"/>
          <p:cNvSpPr txBox="1"/>
          <p:nvPr/>
        </p:nvSpPr>
        <p:spPr>
          <a:xfrm>
            <a:off x="2636215" y="6491326"/>
            <a:ext cx="928116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Page 8 of 24</a:t>
            </a:r>
            <a:endParaRPr lang="en-US" sz="900" dirty="0"/>
          </a:p>
        </p:txBody>
      </p:sp>
      <p:sp>
        <p:nvSpPr>
          <p:cNvPr id="121" name="Text 88"/>
          <p:cNvSpPr txBox="1"/>
          <p:nvPr/>
        </p:nvSpPr>
        <p:spPr>
          <a:xfrm>
            <a:off x="9967874" y="6519672"/>
            <a:ext cx="197236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Prepared by Threshld Strategy</a:t>
            </a:r>
            <a:endParaRPr lang="en-US" sz="9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6F7F4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6F7F4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" name="Text 2"/>
          <p:cNvSpPr txBox="1"/>
          <p:nvPr/>
        </p:nvSpPr>
        <p:spPr>
          <a:xfrm>
            <a:off x="381305" y="857707"/>
            <a:ext cx="7306056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2400" b="1" dirty="0">
                <a:solidFill>
                  <a:srgbClr val="1F2937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Benchmark Lessons: Canadian Pedway Systems</a:t>
            </a:r>
            <a:endParaRPr lang="en-US" sz="2400" dirty="0"/>
          </a:p>
        </p:txBody>
      </p:sp>
      <p:sp>
        <p:nvSpPr>
          <p:cNvPr id="5" name="Text 3"/>
          <p:cNvSpPr txBox="1"/>
          <p:nvPr/>
        </p:nvSpPr>
        <p:spPr>
          <a:xfrm>
            <a:off x="381305" y="1371600"/>
            <a:ext cx="7306056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Analyzing successful pedway retail models to inform Premium Sandwich Shop's Bell Tower strategy</a:t>
            </a:r>
            <a:endParaRPr lang="en-US" sz="1000" dirty="0"/>
          </a:p>
        </p:txBody>
      </p:sp>
      <p:sp>
        <p:nvSpPr>
          <p:cNvPr id="6" name="Shape 4"/>
          <p:cNvSpPr/>
          <p:nvPr/>
        </p:nvSpPr>
        <p:spPr>
          <a:xfrm>
            <a:off x="10291572" y="1026871"/>
            <a:ext cx="1524305" cy="362102"/>
          </a:xfrm>
          <a:prstGeom prst="roundRect">
            <a:avLst>
              <a:gd name="adj" fmla="val 53163"/>
            </a:avLst>
          </a:prstGeom>
          <a:solidFill>
            <a:srgbClr val="FEF3E2"/>
          </a:solidFill>
          <a:ln w="12700">
            <a:solidFill>
              <a:srgbClr val="FCD34D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381305" y="1786738"/>
            <a:ext cx="7048195" cy="2467051"/>
          </a:xfrm>
          <a:prstGeom prst="roundRect">
            <a:avLst>
              <a:gd name="adj" fmla="val 2290"/>
            </a:avLst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619049" y="2037283"/>
            <a:ext cx="457200" cy="457200"/>
          </a:xfrm>
          <a:prstGeom prst="roundRect">
            <a:avLst>
              <a:gd name="adj" fmla="val 66667"/>
            </a:avLst>
          </a:prstGeom>
          <a:solidFill>
            <a:srgbClr val="FEF3E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9" name="Image 0" descr="preencoded.png">    </p:cNvPr>
          <p:cNvPicPr>
            <a:picLocks noChangeAspect="1"/>
          </p:cNvPicPr>
          <p:nvPr/>
        </p:nvPicPr>
        <p:blipFill>
          <a:blip r:embed="rId1"/>
          <a:srcRect l="-3526" r="-3526" t="0" b="0"/>
          <a:stretch/>
        </p:blipFill>
        <p:spPr>
          <a:xfrm>
            <a:off x="771754" y="2169871"/>
            <a:ext cx="152705" cy="190195"/>
          </a:xfrm>
          <a:prstGeom prst="rect">
            <a:avLst/>
          </a:prstGeom>
        </p:spPr>
      </p:pic>
      <p:sp>
        <p:nvSpPr>
          <p:cNvPr id="10" name="Text 7"/>
          <p:cNvSpPr txBox="1"/>
          <p:nvPr/>
        </p:nvSpPr>
        <p:spPr>
          <a:xfrm>
            <a:off x="1228954" y="2025396"/>
            <a:ext cx="3286354" cy="2578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3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Toronto PATH System</a:t>
            </a:r>
            <a:endParaRPr lang="en-US" sz="1300" dirty="0"/>
          </a:p>
        </p:txBody>
      </p:sp>
      <p:sp>
        <p:nvSpPr>
          <p:cNvPr id="11" name="Text 8"/>
          <p:cNvSpPr txBox="1"/>
          <p:nvPr/>
        </p:nvSpPr>
        <p:spPr>
          <a:xfrm>
            <a:off x="1228954" y="2319833"/>
            <a:ext cx="3893515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North America's largest underground shopping complex</a:t>
            </a:r>
            <a:endParaRPr lang="en-US" sz="900" dirty="0"/>
          </a:p>
        </p:txBody>
      </p:sp>
      <p:sp>
        <p:nvSpPr>
          <p:cNvPr id="12" name="Shape 9"/>
          <p:cNvSpPr/>
          <p:nvPr/>
        </p:nvSpPr>
        <p:spPr>
          <a:xfrm>
            <a:off x="619049" y="2696566"/>
            <a:ext cx="2095805" cy="847649"/>
          </a:xfrm>
          <a:prstGeom prst="roundRect">
            <a:avLst>
              <a:gd name="adj" fmla="val 14545"/>
            </a:avLst>
          </a:prstGeom>
          <a:solidFill>
            <a:srgbClr val="F9FAFB"/>
          </a:solidFill>
          <a:ln w="12700">
            <a:solidFill>
              <a:srgbClr val="F3F4F6"/>
            </a:solidFill>
            <a:prstDash val="solid"/>
          </a:ln>
        </p:spPr>
      </p:sp>
      <p:sp>
        <p:nvSpPr>
          <p:cNvPr id="13" name="Text 10"/>
          <p:cNvSpPr txBox="1"/>
          <p:nvPr/>
        </p:nvSpPr>
        <p:spPr>
          <a:xfrm>
            <a:off x="705002" y="2858414"/>
            <a:ext cx="1924812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8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3.7M</a:t>
            </a:r>
            <a:endParaRPr lang="en-US" sz="1800" dirty="0"/>
          </a:p>
        </p:txBody>
      </p:sp>
      <p:sp>
        <p:nvSpPr>
          <p:cNvPr id="14" name="Text 11"/>
          <p:cNvSpPr txBox="1"/>
          <p:nvPr/>
        </p:nvSpPr>
        <p:spPr>
          <a:xfrm>
            <a:off x="705002" y="3239719"/>
            <a:ext cx="1924812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800" b="1" spc="19" kern="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sq ft retail</a:t>
            </a:r>
            <a:endParaRPr lang="en-US" sz="800" dirty="0"/>
          </a:p>
        </p:txBody>
      </p:sp>
      <p:sp>
        <p:nvSpPr>
          <p:cNvPr id="15" name="Shape 12"/>
          <p:cNvSpPr/>
          <p:nvPr/>
        </p:nvSpPr>
        <p:spPr>
          <a:xfrm>
            <a:off x="2860243" y="2696566"/>
            <a:ext cx="2095805" cy="847649"/>
          </a:xfrm>
          <a:prstGeom prst="roundRect">
            <a:avLst>
              <a:gd name="adj" fmla="val 14545"/>
            </a:avLst>
          </a:prstGeom>
          <a:solidFill>
            <a:srgbClr val="F9FAFB"/>
          </a:solidFill>
          <a:ln w="12700">
            <a:solidFill>
              <a:srgbClr val="F3F4F6"/>
            </a:solidFill>
            <a:prstDash val="solid"/>
          </a:ln>
        </p:spPr>
      </p:sp>
      <p:sp>
        <p:nvSpPr>
          <p:cNvPr id="16" name="Text 13"/>
          <p:cNvSpPr txBox="1"/>
          <p:nvPr/>
        </p:nvSpPr>
        <p:spPr>
          <a:xfrm>
            <a:off x="2946197" y="2858414"/>
            <a:ext cx="1924812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8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1,200</a:t>
            </a:r>
            <a:endParaRPr lang="en-US" sz="1800" dirty="0"/>
          </a:p>
        </p:txBody>
      </p:sp>
      <p:sp>
        <p:nvSpPr>
          <p:cNvPr id="17" name="Text 14"/>
          <p:cNvSpPr txBox="1"/>
          <p:nvPr/>
        </p:nvSpPr>
        <p:spPr>
          <a:xfrm>
            <a:off x="2946197" y="3239719"/>
            <a:ext cx="1924812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800" b="1" spc="19" kern="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shops &amp; services</a:t>
            </a:r>
            <a:endParaRPr lang="en-US" sz="800" dirty="0"/>
          </a:p>
        </p:txBody>
      </p:sp>
      <p:sp>
        <p:nvSpPr>
          <p:cNvPr id="18" name="Shape 15"/>
          <p:cNvSpPr/>
          <p:nvPr/>
        </p:nvSpPr>
        <p:spPr>
          <a:xfrm>
            <a:off x="5102352" y="2696566"/>
            <a:ext cx="2095805" cy="847649"/>
          </a:xfrm>
          <a:prstGeom prst="roundRect">
            <a:avLst>
              <a:gd name="adj" fmla="val 14545"/>
            </a:avLst>
          </a:prstGeom>
          <a:solidFill>
            <a:srgbClr val="F9FAFB"/>
          </a:solidFill>
          <a:ln w="12700">
            <a:solidFill>
              <a:srgbClr val="F3F4F6"/>
            </a:solidFill>
            <a:prstDash val="solid"/>
          </a:ln>
        </p:spPr>
      </p:sp>
      <p:sp>
        <p:nvSpPr>
          <p:cNvPr id="19" name="Text 16"/>
          <p:cNvSpPr txBox="1"/>
          <p:nvPr/>
        </p:nvSpPr>
        <p:spPr>
          <a:xfrm>
            <a:off x="5188306" y="2858414"/>
            <a:ext cx="1924812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8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$1.7B</a:t>
            </a:r>
            <a:endParaRPr lang="en-US" sz="1800" dirty="0"/>
          </a:p>
        </p:txBody>
      </p:sp>
      <p:sp>
        <p:nvSpPr>
          <p:cNvPr id="20" name="Text 17"/>
          <p:cNvSpPr txBox="1"/>
          <p:nvPr/>
        </p:nvSpPr>
        <p:spPr>
          <a:xfrm>
            <a:off x="5188306" y="3239719"/>
            <a:ext cx="1924812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800" b="1" spc="19" kern="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annual sales</a:t>
            </a:r>
            <a:endParaRPr lang="en-US" sz="800" dirty="0"/>
          </a:p>
        </p:txBody>
      </p:sp>
      <p:pic>
        <p:nvPicPr>
          <p:cNvPr id="21" name="Image 1" descr="preencoded.png">    </p:cNvPr>
          <p:cNvPicPr>
            <a:picLocks noChangeAspect="1"/>
          </p:cNvPicPr>
          <p:nvPr/>
        </p:nvPicPr>
        <p:blipFill>
          <a:blip r:embed="rId2"/>
          <a:srcRect l="-430" r="-430" t="0" b="0"/>
          <a:stretch/>
        </p:blipFill>
        <p:spPr>
          <a:xfrm>
            <a:off x="619049" y="3734410"/>
            <a:ext cx="685800" cy="276149"/>
          </a:xfrm>
          <a:prstGeom prst="rect">
            <a:avLst/>
          </a:prstGeom>
        </p:spPr>
      </p:pic>
      <p:sp>
        <p:nvSpPr>
          <p:cNvPr id="22" name="Shape 18"/>
          <p:cNvSpPr/>
          <p:nvPr/>
        </p:nvSpPr>
        <p:spPr>
          <a:xfrm>
            <a:off x="619049" y="3734410"/>
            <a:ext cx="685800" cy="276149"/>
          </a:xfrm>
          <a:prstGeom prst="roundRect">
            <a:avLst>
              <a:gd name="adj" fmla="val 91345"/>
            </a:avLst>
          </a:prstGeom>
          <a:noFill/>
          <a:ln w="12700">
            <a:solidFill>
              <a:srgbClr val="FCD34D"/>
            </a:solidFill>
            <a:prstDash val="solid"/>
          </a:ln>
        </p:spPr>
      </p:sp>
      <p:sp>
        <p:nvSpPr>
          <p:cNvPr id="23" name="Text 19"/>
          <p:cNvSpPr txBox="1"/>
          <p:nvPr/>
        </p:nvSpPr>
        <p:spPr>
          <a:xfrm>
            <a:off x="866851" y="3734410"/>
            <a:ext cx="437998" cy="277063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114300" tIns="63500" rIns="114300" bIns="63500" rtlCol="0" anchor="ctr"/>
          <a:lstStyle/>
          <a:p>
            <a:pPr algn="l" indent="0" marL="0">
              <a:buNone/>
            </a:pPr>
            <a:r>
              <a:rPr lang="en-US" sz="800" b="1" dirty="0">
                <a:solidFill>
                  <a:srgbClr val="92400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SPEED </a:t>
            </a:r>
            <a:endParaRPr lang="en-US" sz="800" dirty="0"/>
          </a:p>
        </p:txBody>
      </p:sp>
      <p:pic>
        <p:nvPicPr>
          <p:cNvPr id="24" name="Image 2" descr="preencoded.png">    </p:cNvPr>
          <p:cNvPicPr>
            <a:picLocks noChangeAspect="1"/>
          </p:cNvPicPr>
          <p:nvPr/>
        </p:nvPicPr>
        <p:blipFill>
          <a:blip r:embed="rId3"/>
          <a:srcRect l="-57" r="-57" t="0" b="0"/>
          <a:stretch/>
        </p:blipFill>
        <p:spPr>
          <a:xfrm>
            <a:off x="1394460" y="3734410"/>
            <a:ext cx="790956" cy="276149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1394460" y="3734410"/>
            <a:ext cx="790956" cy="276149"/>
          </a:xfrm>
          <a:prstGeom prst="roundRect">
            <a:avLst>
              <a:gd name="adj" fmla="val 91345"/>
            </a:avLst>
          </a:prstGeom>
          <a:noFill/>
          <a:ln w="12700">
            <a:solidFill>
              <a:srgbClr val="FCD34D"/>
            </a:solidFill>
            <a:prstDash val="solid"/>
          </a:ln>
        </p:spPr>
      </p:sp>
      <p:sp>
        <p:nvSpPr>
          <p:cNvPr id="26" name="Text 21"/>
          <p:cNvSpPr txBox="1"/>
          <p:nvPr/>
        </p:nvSpPr>
        <p:spPr>
          <a:xfrm>
            <a:off x="1642262" y="3734410"/>
            <a:ext cx="543154" cy="277063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114300" tIns="63500" rIns="114300" bIns="63500" rtlCol="0" anchor="ctr"/>
          <a:lstStyle/>
          <a:p>
            <a:pPr algn="l" indent="0" marL="0">
              <a:buNone/>
            </a:pPr>
            <a:r>
              <a:rPr lang="en-US" sz="800" b="1" dirty="0">
                <a:solidFill>
                  <a:srgbClr val="92400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CLARITY </a:t>
            </a:r>
            <a:endParaRPr lang="en-US" sz="800" dirty="0"/>
          </a:p>
        </p:txBody>
      </p:sp>
      <p:pic>
        <p:nvPicPr>
          <p:cNvPr id="27" name="Image 3" descr="preencoded.png">    </p:cNvPr>
          <p:cNvPicPr>
            <a:picLocks noChangeAspect="1"/>
          </p:cNvPicPr>
          <p:nvPr/>
        </p:nvPicPr>
        <p:blipFill>
          <a:blip r:embed="rId4"/>
          <a:srcRect l="-116" r="-116" t="0" b="0"/>
          <a:stretch/>
        </p:blipFill>
        <p:spPr>
          <a:xfrm>
            <a:off x="2279599" y="3734410"/>
            <a:ext cx="1676095" cy="276149"/>
          </a:xfrm>
          <a:prstGeom prst="rect">
            <a:avLst/>
          </a:prstGeom>
        </p:spPr>
      </p:pic>
      <p:sp>
        <p:nvSpPr>
          <p:cNvPr id="28" name="Shape 22"/>
          <p:cNvSpPr/>
          <p:nvPr/>
        </p:nvSpPr>
        <p:spPr>
          <a:xfrm>
            <a:off x="2279599" y="3734410"/>
            <a:ext cx="1676095" cy="276149"/>
          </a:xfrm>
          <a:prstGeom prst="roundRect">
            <a:avLst>
              <a:gd name="adj" fmla="val 91345"/>
            </a:avLst>
          </a:prstGeom>
          <a:noFill/>
          <a:ln w="12700">
            <a:solidFill>
              <a:srgbClr val="FCD34D"/>
            </a:solidFill>
            <a:prstDash val="solid"/>
          </a:ln>
        </p:spPr>
      </p:sp>
      <p:sp>
        <p:nvSpPr>
          <p:cNvPr id="29" name="Text 23"/>
          <p:cNvSpPr txBox="1"/>
          <p:nvPr/>
        </p:nvSpPr>
        <p:spPr>
          <a:xfrm>
            <a:off x="2527402" y="3734410"/>
            <a:ext cx="1429207" cy="277063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114300" tIns="63500" rIns="114300" bIns="63500" rtlCol="0" anchor="ctr"/>
          <a:lstStyle/>
          <a:p>
            <a:pPr algn="l" indent="0" marL="0">
              <a:buNone/>
            </a:pPr>
            <a:r>
              <a:rPr lang="en-US" sz="800" b="1" dirty="0">
                <a:solidFill>
                  <a:srgbClr val="92400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COMMUTER CONVENIENCE </a:t>
            </a:r>
            <a:endParaRPr lang="en-US" sz="800" dirty="0"/>
          </a:p>
        </p:txBody>
      </p:sp>
      <p:sp>
        <p:nvSpPr>
          <p:cNvPr id="30" name="Shape 24"/>
          <p:cNvSpPr/>
          <p:nvPr/>
        </p:nvSpPr>
        <p:spPr>
          <a:xfrm>
            <a:off x="381305" y="4439412"/>
            <a:ext cx="7048195" cy="2352751"/>
          </a:xfrm>
          <a:prstGeom prst="roundRect">
            <a:avLst>
              <a:gd name="adj" fmla="val 2518"/>
            </a:avLst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</p:spPr>
      </p:sp>
      <p:pic>
        <p:nvPicPr>
          <p:cNvPr id="31" name="Image 4" descr="preencoded.png">    </p:cNvPr>
          <p:cNvPicPr>
            <a:picLocks noChangeAspect="1"/>
          </p:cNvPicPr>
          <p:nvPr/>
        </p:nvPicPr>
        <p:blipFill>
          <a:blip r:embed="rId5"/>
          <a:srcRect l="0" r="0" t="-100" b="-100"/>
          <a:stretch/>
        </p:blipFill>
        <p:spPr>
          <a:xfrm>
            <a:off x="619049" y="4715561"/>
            <a:ext cx="114300" cy="152705"/>
          </a:xfrm>
          <a:prstGeom prst="rect">
            <a:avLst/>
          </a:prstGeom>
        </p:spPr>
      </p:pic>
      <p:sp>
        <p:nvSpPr>
          <p:cNvPr id="32" name="Text 25"/>
          <p:cNvSpPr txBox="1"/>
          <p:nvPr/>
        </p:nvSpPr>
        <p:spPr>
          <a:xfrm>
            <a:off x="828446" y="4678070"/>
            <a:ext cx="1848002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Key Success Factors</a:t>
            </a:r>
            <a:endParaRPr lang="en-US" sz="1200" dirty="0"/>
          </a:p>
        </p:txBody>
      </p:sp>
      <p:sp>
        <p:nvSpPr>
          <p:cNvPr id="33" name="Shape 26"/>
          <p:cNvSpPr/>
          <p:nvPr/>
        </p:nvSpPr>
        <p:spPr>
          <a:xfrm>
            <a:off x="619049" y="5058461"/>
            <a:ext cx="3228746" cy="694944"/>
          </a:xfrm>
          <a:prstGeom prst="roundRect">
            <a:avLst>
              <a:gd name="adj" fmla="val 21629"/>
            </a:avLst>
          </a:prstGeom>
          <a:solidFill>
            <a:srgbClr val="F9FAFB"/>
          </a:solidFill>
          <a:ln w="12700">
            <a:solidFill>
              <a:srgbClr val="F3F4F6"/>
            </a:solidFill>
            <a:prstDash val="solid"/>
          </a:ln>
        </p:spPr>
      </p:sp>
      <p:sp>
        <p:nvSpPr>
          <p:cNvPr id="34" name="Text 27"/>
          <p:cNvSpPr txBox="1"/>
          <p:nvPr/>
        </p:nvSpPr>
        <p:spPr>
          <a:xfrm>
            <a:off x="761695" y="5201107"/>
            <a:ext cx="2943454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Speed &amp; Efficiency</a:t>
            </a:r>
            <a:endParaRPr lang="en-US" sz="900" dirty="0"/>
          </a:p>
        </p:txBody>
      </p:sp>
      <p:sp>
        <p:nvSpPr>
          <p:cNvPr id="35" name="Text 28"/>
          <p:cNvSpPr txBox="1"/>
          <p:nvPr/>
        </p:nvSpPr>
        <p:spPr>
          <a:xfrm>
            <a:off x="761695" y="5444338"/>
            <a:ext cx="3499409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Order-to-handoff under 5 minutes during peak hours</a:t>
            </a:r>
            <a:endParaRPr lang="en-US" sz="900" dirty="0"/>
          </a:p>
        </p:txBody>
      </p:sp>
      <p:sp>
        <p:nvSpPr>
          <p:cNvPr id="36" name="Shape 29"/>
          <p:cNvSpPr/>
          <p:nvPr/>
        </p:nvSpPr>
        <p:spPr>
          <a:xfrm>
            <a:off x="3962095" y="5058461"/>
            <a:ext cx="3228746" cy="694944"/>
          </a:xfrm>
          <a:prstGeom prst="roundRect">
            <a:avLst>
              <a:gd name="adj" fmla="val 21629"/>
            </a:avLst>
          </a:prstGeom>
          <a:solidFill>
            <a:srgbClr val="F9FAFB"/>
          </a:solidFill>
          <a:ln w="12700">
            <a:solidFill>
              <a:srgbClr val="F3F4F6"/>
            </a:solidFill>
            <a:prstDash val="solid"/>
          </a:ln>
        </p:spPr>
      </p:sp>
      <p:sp>
        <p:nvSpPr>
          <p:cNvPr id="37" name="Text 30"/>
          <p:cNvSpPr txBox="1"/>
          <p:nvPr/>
        </p:nvSpPr>
        <p:spPr>
          <a:xfrm>
            <a:off x="4105656" y="5201107"/>
            <a:ext cx="2943454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Menu Clarity</a:t>
            </a:r>
            <a:endParaRPr lang="en-US" sz="900" dirty="0"/>
          </a:p>
        </p:txBody>
      </p:sp>
      <p:sp>
        <p:nvSpPr>
          <p:cNvPr id="38" name="Text 31"/>
          <p:cNvSpPr txBox="1"/>
          <p:nvPr/>
        </p:nvSpPr>
        <p:spPr>
          <a:xfrm>
            <a:off x="4105656" y="5444338"/>
            <a:ext cx="3063240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4-6 core SKUs with clear value propositions</a:t>
            </a:r>
            <a:endParaRPr lang="en-US" sz="900" dirty="0"/>
          </a:p>
        </p:txBody>
      </p:sp>
      <p:sp>
        <p:nvSpPr>
          <p:cNvPr id="39" name="Shape 32"/>
          <p:cNvSpPr/>
          <p:nvPr/>
        </p:nvSpPr>
        <p:spPr>
          <a:xfrm>
            <a:off x="619049" y="5861304"/>
            <a:ext cx="3228746" cy="694944"/>
          </a:xfrm>
          <a:prstGeom prst="roundRect">
            <a:avLst>
              <a:gd name="adj" fmla="val 21629"/>
            </a:avLst>
          </a:prstGeom>
          <a:solidFill>
            <a:srgbClr val="F9FAFB"/>
          </a:solidFill>
          <a:ln w="12700">
            <a:solidFill>
              <a:srgbClr val="F3F4F6"/>
            </a:solidFill>
            <a:prstDash val="solid"/>
          </a:ln>
        </p:spPr>
      </p:sp>
      <p:sp>
        <p:nvSpPr>
          <p:cNvPr id="40" name="Text 33"/>
          <p:cNvSpPr txBox="1"/>
          <p:nvPr/>
        </p:nvSpPr>
        <p:spPr>
          <a:xfrm>
            <a:off x="761695" y="6004865"/>
            <a:ext cx="2943454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Breakfast Anchor</a:t>
            </a:r>
            <a:endParaRPr lang="en-US" sz="900" dirty="0"/>
          </a:p>
        </p:txBody>
      </p:sp>
      <p:sp>
        <p:nvSpPr>
          <p:cNvPr id="41" name="Text 34"/>
          <p:cNvSpPr txBox="1"/>
          <p:nvPr/>
        </p:nvSpPr>
        <p:spPr>
          <a:xfrm>
            <a:off x="761695" y="6247181"/>
            <a:ext cx="2943454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Coffee + sandwich bundles for morning rush</a:t>
            </a:r>
            <a:endParaRPr lang="en-US" sz="900" dirty="0"/>
          </a:p>
        </p:txBody>
      </p:sp>
      <p:sp>
        <p:nvSpPr>
          <p:cNvPr id="42" name="Shape 35"/>
          <p:cNvSpPr/>
          <p:nvPr/>
        </p:nvSpPr>
        <p:spPr>
          <a:xfrm>
            <a:off x="3962095" y="5861304"/>
            <a:ext cx="3228746" cy="694944"/>
          </a:xfrm>
          <a:prstGeom prst="roundRect">
            <a:avLst>
              <a:gd name="adj" fmla="val 21629"/>
            </a:avLst>
          </a:prstGeom>
          <a:solidFill>
            <a:srgbClr val="F9FAFB"/>
          </a:solidFill>
          <a:ln w="12700">
            <a:solidFill>
              <a:srgbClr val="F3F4F6"/>
            </a:solidFill>
            <a:prstDash val="solid"/>
          </a:ln>
        </p:spPr>
      </p:sp>
      <p:sp>
        <p:nvSpPr>
          <p:cNvPr id="43" name="Text 36"/>
          <p:cNvSpPr txBox="1"/>
          <p:nvPr/>
        </p:nvSpPr>
        <p:spPr>
          <a:xfrm>
            <a:off x="4105656" y="6004865"/>
            <a:ext cx="2943454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Desk-Friendly Packaging</a:t>
            </a:r>
            <a:endParaRPr lang="en-US" sz="900" dirty="0"/>
          </a:p>
        </p:txBody>
      </p:sp>
      <p:sp>
        <p:nvSpPr>
          <p:cNvPr id="44" name="Text 37"/>
          <p:cNvSpPr txBox="1"/>
          <p:nvPr/>
        </p:nvSpPr>
        <p:spPr>
          <a:xfrm>
            <a:off x="4105656" y="6247181"/>
            <a:ext cx="2943454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Easy to eat at desk or on-the-go</a:t>
            </a:r>
            <a:endParaRPr lang="en-US" sz="900" dirty="0"/>
          </a:p>
        </p:txBody>
      </p:sp>
      <p:sp>
        <p:nvSpPr>
          <p:cNvPr id="45" name="Shape 38"/>
          <p:cNvSpPr/>
          <p:nvPr/>
        </p:nvSpPr>
        <p:spPr>
          <a:xfrm>
            <a:off x="7619695" y="1786738"/>
            <a:ext cx="4381805" cy="3819449"/>
          </a:xfrm>
          <a:prstGeom prst="roundRect">
            <a:avLst>
              <a:gd name="adj" fmla="val 955"/>
            </a:avLst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46" name="Shape 39"/>
          <p:cNvSpPr/>
          <p:nvPr/>
        </p:nvSpPr>
        <p:spPr>
          <a:xfrm>
            <a:off x="7858354" y="2037283"/>
            <a:ext cx="381305" cy="381305"/>
          </a:xfrm>
          <a:prstGeom prst="roundRect">
            <a:avLst>
              <a:gd name="adj" fmla="val 71942"/>
            </a:avLst>
          </a:prstGeom>
          <a:solidFill>
            <a:srgbClr val="FEF3E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47" name="Image 5" descr="preencoded.png">    </p:cNvPr>
          <p:cNvPicPr>
            <a:picLocks noChangeAspect="1"/>
          </p:cNvPicPr>
          <p:nvPr/>
        </p:nvPicPr>
        <p:blipFill>
          <a:blip r:embed="rId6"/>
          <a:srcRect l="0" r="0" t="-8450" b="-8450"/>
          <a:stretch/>
        </p:blipFill>
        <p:spPr>
          <a:xfrm>
            <a:off x="7991856" y="2151583"/>
            <a:ext cx="114300" cy="152705"/>
          </a:xfrm>
          <a:prstGeom prst="rect">
            <a:avLst/>
          </a:prstGeom>
        </p:spPr>
      </p:pic>
      <p:sp>
        <p:nvSpPr>
          <p:cNvPr id="48" name="Text 40"/>
          <p:cNvSpPr txBox="1"/>
          <p:nvPr/>
        </p:nvSpPr>
        <p:spPr>
          <a:xfrm>
            <a:off x="8353044" y="2025396"/>
            <a:ext cx="2199132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Application to Bell Tower</a:t>
            </a:r>
            <a:endParaRPr lang="en-US" sz="1200" dirty="0"/>
          </a:p>
        </p:txBody>
      </p:sp>
      <p:sp>
        <p:nvSpPr>
          <p:cNvPr id="49" name="Text 41"/>
          <p:cNvSpPr txBox="1"/>
          <p:nvPr/>
        </p:nvSpPr>
        <p:spPr>
          <a:xfrm>
            <a:off x="8353044" y="2272284"/>
            <a:ext cx="1848002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Strategic recommendations</a:t>
            </a:r>
            <a:endParaRPr lang="en-US" sz="800" dirty="0"/>
          </a:p>
        </p:txBody>
      </p:sp>
      <p:sp>
        <p:nvSpPr>
          <p:cNvPr id="50" name="Shape 42"/>
          <p:cNvSpPr/>
          <p:nvPr/>
        </p:nvSpPr>
        <p:spPr>
          <a:xfrm>
            <a:off x="7858354" y="2620670"/>
            <a:ext cx="3905402" cy="733349"/>
          </a:xfrm>
          <a:prstGeom prst="roundRect">
            <a:avLst>
              <a:gd name="adj" fmla="val 19432"/>
            </a:avLst>
          </a:prstGeom>
          <a:solidFill>
            <a:srgbClr val="F9FAFB"/>
          </a:solidFill>
          <a:ln w="12700">
            <a:solidFill>
              <a:srgbClr val="F3F4F6"/>
            </a:solidFill>
            <a:prstDash val="solid"/>
          </a:ln>
        </p:spPr>
      </p:sp>
      <p:pic>
        <p:nvPicPr>
          <p:cNvPr id="51" name="Image 6" descr="preencoded.png">    </p:cNvPr>
          <p:cNvPicPr>
            <a:picLocks noChangeAspect="1"/>
          </p:cNvPicPr>
          <p:nvPr/>
        </p:nvPicPr>
        <p:blipFill>
          <a:blip r:embed="rId7"/>
          <a:srcRect l="-133" r="-133" t="0" b="0"/>
          <a:stretch/>
        </p:blipFill>
        <p:spPr>
          <a:xfrm>
            <a:off x="8020202" y="2818181"/>
            <a:ext cx="85954" cy="114300"/>
          </a:xfrm>
          <a:prstGeom prst="rect">
            <a:avLst/>
          </a:prstGeom>
        </p:spPr>
      </p:pic>
      <p:sp>
        <p:nvSpPr>
          <p:cNvPr id="52" name="Text 43"/>
          <p:cNvSpPr txBox="1"/>
          <p:nvPr/>
        </p:nvSpPr>
        <p:spPr>
          <a:xfrm>
            <a:off x="8182051" y="2782519"/>
            <a:ext cx="1466698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Location Strategy</a:t>
            </a:r>
            <a:endParaRPr lang="en-US" sz="900" dirty="0"/>
          </a:p>
        </p:txBody>
      </p:sp>
      <p:sp>
        <p:nvSpPr>
          <p:cNvPr id="53" name="Text 44"/>
          <p:cNvSpPr txBox="1"/>
          <p:nvPr/>
        </p:nvSpPr>
        <p:spPr>
          <a:xfrm>
            <a:off x="8020202" y="3024835"/>
            <a:ext cx="4233672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Queue-first layout with visible pickup shelf for digital orders</a:t>
            </a:r>
            <a:endParaRPr lang="en-US" sz="900" dirty="0"/>
          </a:p>
        </p:txBody>
      </p:sp>
      <p:sp>
        <p:nvSpPr>
          <p:cNvPr id="54" name="Shape 45"/>
          <p:cNvSpPr/>
          <p:nvPr/>
        </p:nvSpPr>
        <p:spPr>
          <a:xfrm>
            <a:off x="7858354" y="3461004"/>
            <a:ext cx="3905402" cy="733349"/>
          </a:xfrm>
          <a:prstGeom prst="roundRect">
            <a:avLst>
              <a:gd name="adj" fmla="val 19432"/>
            </a:avLst>
          </a:prstGeom>
          <a:solidFill>
            <a:srgbClr val="F9FAFB"/>
          </a:solidFill>
          <a:ln w="12700">
            <a:solidFill>
              <a:srgbClr val="F3F4F6"/>
            </a:solidFill>
            <a:prstDash val="solid"/>
          </a:ln>
        </p:spPr>
      </p:sp>
      <p:pic>
        <p:nvPicPr>
          <p:cNvPr id="55" name="Image 7" descr="preencoded.png">    </p:cNvPr>
          <p:cNvPicPr>
            <a:picLocks noChangeAspect="1"/>
          </p:cNvPicPr>
          <p:nvPr/>
        </p:nvPicPr>
        <p:blipFill>
          <a:blip r:embed="rId8"/>
          <a:srcRect l="0" r="0" t="-16489" b="-16489"/>
          <a:stretch/>
        </p:blipFill>
        <p:spPr>
          <a:xfrm>
            <a:off x="8020202" y="3658514"/>
            <a:ext cx="85954" cy="114300"/>
          </a:xfrm>
          <a:prstGeom prst="rect">
            <a:avLst/>
          </a:prstGeom>
        </p:spPr>
      </p:pic>
      <p:sp>
        <p:nvSpPr>
          <p:cNvPr id="56" name="Text 46"/>
          <p:cNvSpPr txBox="1"/>
          <p:nvPr/>
        </p:nvSpPr>
        <p:spPr>
          <a:xfrm>
            <a:off x="8182051" y="3622853"/>
            <a:ext cx="1560881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Speed Optimization</a:t>
            </a:r>
            <a:endParaRPr lang="en-US" sz="900" dirty="0"/>
          </a:p>
        </p:txBody>
      </p:sp>
      <p:sp>
        <p:nvSpPr>
          <p:cNvPr id="57" name="Text 47"/>
          <p:cNvSpPr txBox="1"/>
          <p:nvPr/>
        </p:nvSpPr>
        <p:spPr>
          <a:xfrm>
            <a:off x="8020202" y="3866083"/>
            <a:ext cx="4233672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Strict sub-5 minute ticket times at peak morning &amp; lunch hours</a:t>
            </a:r>
            <a:endParaRPr lang="en-US" sz="900" dirty="0"/>
          </a:p>
        </p:txBody>
      </p:sp>
      <p:sp>
        <p:nvSpPr>
          <p:cNvPr id="58" name="Shape 48"/>
          <p:cNvSpPr/>
          <p:nvPr/>
        </p:nvSpPr>
        <p:spPr>
          <a:xfrm>
            <a:off x="7858354" y="4302252"/>
            <a:ext cx="3905402" cy="733349"/>
          </a:xfrm>
          <a:prstGeom prst="roundRect">
            <a:avLst>
              <a:gd name="adj" fmla="val 19432"/>
            </a:avLst>
          </a:prstGeom>
          <a:solidFill>
            <a:srgbClr val="F9FAFB"/>
          </a:solidFill>
          <a:ln w="12700">
            <a:solidFill>
              <a:srgbClr val="F3F4F6"/>
            </a:solidFill>
            <a:prstDash val="solid"/>
          </a:ln>
        </p:spPr>
      </p:sp>
      <p:pic>
        <p:nvPicPr>
          <p:cNvPr id="59" name="Image 8" descr="preencoded.png">    </p:cNvPr>
          <p:cNvPicPr>
            <a:picLocks noChangeAspect="1"/>
          </p:cNvPicPr>
          <p:nvPr/>
        </p:nvPicPr>
        <p:blipFill>
          <a:blip r:embed="rId9"/>
          <a:srcRect l="0" r="0" t="-8178" b="-8178"/>
          <a:stretch/>
        </p:blipFill>
        <p:spPr>
          <a:xfrm>
            <a:off x="8020202" y="4499762"/>
            <a:ext cx="85954" cy="114300"/>
          </a:xfrm>
          <a:prstGeom prst="rect">
            <a:avLst/>
          </a:prstGeom>
        </p:spPr>
      </p:pic>
      <p:sp>
        <p:nvSpPr>
          <p:cNvPr id="60" name="Text 49"/>
          <p:cNvSpPr txBox="1"/>
          <p:nvPr/>
        </p:nvSpPr>
        <p:spPr>
          <a:xfrm>
            <a:off x="8182051" y="4464101"/>
            <a:ext cx="964692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Menu Design</a:t>
            </a:r>
            <a:endParaRPr lang="en-US" sz="900" dirty="0"/>
          </a:p>
        </p:txBody>
      </p:sp>
      <p:sp>
        <p:nvSpPr>
          <p:cNvPr id="61" name="Text 50"/>
          <p:cNvSpPr txBox="1"/>
          <p:nvPr/>
        </p:nvSpPr>
        <p:spPr>
          <a:xfrm>
            <a:off x="8020202" y="4707331"/>
            <a:ext cx="3954780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4-6 core SKUs + curated value bundles for office workers</a:t>
            </a:r>
            <a:endParaRPr lang="en-US" sz="900" dirty="0"/>
          </a:p>
        </p:txBody>
      </p:sp>
      <p:sp>
        <p:nvSpPr>
          <p:cNvPr id="62" name="Shape 51"/>
          <p:cNvSpPr/>
          <p:nvPr/>
        </p:nvSpPr>
        <p:spPr>
          <a:xfrm>
            <a:off x="7619695" y="5788152"/>
            <a:ext cx="4381805" cy="1000354"/>
          </a:xfrm>
          <a:prstGeom prst="roundRect">
            <a:avLst>
              <a:gd name="adj" fmla="val 10447"/>
            </a:avLst>
          </a:prstGeom>
          <a:solidFill>
            <a:srgbClr val="FEF3E2"/>
          </a:solidFill>
          <a:ln w="12700">
            <a:solidFill>
              <a:srgbClr val="FCD34D"/>
            </a:solidFill>
            <a:prstDash val="solid"/>
          </a:ln>
        </p:spPr>
      </p:sp>
      <p:pic>
        <p:nvPicPr>
          <p:cNvPr id="63" name="Image 9" descr="preencoded.png">    </p:cNvPr>
          <p:cNvPicPr>
            <a:picLocks noChangeAspect="1"/>
          </p:cNvPicPr>
          <p:nvPr/>
        </p:nvPicPr>
        <p:blipFill>
          <a:blip r:embed="rId10"/>
          <a:srcRect l="0" r="0" t="-14384" b="-14384"/>
          <a:stretch/>
        </p:blipFill>
        <p:spPr>
          <a:xfrm>
            <a:off x="7819949" y="6007608"/>
            <a:ext cx="133502" cy="171907"/>
          </a:xfrm>
          <a:prstGeom prst="rect">
            <a:avLst/>
          </a:prstGeom>
        </p:spPr>
      </p:pic>
      <p:sp>
        <p:nvSpPr>
          <p:cNvPr id="64" name="Text 52"/>
          <p:cNvSpPr txBox="1"/>
          <p:nvPr/>
        </p:nvSpPr>
        <p:spPr>
          <a:xfrm>
            <a:off x="8067751" y="5988406"/>
            <a:ext cx="3734410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b="1" spc="45" kern="0" dirty="0">
                <a:solidFill>
                  <a:srgbClr val="92400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Critical Success Factor</a:t>
            </a:r>
            <a:endParaRPr lang="en-US" sz="900" dirty="0"/>
          </a:p>
        </p:txBody>
      </p:sp>
      <p:sp>
        <p:nvSpPr>
          <p:cNvPr id="65" name="Text 53"/>
          <p:cNvSpPr txBox="1"/>
          <p:nvPr/>
        </p:nvSpPr>
        <p:spPr>
          <a:xfrm>
            <a:off x="8067751" y="6217006"/>
            <a:ext cx="3734410" cy="3721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Focus on speed, clarity, and commuter convenience to capture Bell Tower's daytime traffic.</a:t>
            </a:r>
            <a:endParaRPr lang="en-US" sz="900" dirty="0"/>
          </a:p>
        </p:txBody>
      </p:sp>
      <p:sp>
        <p:nvSpPr>
          <p:cNvPr id="66" name="Text 54"/>
          <p:cNvSpPr txBox="1"/>
          <p:nvPr/>
        </p:nvSpPr>
        <p:spPr>
          <a:xfrm>
            <a:off x="10434218" y="1160374"/>
            <a:ext cx="1444752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b="1" spc="41" kern="0" dirty="0">
                <a:solidFill>
                  <a:srgbClr val="92400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Strategic Analysis</a:t>
            </a:r>
            <a:endParaRPr lang="en-US" sz="800" dirty="0"/>
          </a:p>
        </p:txBody>
      </p:sp>
      <p:pic>
        <p:nvPicPr>
          <p:cNvPr id="67" name="Image 10" descr="preencoded.png">    </p:cNvPr>
          <p:cNvPicPr>
            <a:picLocks noChangeAspect="1"/>
          </p:cNvPicPr>
          <p:nvPr/>
        </p:nvPicPr>
        <p:blipFill>
          <a:blip r:embed="rId11"/>
          <a:srcRect l="0" r="0" t="-6335" b="-6335"/>
          <a:stretch/>
        </p:blipFill>
        <p:spPr>
          <a:xfrm>
            <a:off x="743407" y="3831336"/>
            <a:ext cx="66751" cy="85954"/>
          </a:xfrm>
          <a:prstGeom prst="rect">
            <a:avLst/>
          </a:prstGeom>
        </p:spPr>
      </p:pic>
      <p:pic>
        <p:nvPicPr>
          <p:cNvPr id="68" name="Image 11" descr="preencoded.png">    </p:cNvPr>
          <p:cNvPicPr>
            <a:picLocks noChangeAspect="1"/>
          </p:cNvPicPr>
          <p:nvPr/>
        </p:nvPicPr>
        <p:blipFill>
          <a:blip r:embed="rId12"/>
          <a:srcRect l="0" r="0" t="-6335" b="-6335"/>
          <a:stretch/>
        </p:blipFill>
        <p:spPr>
          <a:xfrm>
            <a:off x="1517904" y="3831336"/>
            <a:ext cx="66751" cy="85954"/>
          </a:xfrm>
          <a:prstGeom prst="rect">
            <a:avLst/>
          </a:prstGeom>
        </p:spPr>
      </p:pic>
      <p:pic>
        <p:nvPicPr>
          <p:cNvPr id="69" name="Image 12" descr="preencoded.png">    </p:cNvPr>
          <p:cNvPicPr>
            <a:picLocks noChangeAspect="1"/>
          </p:cNvPicPr>
          <p:nvPr/>
        </p:nvPicPr>
        <p:blipFill>
          <a:blip r:embed="rId13"/>
          <a:srcRect l="0" r="0" t="-6335" b="-6335"/>
          <a:stretch/>
        </p:blipFill>
        <p:spPr>
          <a:xfrm>
            <a:off x="2403958" y="3831336"/>
            <a:ext cx="66751" cy="85954"/>
          </a:xfrm>
          <a:prstGeom prst="rect">
            <a:avLst/>
          </a:prstGeom>
        </p:spPr>
      </p:pic>
      <p:sp>
        <p:nvSpPr>
          <p:cNvPr id="70" name="Shape 55"/>
          <p:cNvSpPr/>
          <p:nvPr/>
        </p:nvSpPr>
        <p:spPr>
          <a:xfrm>
            <a:off x="0" y="0"/>
            <a:ext cx="12191695" cy="571500"/>
          </a:xfrm>
          <a:prstGeom prst="rect">
            <a:avLst/>
          </a:prstGeom>
          <a:solidFill>
            <a:srgbClr val="FFFFFF"/>
          </a:solidFill>
          <a:ln/>
        </p:spPr>
      </p:sp>
      <p:sp>
        <p:nvSpPr>
          <p:cNvPr id="71" name="Shape 56"/>
          <p:cNvSpPr/>
          <p:nvPr/>
        </p:nvSpPr>
        <p:spPr>
          <a:xfrm>
            <a:off x="0" y="562356"/>
            <a:ext cx="12191695" cy="9144"/>
          </a:xfrm>
          <a:prstGeom prst="rect">
            <a:avLst/>
          </a:prstGeom>
          <a:solidFill>
            <a:srgbClr val="E5E7EB"/>
          </a:solidFill>
          <a:ln w="12700">
            <a:solidFill>
              <a:srgbClr val="E5E7EB">
                <a:alpha val="0"/>
              </a:srgbClr>
            </a:solidFill>
            <a:prstDash val="solid"/>
          </a:ln>
        </p:spPr>
      </p:sp>
      <p:sp>
        <p:nvSpPr>
          <p:cNvPr id="72" name="Shape 57"/>
          <p:cNvSpPr/>
          <p:nvPr/>
        </p:nvSpPr>
        <p:spPr>
          <a:xfrm>
            <a:off x="381305" y="147218"/>
            <a:ext cx="267005" cy="267005"/>
          </a:xfrm>
          <a:prstGeom prst="roundRect">
            <a:avLst>
              <a:gd name="adj" fmla="val 97847"/>
            </a:avLst>
          </a:prstGeom>
          <a:solidFill>
            <a:srgbClr val="8C5A3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73" name="Image 13" descr="preencoded.png">    </p:cNvPr>
          <p:cNvPicPr>
            <a:picLocks noChangeAspect="1"/>
          </p:cNvPicPr>
          <p:nvPr/>
        </p:nvPicPr>
        <p:blipFill>
          <a:blip r:embed="rId14"/>
          <a:srcRect l="0" r="0" t="-16489" b="-16489"/>
          <a:stretch/>
        </p:blipFill>
        <p:spPr>
          <a:xfrm>
            <a:off x="471830" y="224028"/>
            <a:ext cx="85954" cy="114300"/>
          </a:xfrm>
          <a:prstGeom prst="rect">
            <a:avLst/>
          </a:prstGeom>
        </p:spPr>
      </p:pic>
      <p:sp>
        <p:nvSpPr>
          <p:cNvPr id="74" name="Text 58"/>
          <p:cNvSpPr txBox="1"/>
          <p:nvPr/>
        </p:nvSpPr>
        <p:spPr>
          <a:xfrm>
            <a:off x="761695" y="188366"/>
            <a:ext cx="2067458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900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THRESHLD STRATEGIC PLANNING</a:t>
            </a:r>
            <a:endParaRPr lang="en-US" sz="900" dirty="0"/>
          </a:p>
        </p:txBody>
      </p:sp>
      <p:sp>
        <p:nvSpPr>
          <p:cNvPr id="75" name="Text 59"/>
          <p:cNvSpPr txBox="1"/>
          <p:nvPr/>
        </p:nvSpPr>
        <p:spPr>
          <a:xfrm>
            <a:off x="10125151" y="202082"/>
            <a:ext cx="505663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May 2026</a:t>
            </a:r>
            <a:endParaRPr lang="en-US" sz="800" dirty="0"/>
          </a:p>
        </p:txBody>
      </p:sp>
      <p:sp>
        <p:nvSpPr>
          <p:cNvPr id="76" name="Text 60"/>
          <p:cNvSpPr txBox="1"/>
          <p:nvPr/>
        </p:nvSpPr>
        <p:spPr>
          <a:xfrm>
            <a:off x="10814609" y="202082"/>
            <a:ext cx="63094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|</a:t>
            </a:r>
            <a:endParaRPr lang="en-US" sz="800" dirty="0"/>
          </a:p>
        </p:txBody>
      </p:sp>
      <p:sp>
        <p:nvSpPr>
          <p:cNvPr id="77" name="Text 61"/>
          <p:cNvSpPr txBox="1"/>
          <p:nvPr/>
        </p:nvSpPr>
        <p:spPr>
          <a:xfrm>
            <a:off x="11040466" y="202082"/>
            <a:ext cx="771754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CONFIDENTIAL</a:t>
            </a:r>
            <a:endParaRPr lang="en-US" sz="800" dirty="0"/>
          </a:p>
        </p:txBody>
      </p:sp>
      <p:sp>
        <p:nvSpPr>
          <p:cNvPr id="78" name="Shape 62"/>
          <p:cNvSpPr/>
          <p:nvPr/>
        </p:nvSpPr>
        <p:spPr>
          <a:xfrm>
            <a:off x="0" y="6381598"/>
            <a:ext cx="12191695" cy="476402"/>
          </a:xfrm>
          <a:prstGeom prst="rect">
            <a:avLst/>
          </a:prstGeom>
          <a:solidFill>
            <a:srgbClr val="FFFFFF"/>
          </a:solidFill>
          <a:ln/>
        </p:spPr>
      </p:sp>
      <p:sp>
        <p:nvSpPr>
          <p:cNvPr id="79" name="Shape 63"/>
          <p:cNvSpPr/>
          <p:nvPr/>
        </p:nvSpPr>
        <p:spPr>
          <a:xfrm>
            <a:off x="0" y="6381598"/>
            <a:ext cx="12191695" cy="9144"/>
          </a:xfrm>
          <a:prstGeom prst="rect">
            <a:avLst/>
          </a:prstGeom>
          <a:solidFill>
            <a:srgbClr val="E5E7EB"/>
          </a:solidFill>
          <a:ln w="12700">
            <a:solidFill>
              <a:srgbClr val="E5E7EB">
                <a:alpha val="0"/>
              </a:srgbClr>
            </a:solidFill>
            <a:prstDash val="solid"/>
          </a:ln>
        </p:spPr>
      </p:sp>
      <p:sp>
        <p:nvSpPr>
          <p:cNvPr id="80" name="Text 64"/>
          <p:cNvSpPr txBox="1"/>
          <p:nvPr/>
        </p:nvSpPr>
        <p:spPr>
          <a:xfrm>
            <a:off x="381305" y="6546190"/>
            <a:ext cx="1734617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Strategic Planning Document</a:t>
            </a:r>
            <a:endParaRPr lang="en-US" sz="800" dirty="0"/>
          </a:p>
        </p:txBody>
      </p:sp>
      <p:sp>
        <p:nvSpPr>
          <p:cNvPr id="81" name="Text 65"/>
          <p:cNvSpPr txBox="1"/>
          <p:nvPr/>
        </p:nvSpPr>
        <p:spPr>
          <a:xfrm>
            <a:off x="2027225" y="6546190"/>
            <a:ext cx="63094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|</a:t>
            </a:r>
            <a:endParaRPr lang="en-US" sz="800" dirty="0"/>
          </a:p>
        </p:txBody>
      </p:sp>
      <p:sp>
        <p:nvSpPr>
          <p:cNvPr id="82" name="Text 66"/>
          <p:cNvSpPr txBox="1"/>
          <p:nvPr/>
        </p:nvSpPr>
        <p:spPr>
          <a:xfrm>
            <a:off x="2253082" y="6546190"/>
            <a:ext cx="850392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Page 9 of 24</a:t>
            </a:r>
            <a:endParaRPr lang="en-US" sz="800" dirty="0"/>
          </a:p>
        </p:txBody>
      </p:sp>
      <p:sp>
        <p:nvSpPr>
          <p:cNvPr id="83" name="Text 67"/>
          <p:cNvSpPr txBox="1"/>
          <p:nvPr/>
        </p:nvSpPr>
        <p:spPr>
          <a:xfrm>
            <a:off x="10280599" y="6577279"/>
            <a:ext cx="1825142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800" dirty="0">
                <a:solidFill>
                  <a:srgbClr val="6B72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Prepared by Threshld Strategy</a:t>
            </a:r>
            <a:endParaRPr lang="en-US" sz="8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</vt:vector>
  </TitlesOfParts>
  <Company>Generated by Gen-Spark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Multi-page HTML Content</dc:title>
  <dc:subject>PptxGenJS Presentation</dc:subject>
  <dc:creator>Visual Extract to PPTX Converter</dc:creator>
  <cp:lastModifiedBy>Visual Extract to PPTX Converter</cp:lastModifiedBy>
  <cp:revision>1</cp:revision>
  <dcterms:created xsi:type="dcterms:W3CDTF">2026-05-12T17:20:11Z</dcterms:created>
  <dcterms:modified xsi:type="dcterms:W3CDTF">2026-05-12T17:20:11Z</dcterms:modified>
</cp:coreProperties>
</file>